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5"/>
  </p:notesMasterIdLst>
  <p:sldIdLst>
    <p:sldId id="256" r:id="rId2"/>
    <p:sldId id="278" r:id="rId3"/>
    <p:sldId id="279" r:id="rId4"/>
    <p:sldId id="260" r:id="rId5"/>
    <p:sldId id="259" r:id="rId6"/>
    <p:sldId id="272" r:id="rId7"/>
    <p:sldId id="277" r:id="rId8"/>
    <p:sldId id="264" r:id="rId9"/>
    <p:sldId id="265" r:id="rId10"/>
    <p:sldId id="274" r:id="rId11"/>
    <p:sldId id="275" r:id="rId12"/>
    <p:sldId id="273" r:id="rId13"/>
    <p:sldId id="25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abriella Re" initials="GR" lastIdx="1" clrIdx="0">
    <p:extLst>
      <p:ext uri="{19B8F6BF-5375-455C-9EA6-DF929625EA0E}">
        <p15:presenceInfo xmlns:p15="http://schemas.microsoft.com/office/powerpoint/2012/main" userId="d039bb31252a633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4145A"/>
    <a:srgbClr val="FF00FF"/>
    <a:srgbClr val="F8961E"/>
    <a:srgbClr val="5F5F5F"/>
    <a:srgbClr val="DDDDDD"/>
    <a:srgbClr val="FBC0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60"/>
  </p:normalViewPr>
  <p:slideViewPr>
    <p:cSldViewPr snapToGrid="0">
      <p:cViewPr>
        <p:scale>
          <a:sx n="39" d="100"/>
          <a:sy n="39" d="100"/>
        </p:scale>
        <p:origin x="1716" y="5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charts/_rels/chart1.xml.rels><?xml version="1.0" encoding="UTF-8" standalone="yes"?>
<Relationships xmlns="http://schemas.openxmlformats.org/package/2006/relationships"><Relationship Id="rId3" Type="http://schemas.openxmlformats.org/officeDocument/2006/relationships/oleObject" Target="file:///D:\gabri\Documents\PTA\Copy%20of%20PTA%20Accounts%2031%20August%202026.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1" i="0" u="none" strike="noStrike" kern="1200" spc="0" baseline="0">
                <a:solidFill>
                  <a:schemeClr val="tx1">
                    <a:lumMod val="65000"/>
                    <a:lumOff val="35000"/>
                  </a:schemeClr>
                </a:solidFill>
                <a:latin typeface="+mj-lt"/>
                <a:ea typeface="+mn-ea"/>
                <a:cs typeface="+mn-cs"/>
              </a:defRPr>
            </a:pPr>
            <a:r>
              <a:rPr lang="en-US" dirty="0"/>
              <a:t>Woodlea PTA Income</a:t>
            </a:r>
          </a:p>
          <a:p>
            <a:pPr>
              <a:defRPr/>
            </a:pPr>
            <a:r>
              <a:rPr lang="en-US" dirty="0"/>
              <a:t>2023 to 2026</a:t>
            </a:r>
          </a:p>
        </c:rich>
      </c:tx>
      <c:overlay val="0"/>
      <c:spPr>
        <a:noFill/>
        <a:ln>
          <a:noFill/>
        </a:ln>
        <a:effectLst/>
      </c:spPr>
      <c:txPr>
        <a:bodyPr rot="0" spcFirstLastPara="1" vertOverflow="ellipsis" vert="horz" wrap="square" anchor="ctr" anchorCtr="1"/>
        <a:lstStyle/>
        <a:p>
          <a:pPr>
            <a:defRPr sz="1440" b="1" i="0" u="none" strike="noStrike" kern="1200" spc="0" baseline="0">
              <a:solidFill>
                <a:schemeClr val="tx1">
                  <a:lumMod val="65000"/>
                  <a:lumOff val="35000"/>
                </a:schemeClr>
              </a:solidFill>
              <a:latin typeface="+mj-lt"/>
              <a:ea typeface="+mn-ea"/>
              <a:cs typeface="+mn-cs"/>
            </a:defRPr>
          </a:pPr>
          <a:endParaRPr lang="en-US"/>
        </a:p>
      </c:txPr>
    </c:title>
    <c:autoTitleDeleted val="0"/>
    <c:plotArea>
      <c:layout/>
      <c:barChart>
        <c:barDir val="col"/>
        <c:grouping val="clustered"/>
        <c:varyColors val="0"/>
        <c:ser>
          <c:idx val="0"/>
          <c:order val="0"/>
          <c:tx>
            <c:strRef>
              <c:f>Sheet1!$B$2</c:f>
              <c:strCache>
                <c:ptCount val="1"/>
                <c:pt idx="0">
                  <c:v>Total</c:v>
                </c:pt>
              </c:strCache>
            </c:strRef>
          </c:tx>
          <c:spPr>
            <a:solidFill>
              <a:srgbClr val="F8961E"/>
            </a:solidFill>
            <a:ln>
              <a:noFill/>
            </a:ln>
            <a:effectLst/>
          </c:spPr>
          <c:invertIfNegative val="0"/>
          <c:dPt>
            <c:idx val="1"/>
            <c:invertIfNegative val="0"/>
            <c:bubble3D val="0"/>
            <c:spPr>
              <a:solidFill>
                <a:srgbClr val="D4145A"/>
              </a:solidFill>
              <a:ln>
                <a:noFill/>
              </a:ln>
              <a:effectLst/>
            </c:spPr>
            <c:extLst>
              <c:ext xmlns:c16="http://schemas.microsoft.com/office/drawing/2014/chart" uri="{C3380CC4-5D6E-409C-BE32-E72D297353CC}">
                <c16:uniqueId val="{00000001-8A09-4C9E-85B5-F715AB156667}"/>
              </c:ext>
            </c:extLst>
          </c:dPt>
          <c:dPt>
            <c:idx val="2"/>
            <c:invertIfNegative val="0"/>
            <c:bubble3D val="0"/>
            <c:spPr>
              <a:solidFill>
                <a:srgbClr val="7030A0"/>
              </a:solidFill>
              <a:ln>
                <a:noFill/>
              </a:ln>
              <a:effectLst/>
            </c:spPr>
            <c:extLst>
              <c:ext xmlns:c16="http://schemas.microsoft.com/office/drawing/2014/chart" uri="{C3380CC4-5D6E-409C-BE32-E72D297353CC}">
                <c16:uniqueId val="{00000002-8A09-4C9E-85B5-F715AB156667}"/>
              </c:ext>
            </c:extLst>
          </c:dPt>
          <c:dLbls>
            <c:spPr>
              <a:noFill/>
              <a:ln>
                <a:noFill/>
              </a:ln>
              <a:effectLst/>
            </c:spPr>
            <c:txPr>
              <a:bodyPr rot="0" spcFirstLastPara="1" vertOverflow="ellipsis" vert="horz" wrap="square" anchor="ctr" anchorCtr="1"/>
              <a:lstStyle/>
              <a:p>
                <a:pPr>
                  <a:defRPr sz="1200" b="1" i="0" u="none" strike="noStrike" kern="1200" baseline="0">
                    <a:solidFill>
                      <a:schemeClr val="tx1">
                        <a:lumMod val="75000"/>
                        <a:lumOff val="25000"/>
                      </a:schemeClr>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Sheet1!$A$3:$A$5</c:f>
              <c:strCache>
                <c:ptCount val="3"/>
                <c:pt idx="0">
                  <c:v>2023/24</c:v>
                </c:pt>
                <c:pt idx="1">
                  <c:v>2024/25</c:v>
                </c:pt>
                <c:pt idx="2">
                  <c:v>2025/26</c:v>
                </c:pt>
              </c:strCache>
            </c:strRef>
          </c:cat>
          <c:val>
            <c:numRef>
              <c:f>Sheet1!$B$3:$B$5</c:f>
              <c:numCache>
                <c:formatCode>_("£"* #,##0.00_);_("£"* \(#,##0.00\);_("£"* "-"??_);_(@_)</c:formatCode>
                <c:ptCount val="3"/>
                <c:pt idx="0">
                  <c:v>15225</c:v>
                </c:pt>
                <c:pt idx="1">
                  <c:v>19770</c:v>
                </c:pt>
                <c:pt idx="2">
                  <c:v>22900</c:v>
                </c:pt>
              </c:numCache>
            </c:numRef>
          </c:val>
          <c:extLst>
            <c:ext xmlns:c16="http://schemas.microsoft.com/office/drawing/2014/chart" uri="{C3380CC4-5D6E-409C-BE32-E72D297353CC}">
              <c16:uniqueId val="{00000000-8A09-4C9E-85B5-F715AB156667}"/>
            </c:ext>
          </c:extLst>
        </c:ser>
        <c:dLbls>
          <c:showLegendKey val="0"/>
          <c:showVal val="0"/>
          <c:showCatName val="0"/>
          <c:showSerName val="0"/>
          <c:showPercent val="0"/>
          <c:showBubbleSize val="0"/>
        </c:dLbls>
        <c:gapWidth val="219"/>
        <c:overlap val="-27"/>
        <c:axId val="105753312"/>
        <c:axId val="105751512"/>
      </c:barChart>
      <c:catAx>
        <c:axId val="105753312"/>
        <c:scaling>
          <c:orientation val="minMax"/>
        </c:scaling>
        <c:delete val="0"/>
        <c:axPos val="b"/>
        <c:title>
          <c:tx>
            <c:rich>
              <a:bodyPr rot="0" spcFirstLastPara="1" vertOverflow="ellipsis" vert="horz" wrap="square" anchor="ctr" anchorCtr="1"/>
              <a:lstStyle/>
              <a:p>
                <a:pPr>
                  <a:defRPr sz="1200" b="1" i="0" u="none" strike="noStrike" kern="1200" baseline="0">
                    <a:solidFill>
                      <a:schemeClr val="tx1">
                        <a:lumMod val="65000"/>
                        <a:lumOff val="35000"/>
                      </a:schemeClr>
                    </a:solidFill>
                    <a:latin typeface="+mj-lt"/>
                    <a:ea typeface="+mn-ea"/>
                    <a:cs typeface="+mn-cs"/>
                  </a:defRPr>
                </a:pPr>
                <a:r>
                  <a:rPr lang="en-GB" dirty="0"/>
                  <a:t>Year</a:t>
                </a:r>
              </a:p>
            </c:rich>
          </c:tx>
          <c:layout>
            <c:manualLayout>
              <c:xMode val="edge"/>
              <c:yMode val="edge"/>
              <c:x val="6.8773181576693598E-2"/>
              <c:y val="0.89035639782944287"/>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j-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j-lt"/>
                <a:ea typeface="+mn-ea"/>
                <a:cs typeface="+mn-cs"/>
              </a:defRPr>
            </a:pPr>
            <a:endParaRPr lang="en-US"/>
          </a:p>
        </c:txPr>
        <c:crossAx val="105751512"/>
        <c:crosses val="autoZero"/>
        <c:auto val="1"/>
        <c:lblAlgn val="ctr"/>
        <c:lblOffset val="100"/>
        <c:noMultiLvlLbl val="0"/>
      </c:catAx>
      <c:valAx>
        <c:axId val="10575151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j-lt"/>
                    <a:ea typeface="+mn-ea"/>
                    <a:cs typeface="+mn-cs"/>
                  </a:defRPr>
                </a:pPr>
                <a:r>
                  <a:rPr lang="en-GB" dirty="0"/>
                  <a:t>Money</a:t>
                </a:r>
              </a:p>
            </c:rich>
          </c:tx>
          <c:layout>
            <c:manualLayout>
              <c:xMode val="edge"/>
              <c:yMode val="edge"/>
              <c:x val="4.0858986735735868E-3"/>
              <c:y val="0.41856624664410452"/>
            </c:manualLayout>
          </c:layout>
          <c:overlay val="0"/>
          <c:spPr>
            <a:noFill/>
            <a:ln>
              <a:noFill/>
            </a:ln>
            <a:effectLst/>
          </c:spPr>
          <c:txPr>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j-lt"/>
                  <a:ea typeface="+mn-ea"/>
                  <a:cs typeface="+mn-cs"/>
                </a:defRPr>
              </a:pPr>
              <a:endParaRPr lang="en-US"/>
            </a:p>
          </c:txPr>
        </c:title>
        <c:numFmt formatCode="_(&quot;£&quot;* #,##0.00_);_(&quot;£&quot;* \(#,##0.0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j-lt"/>
                <a:ea typeface="+mn-ea"/>
                <a:cs typeface="+mn-cs"/>
              </a:defRPr>
            </a:pPr>
            <a:endParaRPr lang="en-US"/>
          </a:p>
        </c:txPr>
        <c:crossAx val="10575331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b="1">
          <a:latin typeface="+mj-lt"/>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FD8B04-735B-4E2D-9B10-FCDF1DBDD76F}" type="datetimeFigureOut">
              <a:rPr lang="en-GB" smtClean="0"/>
              <a:t>22/09/2026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C7509D-6A8A-4F69-A5D4-54BE4ECE33B1}" type="slidenum">
              <a:rPr lang="en-GB" smtClean="0"/>
              <a:t>‹#›</a:t>
            </a:fld>
            <a:endParaRPr lang="en-GB"/>
          </a:p>
        </p:txBody>
      </p:sp>
    </p:spTree>
    <p:extLst>
      <p:ext uri="{BB962C8B-B14F-4D97-AF65-F5344CB8AC3E}">
        <p14:creationId xmlns:p14="http://schemas.microsoft.com/office/powerpoint/2010/main" val="3334370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FC7509D-6A8A-4F69-A5D4-54BE4ECE33B1}" type="slidenum">
              <a:rPr lang="en-GB" smtClean="0"/>
              <a:t>6</a:t>
            </a:fld>
            <a:endParaRPr lang="en-GB"/>
          </a:p>
        </p:txBody>
      </p:sp>
    </p:spTree>
    <p:extLst>
      <p:ext uri="{BB962C8B-B14F-4D97-AF65-F5344CB8AC3E}">
        <p14:creationId xmlns:p14="http://schemas.microsoft.com/office/powerpoint/2010/main" val="24634516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rgbClr val="D4145A"/>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F8961E"/>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D4145A"/>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rgbClr val="F8961E"/>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rgbClr val="D4145A"/>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F8961E"/>
            </a:solidFill>
            <a:ln>
              <a:noFill/>
            </a:ln>
          </p:spPr>
        </p:sp>
      </p:grpSp>
      <p:sp>
        <p:nvSpPr>
          <p:cNvPr id="2" name="Title 1"/>
          <p:cNvSpPr>
            <a:spLocks noGrp="1"/>
          </p:cNvSpPr>
          <p:nvPr>
            <p:ph type="ctrTitle" hasCustomPrompt="1"/>
          </p:nvPr>
        </p:nvSpPr>
        <p:spPr>
          <a:xfrm>
            <a:off x="7240955" y="109538"/>
            <a:ext cx="4262068" cy="4135966"/>
          </a:xfrm>
        </p:spPr>
        <p:txBody>
          <a:bodyPr anchor="b">
            <a:normAutofit/>
          </a:bodyPr>
          <a:lstStyle>
            <a:lvl1pPr algn="r">
              <a:defRPr sz="7000" b="1">
                <a:effectLst/>
                <a:latin typeface="Aptos" panose="020B0004020202020204" pitchFamily="34" charset="0"/>
              </a:defRPr>
            </a:lvl1pPr>
          </a:lstStyle>
          <a:p>
            <a:r>
              <a:rPr lang="en-US" dirty="0"/>
              <a:t>2025 Woodlea PTA AGM</a:t>
            </a:r>
          </a:p>
        </p:txBody>
      </p:sp>
      <p:sp>
        <p:nvSpPr>
          <p:cNvPr id="3" name="Subtitle 2"/>
          <p:cNvSpPr>
            <a:spLocks noGrp="1"/>
          </p:cNvSpPr>
          <p:nvPr>
            <p:ph type="subTitle" idx="1"/>
          </p:nvPr>
        </p:nvSpPr>
        <p:spPr>
          <a:xfrm>
            <a:off x="4515378" y="4245504"/>
            <a:ext cx="6987645" cy="1388534"/>
          </a:xfrm>
        </p:spPr>
        <p:txBody>
          <a:bodyPr anchor="t">
            <a:normAutofit/>
          </a:bodyPr>
          <a:lstStyle>
            <a:lvl1pPr marL="0" indent="0" algn="r">
              <a:buNone/>
              <a:defRPr sz="2100">
                <a:solidFill>
                  <a:schemeClr val="tx1"/>
                </a:solidFill>
                <a:latin typeface="Aptos" panose="020B00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a:p>
        </p:txBody>
      </p:sp>
      <p:sp>
        <p:nvSpPr>
          <p:cNvPr id="4" name="Date Placeholder 3"/>
          <p:cNvSpPr>
            <a:spLocks noGrp="1"/>
          </p:cNvSpPr>
          <p:nvPr>
            <p:ph type="dt" sz="half" idx="10"/>
          </p:nvPr>
        </p:nvSpPr>
        <p:spPr/>
        <p:txBody>
          <a:bodyPr/>
          <a:lstStyle/>
          <a:p>
            <a:fld id="{B3534531-D73C-45CF-8AE7-0DEFFF1E1C15}" type="datetimeFigureOut">
              <a:rPr lang="en-GB" smtClean="0"/>
              <a:t>22/09/2026</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F9B8CC3D-23D9-47E1-8C30-FB398E1B1FE4}" type="slidenum">
              <a:rPr lang="en-GB" smtClean="0"/>
              <a:t>‹#›</a:t>
            </a:fld>
            <a:endParaRPr lang="en-GB"/>
          </a:p>
        </p:txBody>
      </p:sp>
      <p:pic>
        <p:nvPicPr>
          <p:cNvPr id="9" name="Picture 8">
            <a:extLst>
              <a:ext uri="{FF2B5EF4-FFF2-40B4-BE49-F238E27FC236}">
                <a16:creationId xmlns:a16="http://schemas.microsoft.com/office/drawing/2014/main" id="{0713804F-E348-8675-0042-54F2D70069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86879" y="-103907"/>
            <a:ext cx="5264002" cy="5264002"/>
          </a:xfrm>
          <a:prstGeom prst="rect">
            <a:avLst/>
          </a:prstGeom>
        </p:spPr>
      </p:pic>
    </p:spTree>
    <p:extLst>
      <p:ext uri="{BB962C8B-B14F-4D97-AF65-F5344CB8AC3E}">
        <p14:creationId xmlns:p14="http://schemas.microsoft.com/office/powerpoint/2010/main" val="1172487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ptos" panose="020B00040202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nchor="ctr"/>
          <a:lstStyle>
            <a:lvl1pPr>
              <a:defRPr>
                <a:latin typeface="Aptos" panose="020B0004020202020204" pitchFamily="34" charset="0"/>
              </a:defRPr>
            </a:lvl1pPr>
            <a:lvl2pPr>
              <a:defRPr>
                <a:latin typeface="Aptos" panose="020B0004020202020204" pitchFamily="34" charset="0"/>
              </a:defRPr>
            </a:lvl2pPr>
            <a:lvl3pPr>
              <a:defRPr>
                <a:latin typeface="Aptos" panose="020B0004020202020204" pitchFamily="34" charset="0"/>
              </a:defRPr>
            </a:lvl3pPr>
            <a:lvl4pPr>
              <a:defRPr>
                <a:latin typeface="Aptos" panose="020B0004020202020204" pitchFamily="34" charset="0"/>
              </a:defRPr>
            </a:lvl4pPr>
            <a:lvl5pPr>
              <a:defRPr>
                <a:latin typeface="Aptos" panose="020B00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ptos" panose="020B0004020202020204" pitchFamily="34" charset="0"/>
              </a:defRPr>
            </a:lvl1pPr>
          </a:lstStyle>
          <a:p>
            <a:fld id="{B3534531-D73C-45CF-8AE7-0DEFFF1E1C15}" type="datetimeFigureOut">
              <a:rPr lang="en-GB" smtClean="0"/>
              <a:pPr/>
              <a:t>22/09/2026</a:t>
            </a:fld>
            <a:endParaRPr lang="en-GB"/>
          </a:p>
        </p:txBody>
      </p:sp>
      <p:sp>
        <p:nvSpPr>
          <p:cNvPr id="5" name="Footer Placeholder 4"/>
          <p:cNvSpPr>
            <a:spLocks noGrp="1"/>
          </p:cNvSpPr>
          <p:nvPr>
            <p:ph type="ftr" sz="quarter" idx="11"/>
          </p:nvPr>
        </p:nvSpPr>
        <p:spPr/>
        <p:txBody>
          <a:bodyPr/>
          <a:lstStyle>
            <a:lvl1pPr>
              <a:defRPr>
                <a:latin typeface="Aptos" panose="020B0004020202020204" pitchFamily="34" charset="0"/>
              </a:defRPr>
            </a:lvl1p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lvl1pPr>
              <a:defRPr>
                <a:latin typeface="Aptos" panose="020B0004020202020204" pitchFamily="34" charset="0"/>
              </a:defRPr>
            </a:lvl1pPr>
          </a:lstStyle>
          <a:p>
            <a:fld id="{F9B8CC3D-23D9-47E1-8C30-FB398E1B1FE4}" type="slidenum">
              <a:rPr lang="en-GB" smtClean="0"/>
              <a:pPr/>
              <a:t>‹#›</a:t>
            </a:fld>
            <a:endParaRPr lang="en-GB"/>
          </a:p>
        </p:txBody>
      </p:sp>
    </p:spTree>
    <p:extLst>
      <p:ext uri="{BB962C8B-B14F-4D97-AF65-F5344CB8AC3E}">
        <p14:creationId xmlns:p14="http://schemas.microsoft.com/office/powerpoint/2010/main" val="2973982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atin typeface="Aptos" panose="020B000402020202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latin typeface="Aptos" panose="020B00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atin typeface="Aptos" panose="020B0004020202020204" pitchFamily="34" charset="0"/>
              </a:defRPr>
            </a:lvl1pPr>
          </a:lstStyle>
          <a:p>
            <a:fld id="{B3534531-D73C-45CF-8AE7-0DEFFF1E1C15}" type="datetimeFigureOut">
              <a:rPr lang="en-GB" smtClean="0"/>
              <a:pPr/>
              <a:t>22/09/2026</a:t>
            </a:fld>
            <a:endParaRPr lang="en-GB"/>
          </a:p>
        </p:txBody>
      </p:sp>
      <p:sp>
        <p:nvSpPr>
          <p:cNvPr id="5" name="Footer Placeholder 4"/>
          <p:cNvSpPr>
            <a:spLocks noGrp="1"/>
          </p:cNvSpPr>
          <p:nvPr>
            <p:ph type="ftr" sz="quarter" idx="11"/>
          </p:nvPr>
        </p:nvSpPr>
        <p:spPr/>
        <p:txBody>
          <a:bodyPr/>
          <a:lstStyle>
            <a:lvl1pPr>
              <a:defRPr>
                <a:latin typeface="Aptos" panose="020B0004020202020204"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Aptos" panose="020B0004020202020204" pitchFamily="34" charset="0"/>
              </a:defRPr>
            </a:lvl1pPr>
          </a:lstStyle>
          <a:p>
            <a:fld id="{F9B8CC3D-23D9-47E1-8C30-FB398E1B1FE4}" type="slidenum">
              <a:rPr lang="en-GB" smtClean="0"/>
              <a:pPr/>
              <a:t>‹#›</a:t>
            </a:fld>
            <a:endParaRPr lang="en-GB"/>
          </a:p>
        </p:txBody>
      </p:sp>
    </p:spTree>
    <p:extLst>
      <p:ext uri="{BB962C8B-B14F-4D97-AF65-F5344CB8AC3E}">
        <p14:creationId xmlns:p14="http://schemas.microsoft.com/office/powerpoint/2010/main" val="4277262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lvl1pPr>
              <a:defRPr>
                <a:latin typeface="Aptos" panose="020B000402020202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atin typeface="Aptos" panose="020B0004020202020204" pitchFamily="34" charset="0"/>
              </a:defRPr>
            </a:lvl1pPr>
            <a:lvl2pPr>
              <a:defRPr sz="1600">
                <a:latin typeface="Aptos" panose="020B0004020202020204" pitchFamily="34" charset="0"/>
              </a:defRPr>
            </a:lvl2pPr>
            <a:lvl3pPr>
              <a:defRPr sz="1400">
                <a:latin typeface="Aptos" panose="020B0004020202020204" pitchFamily="34" charset="0"/>
              </a:defRPr>
            </a:lvl3pPr>
            <a:lvl4pPr>
              <a:defRPr sz="1200">
                <a:latin typeface="Aptos" panose="020B0004020202020204" pitchFamily="34" charset="0"/>
              </a:defRPr>
            </a:lvl4pPr>
            <a:lvl5pPr>
              <a:defRPr sz="1200">
                <a:latin typeface="Aptos" panose="020B0004020202020204" pitchFamily="34" charset="0"/>
              </a:defRPr>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atin typeface="Aptos" panose="020B0004020202020204" pitchFamily="34" charset="0"/>
              </a:defRPr>
            </a:lvl1pPr>
            <a:lvl2pPr>
              <a:defRPr sz="1600">
                <a:latin typeface="Aptos" panose="020B0004020202020204" pitchFamily="34" charset="0"/>
              </a:defRPr>
            </a:lvl2pPr>
            <a:lvl3pPr>
              <a:defRPr sz="1400">
                <a:latin typeface="Aptos" panose="020B0004020202020204" pitchFamily="34" charset="0"/>
              </a:defRPr>
            </a:lvl3pPr>
            <a:lvl4pPr>
              <a:defRPr sz="1200">
                <a:latin typeface="Aptos" panose="020B0004020202020204" pitchFamily="34" charset="0"/>
              </a:defRPr>
            </a:lvl4pPr>
            <a:lvl5pPr>
              <a:defRPr sz="1200">
                <a:latin typeface="Aptos" panose="020B0004020202020204" pitchFamily="34" charset="0"/>
              </a:defRPr>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atin typeface="Aptos" panose="020B0004020202020204" pitchFamily="34" charset="0"/>
              </a:defRPr>
            </a:lvl1pPr>
          </a:lstStyle>
          <a:p>
            <a:fld id="{B3534531-D73C-45CF-8AE7-0DEFFF1E1C15}" type="datetimeFigureOut">
              <a:rPr lang="en-GB" smtClean="0"/>
              <a:pPr/>
              <a:t>22/09/2026</a:t>
            </a:fld>
            <a:endParaRPr lang="en-GB"/>
          </a:p>
        </p:txBody>
      </p:sp>
      <p:sp>
        <p:nvSpPr>
          <p:cNvPr id="6" name="Footer Placeholder 5"/>
          <p:cNvSpPr>
            <a:spLocks noGrp="1"/>
          </p:cNvSpPr>
          <p:nvPr>
            <p:ph type="ftr" sz="quarter" idx="11"/>
          </p:nvPr>
        </p:nvSpPr>
        <p:spPr/>
        <p:txBody>
          <a:bodyPr/>
          <a:lstStyle>
            <a:lvl1pPr>
              <a:defRPr>
                <a:latin typeface="Aptos" panose="020B0004020202020204"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Aptos" panose="020B0004020202020204" pitchFamily="34" charset="0"/>
              </a:defRPr>
            </a:lvl1pPr>
          </a:lstStyle>
          <a:p>
            <a:fld id="{F9B8CC3D-23D9-47E1-8C30-FB398E1B1FE4}" type="slidenum">
              <a:rPr lang="en-GB" smtClean="0"/>
              <a:pPr/>
              <a:t>‹#›</a:t>
            </a:fld>
            <a:endParaRPr lang="en-GB"/>
          </a:p>
        </p:txBody>
      </p:sp>
    </p:spTree>
    <p:extLst>
      <p:ext uri="{BB962C8B-B14F-4D97-AF65-F5344CB8AC3E}">
        <p14:creationId xmlns:p14="http://schemas.microsoft.com/office/powerpoint/2010/main" val="2251354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ptos" panose="020B00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latin typeface="Aptos" panose="020B00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atin typeface="Aptos" panose="020B0004020202020204" pitchFamily="34" charset="0"/>
              </a:defRPr>
            </a:lvl1pPr>
            <a:lvl2pPr>
              <a:defRPr sz="1600">
                <a:latin typeface="Aptos" panose="020B0004020202020204" pitchFamily="34" charset="0"/>
              </a:defRPr>
            </a:lvl2pPr>
            <a:lvl3pPr>
              <a:defRPr sz="1400">
                <a:latin typeface="Aptos" panose="020B0004020202020204" pitchFamily="34" charset="0"/>
              </a:defRPr>
            </a:lvl3pPr>
            <a:lvl4pPr>
              <a:defRPr sz="1200">
                <a:latin typeface="Aptos" panose="020B0004020202020204" pitchFamily="34" charset="0"/>
              </a:defRPr>
            </a:lvl4pPr>
            <a:lvl5pPr>
              <a:defRPr sz="1200">
                <a:latin typeface="Aptos" panose="020B0004020202020204" pitchFamily="34" charset="0"/>
              </a:defRPr>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latin typeface="Aptos" panose="020B00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atin typeface="Aptos" panose="020B0004020202020204" pitchFamily="34" charset="0"/>
              </a:defRPr>
            </a:lvl1pPr>
            <a:lvl2pPr>
              <a:defRPr sz="1600">
                <a:latin typeface="Aptos" panose="020B0004020202020204" pitchFamily="34" charset="0"/>
              </a:defRPr>
            </a:lvl2pPr>
            <a:lvl3pPr>
              <a:defRPr sz="1400">
                <a:latin typeface="Aptos" panose="020B0004020202020204" pitchFamily="34" charset="0"/>
              </a:defRPr>
            </a:lvl3pPr>
            <a:lvl4pPr>
              <a:defRPr sz="1200">
                <a:latin typeface="Aptos" panose="020B0004020202020204" pitchFamily="34" charset="0"/>
              </a:defRPr>
            </a:lvl4pPr>
            <a:lvl5pPr>
              <a:defRPr sz="1200">
                <a:latin typeface="Aptos" panose="020B0004020202020204" pitchFamily="34" charset="0"/>
              </a:defRPr>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atin typeface="Aptos" panose="020B0004020202020204" pitchFamily="34" charset="0"/>
              </a:defRPr>
            </a:lvl1pPr>
          </a:lstStyle>
          <a:p>
            <a:fld id="{B3534531-D73C-45CF-8AE7-0DEFFF1E1C15}" type="datetimeFigureOut">
              <a:rPr lang="en-GB" smtClean="0"/>
              <a:pPr/>
              <a:t>22/09/2026</a:t>
            </a:fld>
            <a:endParaRPr lang="en-GB"/>
          </a:p>
        </p:txBody>
      </p:sp>
      <p:sp>
        <p:nvSpPr>
          <p:cNvPr id="8" name="Footer Placeholder 7"/>
          <p:cNvSpPr>
            <a:spLocks noGrp="1"/>
          </p:cNvSpPr>
          <p:nvPr>
            <p:ph type="ftr" sz="quarter" idx="11"/>
          </p:nvPr>
        </p:nvSpPr>
        <p:spPr/>
        <p:txBody>
          <a:bodyPr/>
          <a:lstStyle>
            <a:lvl1pPr>
              <a:defRPr>
                <a:latin typeface="Aptos" panose="020B0004020202020204"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Aptos" panose="020B0004020202020204" pitchFamily="34" charset="0"/>
              </a:defRPr>
            </a:lvl1pPr>
          </a:lstStyle>
          <a:p>
            <a:fld id="{F9B8CC3D-23D9-47E1-8C30-FB398E1B1FE4}" type="slidenum">
              <a:rPr lang="en-GB" smtClean="0"/>
              <a:pPr/>
              <a:t>‹#›</a:t>
            </a:fld>
            <a:endParaRPr lang="en-GB"/>
          </a:p>
        </p:txBody>
      </p:sp>
    </p:spTree>
    <p:extLst>
      <p:ext uri="{BB962C8B-B14F-4D97-AF65-F5344CB8AC3E}">
        <p14:creationId xmlns:p14="http://schemas.microsoft.com/office/powerpoint/2010/main" val="342300777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userDrawn="1"/>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rgbClr val="D4145A"/>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F8961E"/>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D4145A"/>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rgbClr val="F8961E"/>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rgbClr val="D4145A"/>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F8961E"/>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3534531-D73C-45CF-8AE7-0DEFFF1E1C15}" type="datetimeFigureOut">
              <a:rPr lang="en-GB" smtClean="0"/>
              <a:t>22/09/2026</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B8CC3D-23D9-47E1-8C30-FB398E1B1FE4}" type="slidenum">
              <a:rPr lang="en-GB" smtClean="0"/>
              <a:t>‹#›</a:t>
            </a:fld>
            <a:endParaRPr lang="en-GB"/>
          </a:p>
        </p:txBody>
      </p:sp>
      <p:pic>
        <p:nvPicPr>
          <p:cNvPr id="21" name="Picture 20">
            <a:extLst>
              <a:ext uri="{FF2B5EF4-FFF2-40B4-BE49-F238E27FC236}">
                <a16:creationId xmlns:a16="http://schemas.microsoft.com/office/drawing/2014/main" id="{FCACEF12-F2F3-1B28-B805-8EE8219712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3536" y="-1"/>
            <a:ext cx="961472" cy="961472"/>
          </a:xfrm>
          <a:prstGeom prst="rect">
            <a:avLst/>
          </a:prstGeom>
        </p:spPr>
      </p:pic>
    </p:spTree>
    <p:extLst>
      <p:ext uri="{BB962C8B-B14F-4D97-AF65-F5344CB8AC3E}">
        <p14:creationId xmlns:p14="http://schemas.microsoft.com/office/powerpoint/2010/main" val="205445548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canva.com/design/DAG0lffXjnw/93vxwz7HtW9tMoij78ZCgQ/watch?utm_content=DAG0lffXjnw&amp;utm_campaign=designshare&amp;utm_medium=link2&amp;utm_source=uniquelinks&amp;utlId=hc50e59f108"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D79D2-1F53-018D-785E-D55D0A4F41EF}"/>
              </a:ext>
            </a:extLst>
          </p:cNvPr>
          <p:cNvSpPr>
            <a:spLocks noGrp="1"/>
          </p:cNvSpPr>
          <p:nvPr>
            <p:ph type="ctrTitle"/>
          </p:nvPr>
        </p:nvSpPr>
        <p:spPr>
          <a:xfrm>
            <a:off x="7336648" y="316873"/>
            <a:ext cx="4262068" cy="4135966"/>
          </a:xfrm>
        </p:spPr>
        <p:txBody>
          <a:bodyPr>
            <a:normAutofit fontScale="90000"/>
          </a:bodyPr>
          <a:lstStyle/>
          <a:p>
            <a:r>
              <a:rPr lang="en-GB" dirty="0"/>
              <a:t>2026 WOODLEA PTA AGM</a:t>
            </a:r>
          </a:p>
        </p:txBody>
      </p:sp>
      <p:sp>
        <p:nvSpPr>
          <p:cNvPr id="5" name="Subtitle 4">
            <a:extLst>
              <a:ext uri="{FF2B5EF4-FFF2-40B4-BE49-F238E27FC236}">
                <a16:creationId xmlns:a16="http://schemas.microsoft.com/office/drawing/2014/main" id="{33F0204A-A7A0-1E83-553C-485195D17E37}"/>
              </a:ext>
            </a:extLst>
          </p:cNvPr>
          <p:cNvSpPr txBox="1">
            <a:spLocks noGrp="1"/>
          </p:cNvSpPr>
          <p:nvPr>
            <p:ph type="subTitle" idx="1"/>
          </p:nvPr>
        </p:nvSpPr>
        <p:spPr>
          <a:xfrm>
            <a:off x="4610541" y="5031784"/>
            <a:ext cx="6988175" cy="1389063"/>
          </a:xfrm>
          <a:prstGeom prst="rect">
            <a:avLst/>
          </a:prstGeom>
          <a:noFill/>
        </p:spPr>
        <p:txBody>
          <a:bodyPr wrap="square" rtlCol="0">
            <a:spAutoFit/>
          </a:bodyPr>
          <a:lstStyle/>
          <a:p>
            <a:r>
              <a:rPr lang="en-GB" sz="4000" dirty="0">
                <a:solidFill>
                  <a:srgbClr val="EF4246"/>
                </a:solidFill>
                <a:latin typeface="Impact" panose="020B0806030902050204" pitchFamily="34" charset="0"/>
              </a:rPr>
              <a:t>W</a:t>
            </a:r>
            <a:r>
              <a:rPr lang="en-GB" sz="4000" dirty="0">
                <a:solidFill>
                  <a:srgbClr val="F99621"/>
                </a:solidFill>
                <a:latin typeface="Impact" panose="020B0806030902050204" pitchFamily="34" charset="0"/>
              </a:rPr>
              <a:t>o</a:t>
            </a:r>
            <a:r>
              <a:rPr lang="en-GB" sz="4000" dirty="0">
                <a:solidFill>
                  <a:srgbClr val="F8C550"/>
                </a:solidFill>
                <a:latin typeface="Impact" panose="020B0806030902050204" pitchFamily="34" charset="0"/>
              </a:rPr>
              <a:t>r</a:t>
            </a:r>
            <a:r>
              <a:rPr lang="en-GB" sz="4000" dirty="0">
                <a:solidFill>
                  <a:srgbClr val="91BE6D"/>
                </a:solidFill>
                <a:latin typeface="Impact" panose="020B0806030902050204" pitchFamily="34" charset="0"/>
              </a:rPr>
              <a:t>k</a:t>
            </a:r>
            <a:r>
              <a:rPr lang="en-GB" sz="4000" dirty="0">
                <a:solidFill>
                  <a:srgbClr val="4E908E"/>
                </a:solidFill>
                <a:latin typeface="Impact" panose="020B0806030902050204" pitchFamily="34" charset="0"/>
              </a:rPr>
              <a:t>i</a:t>
            </a:r>
            <a:r>
              <a:rPr lang="en-GB" sz="4000" dirty="0">
                <a:solidFill>
                  <a:srgbClr val="57758F"/>
                </a:solidFill>
                <a:latin typeface="Impact" panose="020B0806030902050204" pitchFamily="34" charset="0"/>
              </a:rPr>
              <a:t>n</a:t>
            </a:r>
            <a:r>
              <a:rPr lang="en-GB" sz="4000" dirty="0">
                <a:solidFill>
                  <a:srgbClr val="922A8D"/>
                </a:solidFill>
                <a:latin typeface="Impact" panose="020B0806030902050204" pitchFamily="34" charset="0"/>
              </a:rPr>
              <a:t>g </a:t>
            </a:r>
            <a:r>
              <a:rPr lang="en-GB" sz="4000" dirty="0">
                <a:solidFill>
                  <a:srgbClr val="D31C5C"/>
                </a:solidFill>
                <a:latin typeface="Impact" panose="020B0806030902050204" pitchFamily="34" charset="0"/>
              </a:rPr>
              <a:t>T</a:t>
            </a:r>
            <a:r>
              <a:rPr lang="en-GB" sz="4000" dirty="0">
                <a:solidFill>
                  <a:srgbClr val="EF4246"/>
                </a:solidFill>
                <a:latin typeface="Impact" panose="020B0806030902050204" pitchFamily="34" charset="0"/>
              </a:rPr>
              <a:t>o</a:t>
            </a:r>
            <a:r>
              <a:rPr lang="en-GB" sz="4000" dirty="0">
                <a:solidFill>
                  <a:srgbClr val="F99621"/>
                </a:solidFill>
                <a:latin typeface="Impact" panose="020B0806030902050204" pitchFamily="34" charset="0"/>
              </a:rPr>
              <a:t>g</a:t>
            </a:r>
            <a:r>
              <a:rPr lang="en-GB" sz="4000" dirty="0">
                <a:solidFill>
                  <a:srgbClr val="F8C550"/>
                </a:solidFill>
                <a:latin typeface="Impact" panose="020B0806030902050204" pitchFamily="34" charset="0"/>
              </a:rPr>
              <a:t>e</a:t>
            </a:r>
            <a:r>
              <a:rPr lang="en-GB" sz="4000" dirty="0">
                <a:solidFill>
                  <a:srgbClr val="91BE6D"/>
                </a:solidFill>
                <a:latin typeface="Impact" panose="020B0806030902050204" pitchFamily="34" charset="0"/>
              </a:rPr>
              <a:t>t</a:t>
            </a:r>
            <a:r>
              <a:rPr lang="en-GB" sz="4000" dirty="0">
                <a:solidFill>
                  <a:srgbClr val="4E908E"/>
                </a:solidFill>
                <a:latin typeface="Impact" panose="020B0806030902050204" pitchFamily="34" charset="0"/>
              </a:rPr>
              <a:t>h</a:t>
            </a:r>
            <a:r>
              <a:rPr lang="en-GB" sz="4000" dirty="0">
                <a:solidFill>
                  <a:srgbClr val="57758F"/>
                </a:solidFill>
                <a:latin typeface="Impact" panose="020B0806030902050204" pitchFamily="34" charset="0"/>
              </a:rPr>
              <a:t>e</a:t>
            </a:r>
            <a:r>
              <a:rPr lang="en-GB" sz="4000" dirty="0">
                <a:solidFill>
                  <a:srgbClr val="0D72B8"/>
                </a:solidFill>
                <a:latin typeface="Impact" panose="020B0806030902050204" pitchFamily="34" charset="0"/>
              </a:rPr>
              <a:t>r</a:t>
            </a:r>
          </a:p>
        </p:txBody>
      </p:sp>
      <p:sp>
        <p:nvSpPr>
          <p:cNvPr id="3" name="TextBox 2">
            <a:extLst>
              <a:ext uri="{FF2B5EF4-FFF2-40B4-BE49-F238E27FC236}">
                <a16:creationId xmlns:a16="http://schemas.microsoft.com/office/drawing/2014/main" id="{066F3F1E-ABD5-7902-D470-CC1A96737522}"/>
              </a:ext>
            </a:extLst>
          </p:cNvPr>
          <p:cNvSpPr txBox="1"/>
          <p:nvPr/>
        </p:nvSpPr>
        <p:spPr>
          <a:xfrm>
            <a:off x="169524" y="6420346"/>
            <a:ext cx="1299681" cy="369332"/>
          </a:xfrm>
          <a:prstGeom prst="rect">
            <a:avLst/>
          </a:prstGeom>
          <a:noFill/>
        </p:spPr>
        <p:txBody>
          <a:bodyPr wrap="square" rtlCol="0">
            <a:spAutoFit/>
          </a:bodyPr>
          <a:lstStyle/>
          <a:p>
            <a:r>
              <a:rPr lang="en-GB" dirty="0">
                <a:hlinkClick r:id="rId2"/>
              </a:rPr>
              <a:t>Overview</a:t>
            </a:r>
            <a:endParaRPr lang="en-GB" dirty="0"/>
          </a:p>
        </p:txBody>
      </p:sp>
    </p:spTree>
    <p:extLst>
      <p:ext uri="{BB962C8B-B14F-4D97-AF65-F5344CB8AC3E}">
        <p14:creationId xmlns:p14="http://schemas.microsoft.com/office/powerpoint/2010/main" val="1792800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4DBD-AB0D-E9B1-4732-EC26D1457076}"/>
              </a:ext>
            </a:extLst>
          </p:cNvPr>
          <p:cNvSpPr>
            <a:spLocks noGrp="1"/>
          </p:cNvSpPr>
          <p:nvPr>
            <p:ph type="title"/>
          </p:nvPr>
        </p:nvSpPr>
        <p:spPr>
          <a:xfrm>
            <a:off x="1526852" y="176033"/>
            <a:ext cx="10018713" cy="844550"/>
          </a:xfrm>
        </p:spPr>
        <p:txBody>
          <a:bodyPr/>
          <a:lstStyle/>
          <a:p>
            <a:r>
              <a:rPr lang="en-GB" b="1" dirty="0"/>
              <a:t>A Year of Collaboration &amp; Community</a:t>
            </a:r>
            <a:endParaRPr lang="en-GB" dirty="0"/>
          </a:p>
        </p:txBody>
      </p:sp>
      <p:sp>
        <p:nvSpPr>
          <p:cNvPr id="6" name="Rectangle 2">
            <a:extLst>
              <a:ext uri="{FF2B5EF4-FFF2-40B4-BE49-F238E27FC236}">
                <a16:creationId xmlns:a16="http://schemas.microsoft.com/office/drawing/2014/main" id="{D8A20301-EA4C-CE0D-E2BE-D245D7B86807}"/>
              </a:ext>
            </a:extLst>
          </p:cNvPr>
          <p:cNvSpPr>
            <a:spLocks noGrp="1" noChangeArrowheads="1"/>
          </p:cNvSpPr>
          <p:nvPr>
            <p:ph idx="1"/>
          </p:nvPr>
        </p:nvSpPr>
        <p:spPr bwMode="auto">
          <a:xfrm>
            <a:off x="2219390" y="1310997"/>
            <a:ext cx="8633638" cy="480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lnSpc>
                <a:spcPct val="150000"/>
              </a:lnSpc>
              <a:buNone/>
            </a:pPr>
            <a:r>
              <a:rPr lang="en-GB" sz="3200" dirty="0"/>
              <a:t>The PTA continues to grow in its third year, driven by teamwork, fresh ideas and a focus on fun.</a:t>
            </a:r>
          </a:p>
          <a:p>
            <a:pPr marL="0" indent="0">
              <a:lnSpc>
                <a:spcPct val="150000"/>
              </a:lnSpc>
              <a:buNone/>
            </a:pPr>
            <a:endParaRPr lang="en-GB" sz="3200" dirty="0"/>
          </a:p>
          <a:p>
            <a:pPr marL="0" indent="0">
              <a:lnSpc>
                <a:spcPct val="150000"/>
              </a:lnSpc>
              <a:buNone/>
            </a:pPr>
            <a:r>
              <a:rPr lang="en-GB" sz="3200" dirty="0"/>
              <a:t>A huge thank you to the committee, volunteers and wider school community whose support makes every event possible.</a:t>
            </a:r>
          </a:p>
        </p:txBody>
      </p:sp>
    </p:spTree>
    <p:extLst>
      <p:ext uri="{BB962C8B-B14F-4D97-AF65-F5344CB8AC3E}">
        <p14:creationId xmlns:p14="http://schemas.microsoft.com/office/powerpoint/2010/main" val="1352893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0E37B3C-8450-E947-13A7-F13DF9312268}"/>
              </a:ext>
            </a:extLst>
          </p:cNvPr>
          <p:cNvPicPr>
            <a:picLocks noChangeAspect="1"/>
          </p:cNvPicPr>
          <p:nvPr/>
        </p:nvPicPr>
        <p:blipFill>
          <a:blip r:embed="rId2"/>
          <a:stretch>
            <a:fillRect/>
          </a:stretch>
        </p:blipFill>
        <p:spPr>
          <a:xfrm>
            <a:off x="1894062" y="0"/>
            <a:ext cx="3159632" cy="2616570"/>
          </a:xfrm>
          <a:prstGeom prst="rect">
            <a:avLst/>
          </a:prstGeom>
        </p:spPr>
      </p:pic>
      <p:sp>
        <p:nvSpPr>
          <p:cNvPr id="3" name="Content Placeholder 2">
            <a:extLst>
              <a:ext uri="{FF2B5EF4-FFF2-40B4-BE49-F238E27FC236}">
                <a16:creationId xmlns:a16="http://schemas.microsoft.com/office/drawing/2014/main" id="{E12B5988-75B9-BB3E-AA9E-65349A7B6198}"/>
              </a:ext>
            </a:extLst>
          </p:cNvPr>
          <p:cNvSpPr>
            <a:spLocks noGrp="1"/>
          </p:cNvSpPr>
          <p:nvPr>
            <p:ph idx="1"/>
          </p:nvPr>
        </p:nvSpPr>
        <p:spPr>
          <a:xfrm>
            <a:off x="1380902" y="2385136"/>
            <a:ext cx="4815791" cy="3806543"/>
          </a:xfrm>
        </p:spPr>
        <p:txBody>
          <a:bodyPr>
            <a:noAutofit/>
          </a:bodyPr>
          <a:lstStyle/>
          <a:p>
            <a:pPr>
              <a:lnSpc>
                <a:spcPct val="150000"/>
              </a:lnSpc>
              <a:buClr>
                <a:schemeClr val="tx1"/>
              </a:buClr>
            </a:pPr>
            <a:r>
              <a:rPr lang="en-GB" sz="1800" dirty="0">
                <a:latin typeface="+mj-lt"/>
              </a:rPr>
              <a:t>Second‑hand uniform and clothing collections tripled income, raising </a:t>
            </a:r>
            <a:r>
              <a:rPr lang="en-GB" sz="1800" b="1" dirty="0">
                <a:latin typeface="+mj-lt"/>
              </a:rPr>
              <a:t>£1,000 – with thanks to Kiki and Elouise</a:t>
            </a:r>
            <a:endParaRPr lang="en-GB" sz="1800" dirty="0">
              <a:latin typeface="+mj-lt"/>
            </a:endParaRPr>
          </a:p>
          <a:p>
            <a:pPr>
              <a:lnSpc>
                <a:spcPct val="150000"/>
              </a:lnSpc>
              <a:buClr>
                <a:schemeClr val="tx1"/>
              </a:buClr>
            </a:pPr>
            <a:r>
              <a:rPr lang="en-GB" sz="1800" dirty="0">
                <a:latin typeface="+mj-lt"/>
              </a:rPr>
              <a:t>Successful </a:t>
            </a:r>
            <a:r>
              <a:rPr lang="en-GB" sz="1800" b="1" dirty="0">
                <a:latin typeface="+mj-lt"/>
              </a:rPr>
              <a:t>marketing led</a:t>
            </a:r>
            <a:r>
              <a:rPr lang="en-GB" sz="1800" dirty="0">
                <a:latin typeface="+mj-lt"/>
              </a:rPr>
              <a:t> </a:t>
            </a:r>
            <a:r>
              <a:rPr lang="en-GB" sz="1800" b="1" dirty="0">
                <a:latin typeface="+mj-lt"/>
              </a:rPr>
              <a:t>by Robyn and Laura </a:t>
            </a:r>
            <a:r>
              <a:rPr lang="en-GB" sz="1800" dirty="0">
                <a:latin typeface="+mj-lt"/>
              </a:rPr>
              <a:t>ensured strong event attendance.</a:t>
            </a:r>
          </a:p>
          <a:p>
            <a:pPr>
              <a:lnSpc>
                <a:spcPct val="150000"/>
              </a:lnSpc>
              <a:buClr>
                <a:schemeClr val="tx1"/>
              </a:buClr>
            </a:pPr>
            <a:r>
              <a:rPr lang="en-GB" sz="1800" dirty="0">
                <a:latin typeface="+mj-lt"/>
              </a:rPr>
              <a:t>Our dedicated catering team who work hard to make delicious food for our events – </a:t>
            </a:r>
            <a:r>
              <a:rPr lang="en-GB" sz="1800" b="1" dirty="0">
                <a:latin typeface="+mj-lt"/>
              </a:rPr>
              <a:t>Kiki, Dev, Karl and Robin.</a:t>
            </a:r>
          </a:p>
        </p:txBody>
      </p:sp>
      <p:sp>
        <p:nvSpPr>
          <p:cNvPr id="8" name="TextBox 7">
            <a:extLst>
              <a:ext uri="{FF2B5EF4-FFF2-40B4-BE49-F238E27FC236}">
                <a16:creationId xmlns:a16="http://schemas.microsoft.com/office/drawing/2014/main" id="{F2F4A3F1-5FCD-DE90-A96E-868F75AC5249}"/>
              </a:ext>
            </a:extLst>
          </p:cNvPr>
          <p:cNvSpPr txBox="1"/>
          <p:nvPr/>
        </p:nvSpPr>
        <p:spPr>
          <a:xfrm>
            <a:off x="6441621" y="2385136"/>
            <a:ext cx="5750379" cy="4204356"/>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1800" dirty="0"/>
              <a:t>The one and only </a:t>
            </a:r>
            <a:r>
              <a:rPr lang="en-GB" sz="1800" b="1" dirty="0"/>
              <a:t>Father Christmas</a:t>
            </a:r>
          </a:p>
          <a:p>
            <a:pPr marL="285750" indent="-285750">
              <a:lnSpc>
                <a:spcPct val="150000"/>
              </a:lnSpc>
              <a:buFont typeface="Arial" panose="020B0604020202020204" pitchFamily="34" charset="0"/>
              <a:buChar char="•"/>
            </a:pPr>
            <a:r>
              <a:rPr lang="en-GB" sz="1800" b="1" dirty="0"/>
              <a:t>Jessi and Gareth</a:t>
            </a:r>
            <a:r>
              <a:rPr lang="en-GB" sz="1800" dirty="0"/>
              <a:t> who are always on hand to provide lighting and sound equipment and who made the SummerFest stage truly amazing.</a:t>
            </a:r>
          </a:p>
          <a:p>
            <a:pPr marL="285750" indent="-285750">
              <a:lnSpc>
                <a:spcPct val="150000"/>
              </a:lnSpc>
              <a:buFont typeface="Arial" panose="020B0604020202020204" pitchFamily="34" charset="0"/>
              <a:buChar char="•"/>
            </a:pPr>
            <a:r>
              <a:rPr lang="en-GB" sz="1800" dirty="0"/>
              <a:t>Our Committee members who are always allows </a:t>
            </a:r>
            <a:r>
              <a:rPr lang="en-GB" dirty="0"/>
              <a:t>us to </a:t>
            </a:r>
            <a:r>
              <a:rPr lang="en-GB" sz="1800" dirty="0"/>
              <a:t>create the team approach - </a:t>
            </a:r>
            <a:r>
              <a:rPr lang="en-GB" sz="1800" b="1" dirty="0"/>
              <a:t>Charlie, Julia, Hayley, Michelle, Grace and Katty.</a:t>
            </a:r>
          </a:p>
          <a:p>
            <a:pPr marL="285750" indent="-285750">
              <a:lnSpc>
                <a:spcPct val="150000"/>
              </a:lnSpc>
              <a:buFont typeface="Arial" panose="020B0604020202020204" pitchFamily="34" charset="0"/>
              <a:buChar char="•"/>
            </a:pPr>
            <a:r>
              <a:rPr lang="en-GB" dirty="0"/>
              <a:t>Special thank you for the contributions from the members that have recently left and will be missed – </a:t>
            </a:r>
            <a:r>
              <a:rPr lang="en-GB" b="1" dirty="0"/>
              <a:t>Helen, Kathleen and Clare.</a:t>
            </a:r>
            <a:endParaRPr lang="en-GB" dirty="0"/>
          </a:p>
        </p:txBody>
      </p:sp>
      <p:sp>
        <p:nvSpPr>
          <p:cNvPr id="12" name="TextBox 11">
            <a:extLst>
              <a:ext uri="{FF2B5EF4-FFF2-40B4-BE49-F238E27FC236}">
                <a16:creationId xmlns:a16="http://schemas.microsoft.com/office/drawing/2014/main" id="{471030E4-5000-E7F6-727A-ACD1C50520E3}"/>
              </a:ext>
            </a:extLst>
          </p:cNvPr>
          <p:cNvSpPr txBox="1"/>
          <p:nvPr/>
        </p:nvSpPr>
        <p:spPr>
          <a:xfrm>
            <a:off x="5231724" y="244853"/>
            <a:ext cx="6622818" cy="2126864"/>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dirty="0"/>
              <a:t>Dedication from </a:t>
            </a:r>
            <a:r>
              <a:rPr lang="en-GB" b="1" dirty="0"/>
              <a:t>Elouise, our Secretary, </a:t>
            </a:r>
            <a:r>
              <a:rPr lang="en-GB" dirty="0"/>
              <a:t>to manage the administration and organisation which keeps us all on track</a:t>
            </a:r>
          </a:p>
          <a:p>
            <a:pPr marL="285750" indent="-285750">
              <a:lnSpc>
                <a:spcPct val="150000"/>
              </a:lnSpc>
              <a:buFont typeface="Arial" panose="020B0604020202020204" pitchFamily="34" charset="0"/>
              <a:buChar char="•"/>
            </a:pPr>
            <a:r>
              <a:rPr lang="en-GB" dirty="0">
                <a:effectLst/>
              </a:rPr>
              <a:t>Strengthened financial processes and </a:t>
            </a:r>
            <a:r>
              <a:rPr lang="en-GB" b="1" dirty="0">
                <a:effectLst/>
              </a:rPr>
              <a:t>increased structure under Treasurer Mia</a:t>
            </a:r>
            <a:r>
              <a:rPr lang="en-GB" dirty="0">
                <a:effectLst/>
              </a:rPr>
              <a:t>, motivating the team to exceed the previous year’s income.</a:t>
            </a:r>
          </a:p>
        </p:txBody>
      </p:sp>
    </p:spTree>
    <p:extLst>
      <p:ext uri="{BB962C8B-B14F-4D97-AF65-F5344CB8AC3E}">
        <p14:creationId xmlns:p14="http://schemas.microsoft.com/office/powerpoint/2010/main" val="931372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34774-50C1-2AC9-3430-F3DEE0ED7AFE}"/>
              </a:ext>
            </a:extLst>
          </p:cNvPr>
          <p:cNvSpPr>
            <a:spLocks noGrp="1"/>
          </p:cNvSpPr>
          <p:nvPr>
            <p:ph type="title"/>
          </p:nvPr>
        </p:nvSpPr>
        <p:spPr>
          <a:xfrm>
            <a:off x="1659749" y="14175"/>
            <a:ext cx="10018713" cy="861237"/>
          </a:xfrm>
        </p:spPr>
        <p:txBody>
          <a:bodyPr/>
          <a:lstStyle/>
          <a:p>
            <a:r>
              <a:rPr lang="en-GB" b="1" i="1" dirty="0"/>
              <a:t>New for 2025/26</a:t>
            </a:r>
          </a:p>
        </p:txBody>
      </p:sp>
      <p:sp>
        <p:nvSpPr>
          <p:cNvPr id="6" name="Content Placeholder 2">
            <a:extLst>
              <a:ext uri="{FF2B5EF4-FFF2-40B4-BE49-F238E27FC236}">
                <a16:creationId xmlns:a16="http://schemas.microsoft.com/office/drawing/2014/main" id="{3EF58558-3B4E-DBF8-BE2E-8367334C885F}"/>
              </a:ext>
            </a:extLst>
          </p:cNvPr>
          <p:cNvSpPr txBox="1">
            <a:spLocks/>
          </p:cNvSpPr>
          <p:nvPr/>
        </p:nvSpPr>
        <p:spPr>
          <a:xfrm>
            <a:off x="6916480" y="875412"/>
            <a:ext cx="5039832" cy="5667154"/>
          </a:xfrm>
          <a:prstGeom prst="rect">
            <a:avLst/>
          </a:prstGeom>
        </p:spPr>
        <p:txBody>
          <a:bodyPr vert="horz" lIns="91440" tIns="45720" rIns="91440" bIns="45720" rtlCol="0" anchor="t">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Aptos" panose="020B0004020202020204" pitchFamily="34" charset="0"/>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Aptos" panose="020B0004020202020204" pitchFamily="34" charset="0"/>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Aptos" panose="020B0004020202020204" pitchFamily="34" charset="0"/>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Aptos" panose="020B0004020202020204" pitchFamily="34" charset="0"/>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Aptos" panose="020B0004020202020204" pitchFamily="34" charset="0"/>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a:lnSpc>
                <a:spcPct val="200000"/>
              </a:lnSpc>
              <a:buClr>
                <a:srgbClr val="D4145A"/>
              </a:buClr>
            </a:pPr>
            <a:endParaRPr lang="en-US" altLang="en-US" sz="1500" dirty="0"/>
          </a:p>
        </p:txBody>
      </p:sp>
      <p:sp>
        <p:nvSpPr>
          <p:cNvPr id="9" name="Content Placeholder 2">
            <a:extLst>
              <a:ext uri="{FF2B5EF4-FFF2-40B4-BE49-F238E27FC236}">
                <a16:creationId xmlns:a16="http://schemas.microsoft.com/office/drawing/2014/main" id="{35291A13-5230-F51A-C9F7-DE54B58919DD}"/>
              </a:ext>
            </a:extLst>
          </p:cNvPr>
          <p:cNvSpPr txBox="1">
            <a:spLocks/>
          </p:cNvSpPr>
          <p:nvPr/>
        </p:nvSpPr>
        <p:spPr>
          <a:xfrm>
            <a:off x="2006008" y="811763"/>
            <a:ext cx="4852243" cy="5929425"/>
          </a:xfrm>
          <a:prstGeom prst="rect">
            <a:avLst/>
          </a:prstGeom>
        </p:spPr>
        <p:txBody>
          <a:bodyPr vert="horz" lIns="91440" tIns="45720" rIns="91440" bIns="45720" rtlCol="0" anchor="t">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Aptos" panose="020B0004020202020204" pitchFamily="34" charset="0"/>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Aptos" panose="020B0004020202020204" pitchFamily="34" charset="0"/>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Aptos" panose="020B0004020202020204" pitchFamily="34" charset="0"/>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Aptos" panose="020B0004020202020204" pitchFamily="34" charset="0"/>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Aptos" panose="020B0004020202020204" pitchFamily="34" charset="0"/>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a:lnSpc>
                <a:spcPct val="200000"/>
              </a:lnSpc>
              <a:buClr>
                <a:srgbClr val="D4145A"/>
              </a:buClr>
            </a:pPr>
            <a:r>
              <a:rPr lang="en-GB" sz="1500" dirty="0"/>
              <a:t>New Christmas Grotto experience.</a:t>
            </a:r>
          </a:p>
          <a:p>
            <a:pPr>
              <a:lnSpc>
                <a:spcPct val="200000"/>
              </a:lnSpc>
              <a:buClr>
                <a:srgbClr val="D4145A"/>
              </a:buClr>
            </a:pPr>
            <a:r>
              <a:rPr lang="en-GB" sz="1500" dirty="0"/>
              <a:t>Laser Show. </a:t>
            </a:r>
          </a:p>
          <a:p>
            <a:pPr>
              <a:lnSpc>
                <a:spcPct val="200000"/>
              </a:lnSpc>
              <a:buClr>
                <a:srgbClr val="D4145A"/>
              </a:buClr>
            </a:pPr>
            <a:r>
              <a:rPr lang="en-GB" sz="1500" dirty="0"/>
              <a:t>World Cup Football Event.</a:t>
            </a:r>
          </a:p>
          <a:p>
            <a:pPr>
              <a:lnSpc>
                <a:spcPct val="200000"/>
              </a:lnSpc>
              <a:buClr>
                <a:srgbClr val="D4145A"/>
              </a:buClr>
            </a:pPr>
            <a:r>
              <a:rPr lang="en-GB" sz="1500" dirty="0"/>
              <a:t>SummerFest to end the year.</a:t>
            </a:r>
          </a:p>
          <a:p>
            <a:pPr>
              <a:lnSpc>
                <a:spcPct val="200000"/>
              </a:lnSpc>
              <a:buClr>
                <a:srgbClr val="D4145A"/>
              </a:buClr>
            </a:pPr>
            <a:r>
              <a:rPr lang="en-GB" sz="1500" dirty="0"/>
              <a:t>On-line second-hand uniform platform. </a:t>
            </a:r>
          </a:p>
          <a:p>
            <a:pPr>
              <a:lnSpc>
                <a:spcPct val="200000"/>
              </a:lnSpc>
              <a:buClr>
                <a:srgbClr val="D4145A"/>
              </a:buClr>
            </a:pPr>
            <a:r>
              <a:rPr lang="en-GB" sz="1500" dirty="0"/>
              <a:t>Increased number of clothing collection bringing in more funds.</a:t>
            </a:r>
          </a:p>
          <a:p>
            <a:pPr>
              <a:lnSpc>
                <a:spcPct val="200000"/>
              </a:lnSpc>
              <a:buClr>
                <a:srgbClr val="D4145A"/>
              </a:buClr>
            </a:pPr>
            <a:r>
              <a:rPr lang="en-GB" sz="1500" dirty="0"/>
              <a:t>Support from Woodlea parents to provide free equipment </a:t>
            </a:r>
          </a:p>
          <a:p>
            <a:pPr>
              <a:lnSpc>
                <a:spcPct val="200000"/>
              </a:lnSpc>
              <a:buClr>
                <a:srgbClr val="D4145A"/>
              </a:buClr>
            </a:pPr>
            <a:r>
              <a:rPr lang="en-GB" sz="1500" dirty="0"/>
              <a:t>Sponsorship money from local businesses to support events</a:t>
            </a:r>
          </a:p>
        </p:txBody>
      </p:sp>
      <p:cxnSp>
        <p:nvCxnSpPr>
          <p:cNvPr id="4" name="Straight Connector 3">
            <a:extLst>
              <a:ext uri="{FF2B5EF4-FFF2-40B4-BE49-F238E27FC236}">
                <a16:creationId xmlns:a16="http://schemas.microsoft.com/office/drawing/2014/main" id="{C9E21EFE-067D-4F1B-CE1A-AF8F382CC648}"/>
              </a:ext>
            </a:extLst>
          </p:cNvPr>
          <p:cNvCxnSpPr/>
          <p:nvPr/>
        </p:nvCxnSpPr>
        <p:spPr>
          <a:xfrm>
            <a:off x="6884071" y="1010387"/>
            <a:ext cx="65676" cy="5532179"/>
          </a:xfrm>
          <a:prstGeom prst="line">
            <a:avLst/>
          </a:prstGeom>
          <a:ln>
            <a:solidFill>
              <a:srgbClr val="F8961E"/>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D49B619-8D88-269D-DEEE-1195CDC577F0}"/>
              </a:ext>
            </a:extLst>
          </p:cNvPr>
          <p:cNvSpPr txBox="1">
            <a:spLocks/>
          </p:cNvSpPr>
          <p:nvPr/>
        </p:nvSpPr>
        <p:spPr>
          <a:xfrm>
            <a:off x="7071435" y="875412"/>
            <a:ext cx="5039832" cy="5787655"/>
          </a:xfrm>
          <a:prstGeom prst="rect">
            <a:avLst/>
          </a:prstGeom>
        </p:spPr>
        <p:txBody>
          <a:bodyPr vert="horz" lIns="91440" tIns="45720" rIns="91440" bIns="45720" rtlCol="0" anchor="t">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Aptos" panose="020B0004020202020204" pitchFamily="34" charset="0"/>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Aptos" panose="020B0004020202020204" pitchFamily="34" charset="0"/>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Aptos" panose="020B0004020202020204" pitchFamily="34" charset="0"/>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Aptos" panose="020B0004020202020204" pitchFamily="34" charset="0"/>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Aptos" panose="020B0004020202020204" pitchFamily="34" charset="0"/>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a:lnSpc>
                <a:spcPct val="200000"/>
              </a:lnSpc>
              <a:buClr>
                <a:srgbClr val="D4145A"/>
              </a:buClr>
            </a:pPr>
            <a:r>
              <a:rPr lang="en-GB" sz="1500" dirty="0"/>
              <a:t>Continued regularly payments from parents through companies.</a:t>
            </a:r>
          </a:p>
          <a:p>
            <a:pPr>
              <a:lnSpc>
                <a:spcPct val="200000"/>
              </a:lnSpc>
              <a:buClr>
                <a:srgbClr val="D4145A"/>
              </a:buClr>
            </a:pPr>
            <a:r>
              <a:rPr lang="en-GB" sz="1500" dirty="0"/>
              <a:t>Payments from a parent through an employee benefit scheme</a:t>
            </a:r>
          </a:p>
          <a:p>
            <a:pPr>
              <a:lnSpc>
                <a:spcPct val="200000"/>
              </a:lnSpc>
              <a:buClr>
                <a:srgbClr val="D4145A"/>
              </a:buClr>
            </a:pPr>
            <a:r>
              <a:rPr lang="en-GB" sz="1500" dirty="0"/>
              <a:t>Gift Aid registration - 25p back on every  £1 for sponsored  events (registered tax payers).</a:t>
            </a:r>
          </a:p>
          <a:p>
            <a:pPr>
              <a:lnSpc>
                <a:spcPct val="200000"/>
              </a:lnSpc>
              <a:buClr>
                <a:srgbClr val="D4145A"/>
              </a:buClr>
            </a:pPr>
            <a:r>
              <a:rPr lang="en-GB" sz="1500" dirty="0"/>
              <a:t>Parents in Action Day to provide extra hands to support school with jobs.</a:t>
            </a:r>
          </a:p>
        </p:txBody>
      </p:sp>
    </p:spTree>
    <p:extLst>
      <p:ext uri="{BB962C8B-B14F-4D97-AF65-F5344CB8AC3E}">
        <p14:creationId xmlns:p14="http://schemas.microsoft.com/office/powerpoint/2010/main" val="2539969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82AFD-F34F-8E24-1A0C-4C73E89AC843}"/>
              </a:ext>
            </a:extLst>
          </p:cNvPr>
          <p:cNvSpPr>
            <a:spLocks noGrp="1"/>
          </p:cNvSpPr>
          <p:nvPr>
            <p:ph type="title"/>
          </p:nvPr>
        </p:nvSpPr>
        <p:spPr>
          <a:xfrm>
            <a:off x="1509620" y="70399"/>
            <a:ext cx="10018713" cy="1428671"/>
          </a:xfrm>
        </p:spPr>
        <p:txBody>
          <a:bodyPr>
            <a:normAutofit/>
          </a:bodyPr>
          <a:lstStyle/>
          <a:p>
            <a:r>
              <a:rPr lang="en-GB" b="1" i="1" dirty="0"/>
              <a:t>Everyone Can Make a Difference </a:t>
            </a:r>
          </a:p>
        </p:txBody>
      </p:sp>
      <p:sp>
        <p:nvSpPr>
          <p:cNvPr id="3" name="Text Placeholder 2">
            <a:extLst>
              <a:ext uri="{FF2B5EF4-FFF2-40B4-BE49-F238E27FC236}">
                <a16:creationId xmlns:a16="http://schemas.microsoft.com/office/drawing/2014/main" id="{D22668FF-5CBF-0769-8FF8-81ED6F56E421}"/>
              </a:ext>
            </a:extLst>
          </p:cNvPr>
          <p:cNvSpPr>
            <a:spLocks noGrp="1"/>
          </p:cNvSpPr>
          <p:nvPr>
            <p:ph type="body" idx="1"/>
          </p:nvPr>
        </p:nvSpPr>
        <p:spPr>
          <a:xfrm>
            <a:off x="1488812" y="1499070"/>
            <a:ext cx="4607188" cy="576262"/>
          </a:xfrm>
        </p:spPr>
        <p:txBody>
          <a:bodyPr/>
          <a:lstStyle/>
          <a:p>
            <a:r>
              <a:rPr lang="en-GB" b="1" dirty="0">
                <a:solidFill>
                  <a:schemeClr val="tx1"/>
                </a:solidFill>
              </a:rPr>
              <a:t>Gift Aid Donations	</a:t>
            </a:r>
          </a:p>
        </p:txBody>
      </p:sp>
      <p:sp>
        <p:nvSpPr>
          <p:cNvPr id="4" name="Content Placeholder 3">
            <a:extLst>
              <a:ext uri="{FF2B5EF4-FFF2-40B4-BE49-F238E27FC236}">
                <a16:creationId xmlns:a16="http://schemas.microsoft.com/office/drawing/2014/main" id="{908F0BC2-25C4-4C2D-0EE0-6ACFEB99ED12}"/>
              </a:ext>
            </a:extLst>
          </p:cNvPr>
          <p:cNvSpPr>
            <a:spLocks noGrp="1"/>
          </p:cNvSpPr>
          <p:nvPr>
            <p:ph sz="half" idx="2"/>
          </p:nvPr>
        </p:nvSpPr>
        <p:spPr>
          <a:xfrm>
            <a:off x="1488812" y="2163405"/>
            <a:ext cx="4895056" cy="1079857"/>
          </a:xfrm>
        </p:spPr>
        <p:txBody>
          <a:bodyPr/>
          <a:lstStyle/>
          <a:p>
            <a:r>
              <a:rPr lang="en-GB" dirty="0"/>
              <a:t>We have started to ask people to consent on forms – can we push this in class groups.</a:t>
            </a:r>
          </a:p>
          <a:p>
            <a:r>
              <a:rPr lang="en-GB" dirty="0">
                <a:solidFill>
                  <a:srgbClr val="D4145A"/>
                </a:solidFill>
              </a:rPr>
              <a:t>25p to the PTA charity for every £1 donated.</a:t>
            </a:r>
          </a:p>
        </p:txBody>
      </p:sp>
      <p:sp>
        <p:nvSpPr>
          <p:cNvPr id="5" name="Text Placeholder 4">
            <a:extLst>
              <a:ext uri="{FF2B5EF4-FFF2-40B4-BE49-F238E27FC236}">
                <a16:creationId xmlns:a16="http://schemas.microsoft.com/office/drawing/2014/main" id="{37D22EF0-AABA-5F89-1B65-76433E16E8B2}"/>
              </a:ext>
            </a:extLst>
          </p:cNvPr>
          <p:cNvSpPr>
            <a:spLocks noGrp="1"/>
          </p:cNvSpPr>
          <p:nvPr>
            <p:ph type="body" sz="quarter" idx="3"/>
          </p:nvPr>
        </p:nvSpPr>
        <p:spPr>
          <a:xfrm>
            <a:off x="7192756" y="1499070"/>
            <a:ext cx="4622537" cy="576262"/>
          </a:xfrm>
        </p:spPr>
        <p:txBody>
          <a:bodyPr/>
          <a:lstStyle/>
          <a:p>
            <a:r>
              <a:rPr lang="en-GB" b="1" dirty="0">
                <a:solidFill>
                  <a:schemeClr val="tx1"/>
                </a:solidFill>
              </a:rPr>
              <a:t>Skills &amp; Knowledge</a:t>
            </a:r>
          </a:p>
        </p:txBody>
      </p:sp>
      <p:sp>
        <p:nvSpPr>
          <p:cNvPr id="6" name="Content Placeholder 5">
            <a:extLst>
              <a:ext uri="{FF2B5EF4-FFF2-40B4-BE49-F238E27FC236}">
                <a16:creationId xmlns:a16="http://schemas.microsoft.com/office/drawing/2014/main" id="{F120A17D-ED35-0BC2-89E1-A8A193D1CE73}"/>
              </a:ext>
            </a:extLst>
          </p:cNvPr>
          <p:cNvSpPr>
            <a:spLocks noGrp="1"/>
          </p:cNvSpPr>
          <p:nvPr>
            <p:ph sz="quarter" idx="4"/>
          </p:nvPr>
        </p:nvSpPr>
        <p:spPr>
          <a:xfrm>
            <a:off x="7192756" y="2163405"/>
            <a:ext cx="4895056" cy="2455862"/>
          </a:xfrm>
        </p:spPr>
        <p:txBody>
          <a:bodyPr/>
          <a:lstStyle/>
          <a:p>
            <a:r>
              <a:rPr lang="en-GB" dirty="0"/>
              <a:t>Our Woodlea community has many talented people, please don’t be shy – let us know what you do and if you would like to get involved in projects and events.</a:t>
            </a:r>
          </a:p>
        </p:txBody>
      </p:sp>
      <p:sp>
        <p:nvSpPr>
          <p:cNvPr id="7" name="Text Placeholder 2">
            <a:extLst>
              <a:ext uri="{FF2B5EF4-FFF2-40B4-BE49-F238E27FC236}">
                <a16:creationId xmlns:a16="http://schemas.microsoft.com/office/drawing/2014/main" id="{211695AE-F28C-8C13-BFAD-3926CB816AF8}"/>
              </a:ext>
            </a:extLst>
          </p:cNvPr>
          <p:cNvSpPr txBox="1">
            <a:spLocks/>
          </p:cNvSpPr>
          <p:nvPr/>
        </p:nvSpPr>
        <p:spPr>
          <a:xfrm>
            <a:off x="1426622" y="3606813"/>
            <a:ext cx="4895055" cy="576262"/>
          </a:xfrm>
          <a:prstGeom prst="rect">
            <a:avLst/>
          </a:prstGeom>
        </p:spPr>
        <p:txBody>
          <a:bodyPr vert="horz" lIns="91440" tIns="45720" rIns="91440" bIns="45720" rtlCol="0" anchor="b">
            <a:noAutofit/>
          </a:bodyPr>
          <a:lstStyle>
            <a:lvl1pPr marL="0" indent="0" algn="l" defTabSz="457200" rtl="0" eaLnBrk="1" latinLnBrk="0" hangingPunct="1">
              <a:spcBef>
                <a:spcPct val="20000"/>
              </a:spcBef>
              <a:spcAft>
                <a:spcPts val="600"/>
              </a:spcAft>
              <a:buClr>
                <a:schemeClr val="accent1">
                  <a:lumMod val="75000"/>
                </a:schemeClr>
              </a:buClr>
              <a:buSzPct val="145000"/>
              <a:buFont typeface="Arial"/>
              <a:buNone/>
              <a:defRPr sz="2800" b="0" kern="1200" cap="none">
                <a:solidFill>
                  <a:schemeClr val="accent1">
                    <a:lumMod val="75000"/>
                  </a:schemeClr>
                </a:solidFill>
                <a:effectLst/>
                <a:latin typeface="Aptos" panose="020B0004020202020204" pitchFamily="34" charset="0"/>
                <a:ea typeface="+mn-ea"/>
                <a:cs typeface="+mn-cs"/>
              </a:defRPr>
            </a:lvl1pPr>
            <a:lvl2pPr marL="457200" indent="0" algn="l" defTabSz="457200" rtl="0" eaLnBrk="1" latinLnBrk="0" hangingPunct="1">
              <a:spcBef>
                <a:spcPct val="20000"/>
              </a:spcBef>
              <a:spcAft>
                <a:spcPts val="600"/>
              </a:spcAft>
              <a:buClr>
                <a:schemeClr val="accent1">
                  <a:lumMod val="75000"/>
                </a:schemeClr>
              </a:buClr>
              <a:buSzPct val="145000"/>
              <a:buFont typeface="Arial"/>
              <a:buNone/>
              <a:defRPr sz="2000" b="1" kern="1200" cap="none">
                <a:solidFill>
                  <a:schemeClr val="tx1"/>
                </a:solidFill>
                <a:effectLst/>
                <a:latin typeface="+mn-lt"/>
                <a:ea typeface="+mn-ea"/>
                <a:cs typeface="+mn-cs"/>
              </a:defRPr>
            </a:lvl2pPr>
            <a:lvl3pPr marL="914400" indent="0" algn="l" defTabSz="457200" rtl="0" eaLnBrk="1" latinLnBrk="0" hangingPunct="1">
              <a:spcBef>
                <a:spcPct val="20000"/>
              </a:spcBef>
              <a:spcAft>
                <a:spcPts val="600"/>
              </a:spcAft>
              <a:buClr>
                <a:schemeClr val="accent1">
                  <a:lumMod val="75000"/>
                </a:schemeClr>
              </a:buClr>
              <a:buSzPct val="145000"/>
              <a:buFont typeface="Arial"/>
              <a:buNone/>
              <a:defRPr sz="1800" b="1" kern="1200" cap="none">
                <a:solidFill>
                  <a:schemeClr val="tx1"/>
                </a:solidFill>
                <a:effectLst/>
                <a:latin typeface="+mn-lt"/>
                <a:ea typeface="+mn-ea"/>
                <a:cs typeface="+mn-cs"/>
              </a:defRPr>
            </a:lvl3pPr>
            <a:lvl4pPr marL="13716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4pPr>
            <a:lvl5pPr marL="18288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5pPr>
            <a:lvl6pPr marL="22860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6pPr>
            <a:lvl7pPr marL="27432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7pPr>
            <a:lvl8pPr marL="32004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8pPr>
            <a:lvl9pPr marL="36576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9pPr>
          </a:lstStyle>
          <a:p>
            <a:r>
              <a:rPr lang="en-GB" b="1" dirty="0">
                <a:solidFill>
                  <a:schemeClr val="tx1"/>
                </a:solidFill>
              </a:rPr>
              <a:t>Company Charity Donations</a:t>
            </a:r>
          </a:p>
        </p:txBody>
      </p:sp>
      <p:sp>
        <p:nvSpPr>
          <p:cNvPr id="9" name="Content Placeholder 3">
            <a:extLst>
              <a:ext uri="{FF2B5EF4-FFF2-40B4-BE49-F238E27FC236}">
                <a16:creationId xmlns:a16="http://schemas.microsoft.com/office/drawing/2014/main" id="{AAC28C00-698F-1517-9488-472D165428BA}"/>
              </a:ext>
            </a:extLst>
          </p:cNvPr>
          <p:cNvSpPr txBox="1">
            <a:spLocks/>
          </p:cNvSpPr>
          <p:nvPr/>
        </p:nvSpPr>
        <p:spPr>
          <a:xfrm>
            <a:off x="1509620" y="4333492"/>
            <a:ext cx="4895056" cy="1939717"/>
          </a:xfrm>
          <a:prstGeom prst="rect">
            <a:avLst/>
          </a:prstGeom>
        </p:spPr>
        <p:txBody>
          <a:bodyPr vert="horz" lIns="91440" tIns="45720" rIns="91440" bIns="45720" rtlCol="0" anchor="t">
            <a:normAutofit fontScale="9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Aptos" panose="020B0004020202020204" pitchFamily="34" charset="0"/>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Aptos" panose="020B0004020202020204" pitchFamily="34" charset="0"/>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Aptos" panose="020B0004020202020204" pitchFamily="34" charset="0"/>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Aptos" panose="020B0004020202020204" pitchFamily="34" charset="0"/>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Aptos" panose="020B0004020202020204" pitchFamily="34" charset="0"/>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9pPr>
          </a:lstStyle>
          <a:p>
            <a:r>
              <a:rPr lang="en-GB" dirty="0"/>
              <a:t>Can you get match funding for money you raise?</a:t>
            </a:r>
          </a:p>
          <a:p>
            <a:r>
              <a:rPr lang="en-GB" dirty="0"/>
              <a:t>Do you have your own company and want to make charitable donations?</a:t>
            </a:r>
          </a:p>
          <a:p>
            <a:r>
              <a:rPr lang="en-GB" dirty="0"/>
              <a:t>Does the company you work for offer donations to charities – we can do business cases, we just need to have contacts</a:t>
            </a:r>
          </a:p>
        </p:txBody>
      </p:sp>
      <p:sp>
        <p:nvSpPr>
          <p:cNvPr id="10" name="Text Placeholder 4">
            <a:extLst>
              <a:ext uri="{FF2B5EF4-FFF2-40B4-BE49-F238E27FC236}">
                <a16:creationId xmlns:a16="http://schemas.microsoft.com/office/drawing/2014/main" id="{ED4B4578-6EC9-D4ED-13E0-78F97BBC2B10}"/>
              </a:ext>
            </a:extLst>
          </p:cNvPr>
          <p:cNvSpPr txBox="1">
            <a:spLocks/>
          </p:cNvSpPr>
          <p:nvPr/>
        </p:nvSpPr>
        <p:spPr>
          <a:xfrm>
            <a:off x="7130565" y="3606813"/>
            <a:ext cx="4622537" cy="576262"/>
          </a:xfrm>
          <a:prstGeom prst="rect">
            <a:avLst/>
          </a:prstGeom>
        </p:spPr>
        <p:txBody>
          <a:bodyPr vert="horz" lIns="91440" tIns="45720" rIns="91440" bIns="45720" rtlCol="0" anchor="b">
            <a:noAutofit/>
          </a:bodyPr>
          <a:lstStyle>
            <a:lvl1pPr marL="0" indent="0" algn="l" defTabSz="457200" rtl="0" eaLnBrk="1" latinLnBrk="0" hangingPunct="1">
              <a:spcBef>
                <a:spcPct val="20000"/>
              </a:spcBef>
              <a:spcAft>
                <a:spcPts val="600"/>
              </a:spcAft>
              <a:buClr>
                <a:schemeClr val="accent1">
                  <a:lumMod val="75000"/>
                </a:schemeClr>
              </a:buClr>
              <a:buSzPct val="145000"/>
              <a:buFont typeface="Arial"/>
              <a:buNone/>
              <a:defRPr sz="2800" b="0" kern="1200" cap="none">
                <a:solidFill>
                  <a:schemeClr val="accent1">
                    <a:lumMod val="75000"/>
                  </a:schemeClr>
                </a:solidFill>
                <a:effectLst/>
                <a:latin typeface="Aptos" panose="020B0004020202020204" pitchFamily="34" charset="0"/>
                <a:ea typeface="+mn-ea"/>
                <a:cs typeface="+mn-cs"/>
              </a:defRPr>
            </a:lvl1pPr>
            <a:lvl2pPr marL="457200" indent="0" algn="l" defTabSz="457200" rtl="0" eaLnBrk="1" latinLnBrk="0" hangingPunct="1">
              <a:spcBef>
                <a:spcPct val="20000"/>
              </a:spcBef>
              <a:spcAft>
                <a:spcPts val="600"/>
              </a:spcAft>
              <a:buClr>
                <a:schemeClr val="accent1">
                  <a:lumMod val="75000"/>
                </a:schemeClr>
              </a:buClr>
              <a:buSzPct val="145000"/>
              <a:buFont typeface="Arial"/>
              <a:buNone/>
              <a:defRPr sz="2000" b="1" kern="1200" cap="none">
                <a:solidFill>
                  <a:schemeClr val="tx1"/>
                </a:solidFill>
                <a:effectLst/>
                <a:latin typeface="+mn-lt"/>
                <a:ea typeface="+mn-ea"/>
                <a:cs typeface="+mn-cs"/>
              </a:defRPr>
            </a:lvl2pPr>
            <a:lvl3pPr marL="914400" indent="0" algn="l" defTabSz="457200" rtl="0" eaLnBrk="1" latinLnBrk="0" hangingPunct="1">
              <a:spcBef>
                <a:spcPct val="20000"/>
              </a:spcBef>
              <a:spcAft>
                <a:spcPts val="600"/>
              </a:spcAft>
              <a:buClr>
                <a:schemeClr val="accent1">
                  <a:lumMod val="75000"/>
                </a:schemeClr>
              </a:buClr>
              <a:buSzPct val="145000"/>
              <a:buFont typeface="Arial"/>
              <a:buNone/>
              <a:defRPr sz="1800" b="1" kern="1200" cap="none">
                <a:solidFill>
                  <a:schemeClr val="tx1"/>
                </a:solidFill>
                <a:effectLst/>
                <a:latin typeface="+mn-lt"/>
                <a:ea typeface="+mn-ea"/>
                <a:cs typeface="+mn-cs"/>
              </a:defRPr>
            </a:lvl3pPr>
            <a:lvl4pPr marL="13716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4pPr>
            <a:lvl5pPr marL="18288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5pPr>
            <a:lvl6pPr marL="22860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6pPr>
            <a:lvl7pPr marL="27432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7pPr>
            <a:lvl8pPr marL="32004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8pPr>
            <a:lvl9pPr marL="3657600" indent="0" algn="l" defTabSz="457200" rtl="0" eaLnBrk="1" latinLnBrk="0" hangingPunct="1">
              <a:spcBef>
                <a:spcPct val="20000"/>
              </a:spcBef>
              <a:spcAft>
                <a:spcPts val="600"/>
              </a:spcAft>
              <a:buClr>
                <a:schemeClr val="accent1">
                  <a:lumMod val="75000"/>
                </a:schemeClr>
              </a:buClr>
              <a:buSzPct val="145000"/>
              <a:buFont typeface="Arial"/>
              <a:buNone/>
              <a:defRPr sz="1600" b="1" kern="1200" cap="none">
                <a:solidFill>
                  <a:schemeClr val="tx1"/>
                </a:solidFill>
                <a:effectLst/>
                <a:latin typeface="+mn-lt"/>
                <a:ea typeface="+mn-ea"/>
                <a:cs typeface="+mn-cs"/>
              </a:defRPr>
            </a:lvl9pPr>
          </a:lstStyle>
          <a:p>
            <a:r>
              <a:rPr lang="en-GB" b="1" dirty="0">
                <a:solidFill>
                  <a:schemeClr val="tx1"/>
                </a:solidFill>
              </a:rPr>
              <a:t>Volunteering</a:t>
            </a:r>
          </a:p>
        </p:txBody>
      </p:sp>
      <p:sp>
        <p:nvSpPr>
          <p:cNvPr id="12" name="Content Placeholder 3">
            <a:extLst>
              <a:ext uri="{FF2B5EF4-FFF2-40B4-BE49-F238E27FC236}">
                <a16:creationId xmlns:a16="http://schemas.microsoft.com/office/drawing/2014/main" id="{DE888ABA-5D97-E88C-B5AC-11FEDAC3A116}"/>
              </a:ext>
            </a:extLst>
          </p:cNvPr>
          <p:cNvSpPr txBox="1">
            <a:spLocks/>
          </p:cNvSpPr>
          <p:nvPr/>
        </p:nvSpPr>
        <p:spPr>
          <a:xfrm>
            <a:off x="7130565" y="4283874"/>
            <a:ext cx="4895056" cy="1939717"/>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Aptos" panose="020B0004020202020204" pitchFamily="34" charset="0"/>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Aptos" panose="020B0004020202020204" pitchFamily="34" charset="0"/>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Aptos" panose="020B0004020202020204" pitchFamily="34" charset="0"/>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Aptos" panose="020B0004020202020204" pitchFamily="34" charset="0"/>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Aptos" panose="020B0004020202020204" pitchFamily="34" charset="0"/>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9pPr>
          </a:lstStyle>
          <a:p>
            <a:r>
              <a:rPr lang="en-GB" dirty="0"/>
              <a:t>Do you get volunteering days from work?</a:t>
            </a:r>
          </a:p>
          <a:p>
            <a:r>
              <a:rPr lang="en-GB" dirty="0"/>
              <a:t>Can you help before and after events?</a:t>
            </a:r>
          </a:p>
          <a:p>
            <a:r>
              <a:rPr lang="en-GB" dirty="0"/>
              <a:t>Can you give up time to source things for events?</a:t>
            </a:r>
          </a:p>
        </p:txBody>
      </p:sp>
    </p:spTree>
    <p:extLst>
      <p:ext uri="{BB962C8B-B14F-4D97-AF65-F5344CB8AC3E}">
        <p14:creationId xmlns:p14="http://schemas.microsoft.com/office/powerpoint/2010/main" val="655717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E8767-322D-C1FE-A575-1FB037CC420D}"/>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B498A70B-7989-DC4A-CA4E-8850FB0E4B81}"/>
              </a:ext>
            </a:extLst>
          </p:cNvPr>
          <p:cNvSpPr txBox="1"/>
          <p:nvPr/>
        </p:nvSpPr>
        <p:spPr>
          <a:xfrm>
            <a:off x="1710726" y="0"/>
            <a:ext cx="10233062" cy="1477328"/>
          </a:xfrm>
          <a:prstGeom prst="rect">
            <a:avLst/>
          </a:prstGeom>
          <a:noFill/>
        </p:spPr>
        <p:txBody>
          <a:bodyPr wrap="square" rtlCol="0">
            <a:spAutoFit/>
          </a:bodyPr>
          <a:lstStyle/>
          <a:p>
            <a:pPr algn="ctr"/>
            <a:r>
              <a:rPr lang="en-GB" sz="3000" b="1" i="1" dirty="0">
                <a:latin typeface="Aptos" panose="020B0004020202020204" pitchFamily="34" charset="0"/>
              </a:rPr>
              <a:t>Woodlea Primary School PTA – </a:t>
            </a:r>
          </a:p>
          <a:p>
            <a:pPr algn="ctr"/>
            <a:r>
              <a:rPr lang="en-GB" sz="3000" b="1" i="1" dirty="0">
                <a:latin typeface="Aptos" panose="020B0004020202020204" pitchFamily="34" charset="0"/>
              </a:rPr>
              <a:t>AGM Treasurer’s Report 2026</a:t>
            </a:r>
          </a:p>
          <a:p>
            <a:pPr algn="ctr"/>
            <a:endParaRPr lang="en-GB" sz="3000" b="1" i="1" dirty="0">
              <a:latin typeface="Aptos" panose="020B0004020202020204" pitchFamily="34" charset="0"/>
            </a:endParaRPr>
          </a:p>
        </p:txBody>
      </p:sp>
      <p:sp>
        <p:nvSpPr>
          <p:cNvPr id="16" name="Footer Placeholder 4">
            <a:extLst>
              <a:ext uri="{FF2B5EF4-FFF2-40B4-BE49-F238E27FC236}">
                <a16:creationId xmlns:a16="http://schemas.microsoft.com/office/drawing/2014/main" id="{BCECCFCA-FB52-6977-7A72-76525B1A89FC}"/>
              </a:ext>
            </a:extLst>
          </p:cNvPr>
          <p:cNvSpPr txBox="1">
            <a:spLocks/>
          </p:cNvSpPr>
          <p:nvPr/>
        </p:nvSpPr>
        <p:spPr>
          <a:xfrm>
            <a:off x="9438528" y="6412785"/>
            <a:ext cx="2753472" cy="344500"/>
          </a:xfrm>
          <a:prstGeom prst="rect">
            <a:avLst/>
          </a:prstGeom>
        </p:spPr>
        <p:txBody>
          <a:bodyPr vert="horz" lIns="91440" tIns="45720" rIns="91440" bIns="45720" rtlCol="0" anchor="ctr"/>
          <a:lstStyle>
            <a:defPPr>
              <a:defRPr lang="en-US"/>
            </a:defPPr>
            <a:lvl1pPr marL="0" algn="l" defTabSz="457200" rtl="0" eaLnBrk="1" latinLnBrk="0" hangingPunct="1">
              <a:defRPr sz="1000" b="0" i="0" kern="1200">
                <a:solidFill>
                  <a:schemeClr val="tx1"/>
                </a:solidFill>
                <a:effectLst/>
                <a:latin typeface="Aptos" panose="020B0004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b="1" dirty="0"/>
          </a:p>
        </p:txBody>
      </p:sp>
      <p:sp>
        <p:nvSpPr>
          <p:cNvPr id="6" name="Footer Placeholder 5">
            <a:extLst>
              <a:ext uri="{FF2B5EF4-FFF2-40B4-BE49-F238E27FC236}">
                <a16:creationId xmlns:a16="http://schemas.microsoft.com/office/drawing/2014/main" id="{C33B59CB-87C5-5579-AA83-E557BB81B114}"/>
              </a:ext>
            </a:extLst>
          </p:cNvPr>
          <p:cNvSpPr>
            <a:spLocks noGrp="1"/>
          </p:cNvSpPr>
          <p:nvPr>
            <p:ph type="ftr" sz="quarter" idx="11"/>
          </p:nvPr>
        </p:nvSpPr>
        <p:spPr>
          <a:xfrm>
            <a:off x="2572279" y="5883275"/>
            <a:ext cx="7084177" cy="365125"/>
          </a:xfrm>
        </p:spPr>
        <p:txBody>
          <a:bodyPr/>
          <a:lstStyle/>
          <a:p>
            <a:r>
              <a:rPr lang="en-GB" sz="1000" dirty="0"/>
              <a:t>Prepared by PTA Treasurer M WOOLNOUGH</a:t>
            </a:r>
          </a:p>
        </p:txBody>
      </p:sp>
      <p:sp>
        <p:nvSpPr>
          <p:cNvPr id="9" name="TextBox 8">
            <a:extLst>
              <a:ext uri="{FF2B5EF4-FFF2-40B4-BE49-F238E27FC236}">
                <a16:creationId xmlns:a16="http://schemas.microsoft.com/office/drawing/2014/main" id="{F3FDC3A1-50C9-7084-FBAE-612A56730F0E}"/>
              </a:ext>
            </a:extLst>
          </p:cNvPr>
          <p:cNvSpPr txBox="1"/>
          <p:nvPr/>
        </p:nvSpPr>
        <p:spPr>
          <a:xfrm>
            <a:off x="6263640" y="1101405"/>
            <a:ext cx="5767398" cy="5293757"/>
          </a:xfrm>
          <a:prstGeom prst="rect">
            <a:avLst/>
          </a:prstGeom>
          <a:solidFill>
            <a:schemeClr val="bg1">
              <a:lumMod val="95000"/>
            </a:schemeClr>
          </a:solidFill>
        </p:spPr>
        <p:txBody>
          <a:bodyPr wrap="square" rtlCol="0">
            <a:spAutoFit/>
          </a:bodyPr>
          <a:lstStyle/>
          <a:p>
            <a:r>
              <a:rPr lang="en-GB" sz="1300" b="1" dirty="0">
                <a:latin typeface="Aptos" panose="020B0004020202020204" pitchFamily="34" charset="0"/>
              </a:rPr>
              <a:t>Key Highlights for 2025/26</a:t>
            </a:r>
            <a:endParaRPr lang="en-GB" sz="1300" dirty="0">
              <a:latin typeface="Aptos" panose="020B0004020202020204" pitchFamily="34" charset="0"/>
            </a:endParaRPr>
          </a:p>
          <a:p>
            <a:pPr marL="285750" indent="-285750">
              <a:buClr>
                <a:srgbClr val="D4145A"/>
              </a:buClr>
              <a:buFont typeface="Arial" panose="020B0604020202020204" pitchFamily="34" charset="0"/>
              <a:buChar char="•"/>
            </a:pPr>
            <a:r>
              <a:rPr lang="en-GB" sz="1300" dirty="0">
                <a:latin typeface="Aptos" panose="020B0004020202020204" pitchFamily="34" charset="0"/>
              </a:rPr>
              <a:t>Total income </a:t>
            </a:r>
            <a:r>
              <a:rPr lang="en-GB" sz="1300" b="1" dirty="0">
                <a:latin typeface="Aptos" panose="020B0004020202020204" pitchFamily="34" charset="0"/>
              </a:rPr>
              <a:t>£22,900 </a:t>
            </a:r>
            <a:r>
              <a:rPr lang="en-GB" sz="1300" dirty="0">
                <a:latin typeface="Aptos" panose="020B0004020202020204" pitchFamily="34" charset="0"/>
              </a:rPr>
              <a:t>(+16% vs prior year)</a:t>
            </a:r>
          </a:p>
          <a:p>
            <a:pPr marL="285750" indent="-285750">
              <a:buClr>
                <a:srgbClr val="D4145A"/>
              </a:buClr>
              <a:buFont typeface="Arial" panose="020B0604020202020204" pitchFamily="34" charset="0"/>
              <a:buChar char="•"/>
            </a:pPr>
            <a:r>
              <a:rPr lang="en-GB" sz="1300" dirty="0">
                <a:latin typeface="Aptos" panose="020B0004020202020204" pitchFamily="34" charset="0"/>
              </a:rPr>
              <a:t>Total expenditure </a:t>
            </a:r>
            <a:r>
              <a:rPr lang="en-GB" sz="1300" b="1" dirty="0">
                <a:latin typeface="Aptos" panose="020B0004020202020204" pitchFamily="34" charset="0"/>
              </a:rPr>
              <a:t>£19,236</a:t>
            </a:r>
            <a:r>
              <a:rPr lang="en-GB" sz="1300" dirty="0">
                <a:latin typeface="Aptos" panose="020B0004020202020204" pitchFamily="34" charset="0"/>
              </a:rPr>
              <a:t> (increase on prior year due to additional events and higher donations to the School of</a:t>
            </a:r>
            <a:r>
              <a:rPr lang="en-GB" sz="1300" b="1" dirty="0">
                <a:latin typeface="Aptos" panose="020B0004020202020204" pitchFamily="34" charset="0"/>
              </a:rPr>
              <a:t> £6,731</a:t>
            </a:r>
            <a:r>
              <a:rPr lang="en-GB" sz="1300" dirty="0">
                <a:latin typeface="Aptos" panose="020B0004020202020204" pitchFamily="34" charset="0"/>
              </a:rPr>
              <a:t>)</a:t>
            </a:r>
          </a:p>
          <a:p>
            <a:pPr marL="285750" indent="-285750">
              <a:buClr>
                <a:srgbClr val="D4145A"/>
              </a:buClr>
              <a:buFont typeface="Arial" panose="020B0604020202020204" pitchFamily="34" charset="0"/>
              <a:buChar char="•"/>
            </a:pPr>
            <a:r>
              <a:rPr lang="en-GB" sz="1300" dirty="0">
                <a:latin typeface="Aptos" panose="020B0004020202020204" pitchFamily="34" charset="0"/>
              </a:rPr>
              <a:t>Net profit </a:t>
            </a:r>
            <a:r>
              <a:rPr lang="en-GB" sz="1300" b="1" dirty="0">
                <a:latin typeface="Aptos" panose="020B0004020202020204" pitchFamily="34" charset="0"/>
              </a:rPr>
              <a:t>£3,664</a:t>
            </a:r>
          </a:p>
          <a:p>
            <a:pPr marL="285750" indent="-285750">
              <a:buClr>
                <a:srgbClr val="D4145A"/>
              </a:buClr>
              <a:buFont typeface="Arial" panose="020B0604020202020204" pitchFamily="34" charset="0"/>
              <a:buChar char="•"/>
            </a:pPr>
            <a:r>
              <a:rPr lang="en-GB" sz="1300" b="1" dirty="0">
                <a:latin typeface="Aptos" panose="020B0004020202020204" pitchFamily="34" charset="0"/>
              </a:rPr>
              <a:t>£9,899 </a:t>
            </a:r>
            <a:r>
              <a:rPr lang="en-GB" sz="1300" dirty="0">
                <a:latin typeface="Aptos" panose="020B0004020202020204" pitchFamily="34" charset="0"/>
              </a:rPr>
              <a:t>profit generated from events</a:t>
            </a:r>
          </a:p>
          <a:p>
            <a:pPr>
              <a:buClr>
                <a:srgbClr val="D4145A"/>
              </a:buClr>
            </a:pPr>
            <a:endParaRPr lang="en-GB" sz="1300" dirty="0">
              <a:latin typeface="Aptos" panose="020B0004020202020204" pitchFamily="34" charset="0"/>
            </a:endParaRPr>
          </a:p>
          <a:p>
            <a:r>
              <a:rPr lang="en-GB" sz="1300" b="1" dirty="0">
                <a:latin typeface="Aptos" panose="020B0004020202020204" pitchFamily="34" charset="0"/>
              </a:rPr>
              <a:t>Largest income generators:</a:t>
            </a:r>
          </a:p>
          <a:p>
            <a:pPr marL="285750" indent="-285750">
              <a:buClr>
                <a:srgbClr val="D4145A"/>
              </a:buClr>
              <a:buFont typeface="Arial" panose="020B0604020202020204" pitchFamily="34" charset="0"/>
              <a:buChar char="•"/>
            </a:pPr>
            <a:r>
              <a:rPr lang="en-GB" sz="1300" i="1" dirty="0">
                <a:latin typeface="Aptos" panose="020B0004020202020204" pitchFamily="34" charset="0"/>
              </a:rPr>
              <a:t>Summer Fest </a:t>
            </a:r>
            <a:r>
              <a:rPr lang="en-GB" sz="1300" b="1" dirty="0">
                <a:latin typeface="Aptos" panose="020B0004020202020204" pitchFamily="34" charset="0"/>
              </a:rPr>
              <a:t>£6,246 </a:t>
            </a:r>
            <a:r>
              <a:rPr lang="en-GB" sz="1300" dirty="0">
                <a:latin typeface="Aptos" panose="020B0004020202020204" pitchFamily="34" charset="0"/>
              </a:rPr>
              <a:t>(+10% on prior year)</a:t>
            </a:r>
          </a:p>
          <a:p>
            <a:pPr marL="285750" indent="-285750">
              <a:buClr>
                <a:srgbClr val="D4145A"/>
              </a:buClr>
              <a:buFont typeface="Arial" panose="020B0604020202020204" pitchFamily="34" charset="0"/>
              <a:buChar char="•"/>
            </a:pPr>
            <a:r>
              <a:rPr lang="en-GB" sz="1300" i="1" dirty="0">
                <a:latin typeface="Aptos" panose="020B0004020202020204" pitchFamily="34" charset="0"/>
              </a:rPr>
              <a:t>Christmas Fair </a:t>
            </a:r>
            <a:r>
              <a:rPr lang="en-GB" sz="1300" b="1" dirty="0">
                <a:latin typeface="Aptos" panose="020B0004020202020204" pitchFamily="34" charset="0"/>
              </a:rPr>
              <a:t>£3,973      </a:t>
            </a:r>
          </a:p>
          <a:p>
            <a:pPr marL="285750" indent="-285750">
              <a:buClr>
                <a:srgbClr val="D4145A"/>
              </a:buClr>
              <a:buFont typeface="Arial" panose="020B0604020202020204" pitchFamily="34" charset="0"/>
              <a:buChar char="•"/>
            </a:pPr>
            <a:r>
              <a:rPr lang="en-GB" sz="1300" i="1" dirty="0">
                <a:latin typeface="Aptos" panose="020B0004020202020204" pitchFamily="34" charset="0"/>
              </a:rPr>
              <a:t>New events</a:t>
            </a:r>
            <a:r>
              <a:rPr lang="en-GB" sz="1300" dirty="0">
                <a:latin typeface="Aptos" panose="020B0004020202020204" pitchFamily="34" charset="0"/>
              </a:rPr>
              <a:t> -  Laser Show and World Cup Event raised income of </a:t>
            </a:r>
            <a:r>
              <a:rPr lang="en-GB" sz="1300" b="1" dirty="0">
                <a:latin typeface="Aptos" panose="020B0004020202020204" pitchFamily="34" charset="0"/>
              </a:rPr>
              <a:t>£3,066 </a:t>
            </a:r>
            <a:r>
              <a:rPr lang="en-GB" sz="1300" dirty="0">
                <a:latin typeface="Aptos" panose="020B0004020202020204" pitchFamily="34" charset="0"/>
              </a:rPr>
              <a:t>and </a:t>
            </a:r>
            <a:r>
              <a:rPr lang="en-GB" sz="1300" b="1" dirty="0">
                <a:latin typeface="Aptos" panose="020B0004020202020204" pitchFamily="34" charset="0"/>
              </a:rPr>
              <a:t>£2,163 </a:t>
            </a:r>
            <a:r>
              <a:rPr lang="en-GB" sz="1300" dirty="0">
                <a:latin typeface="Aptos" panose="020B0004020202020204" pitchFamily="34" charset="0"/>
              </a:rPr>
              <a:t>respectively</a:t>
            </a:r>
          </a:p>
          <a:p>
            <a:pPr marL="285750" indent="-285750">
              <a:buClr>
                <a:srgbClr val="D4145A"/>
              </a:buClr>
              <a:buFont typeface="Arial" panose="020B0604020202020204" pitchFamily="34" charset="0"/>
              <a:buChar char="•"/>
            </a:pPr>
            <a:r>
              <a:rPr lang="en-GB" sz="1300" dirty="0">
                <a:latin typeface="Aptos" panose="020B0004020202020204" pitchFamily="34" charset="0"/>
              </a:rPr>
              <a:t>Also included in </a:t>
            </a:r>
            <a:r>
              <a:rPr lang="en-GB" sz="1300" i="1" dirty="0">
                <a:latin typeface="Aptos" panose="020B0004020202020204" pitchFamily="34" charset="0"/>
              </a:rPr>
              <a:t>Other Events </a:t>
            </a:r>
            <a:r>
              <a:rPr lang="en-GB" sz="1300" dirty="0">
                <a:latin typeface="Aptos" panose="020B0004020202020204" pitchFamily="34" charset="0"/>
              </a:rPr>
              <a:t>are the Colour Run &amp; 2026 Class Challenge which raised a total of</a:t>
            </a:r>
            <a:r>
              <a:rPr lang="en-GB" sz="1300" b="1" dirty="0">
                <a:latin typeface="Aptos" panose="020B0004020202020204" pitchFamily="34" charset="0"/>
              </a:rPr>
              <a:t> £2,655 </a:t>
            </a:r>
            <a:r>
              <a:rPr lang="en-GB" sz="1300" dirty="0">
                <a:latin typeface="Aptos" panose="020B0004020202020204" pitchFamily="34" charset="0"/>
              </a:rPr>
              <a:t>showing continued success</a:t>
            </a:r>
          </a:p>
          <a:p>
            <a:pPr marL="285750" indent="-285750">
              <a:buClr>
                <a:srgbClr val="D4145A"/>
              </a:buClr>
              <a:buFont typeface="Arial" panose="020B0604020202020204" pitchFamily="34" charset="0"/>
              <a:buChar char="•"/>
            </a:pPr>
            <a:r>
              <a:rPr lang="en-GB" sz="1300" dirty="0">
                <a:latin typeface="Aptos" panose="020B0004020202020204" pitchFamily="34" charset="0"/>
              </a:rPr>
              <a:t>Donations Received of over </a:t>
            </a:r>
            <a:r>
              <a:rPr lang="en-GB" sz="1300" b="1" dirty="0">
                <a:latin typeface="Aptos" panose="020B0004020202020204" pitchFamily="34" charset="0"/>
              </a:rPr>
              <a:t>£1,000</a:t>
            </a:r>
          </a:p>
          <a:p>
            <a:pPr>
              <a:buClr>
                <a:srgbClr val="D4145A"/>
              </a:buClr>
            </a:pPr>
            <a:endParaRPr lang="en-GB" sz="1300" b="1" dirty="0">
              <a:solidFill>
                <a:srgbClr val="FF0000"/>
              </a:solidFill>
              <a:latin typeface="Aptos" panose="020B0004020202020204" pitchFamily="34" charset="0"/>
            </a:endParaRPr>
          </a:p>
          <a:p>
            <a:pPr>
              <a:buClr>
                <a:srgbClr val="D4145A"/>
              </a:buClr>
            </a:pPr>
            <a:r>
              <a:rPr lang="en-GB" sz="1300" b="1" dirty="0">
                <a:latin typeface="Aptos" panose="020B0004020202020204" pitchFamily="34" charset="0"/>
              </a:rPr>
              <a:t>Expenses:</a:t>
            </a:r>
          </a:p>
          <a:p>
            <a:pPr marL="285750" indent="-285750">
              <a:buClr>
                <a:srgbClr val="D4145A"/>
              </a:buClr>
              <a:buFont typeface="Arial" panose="020B0604020202020204" pitchFamily="34" charset="0"/>
              <a:buChar char="•"/>
            </a:pPr>
            <a:r>
              <a:rPr lang="en-GB" sz="1300" dirty="0">
                <a:latin typeface="Aptos" panose="020B0004020202020204" pitchFamily="34" charset="0"/>
              </a:rPr>
              <a:t>Shed purchased for uniform sale and storage</a:t>
            </a:r>
          </a:p>
          <a:p>
            <a:pPr marL="285750" indent="-285750">
              <a:buClr>
                <a:srgbClr val="D4145A"/>
              </a:buClr>
              <a:buFont typeface="Arial" panose="020B0604020202020204" pitchFamily="34" charset="0"/>
              <a:buChar char="•"/>
            </a:pPr>
            <a:r>
              <a:rPr lang="en-GB" sz="1300" dirty="0">
                <a:latin typeface="Aptos" panose="020B0004020202020204" pitchFamily="34" charset="0"/>
              </a:rPr>
              <a:t>Summer Fest stage and equipment expense is included in the 2026/27 accounts as it was paid post year end. Total Summer Fest profit including this expense was </a:t>
            </a:r>
            <a:r>
              <a:rPr lang="en-GB" sz="1300" b="1" dirty="0">
                <a:latin typeface="Aptos" panose="020B0004020202020204" pitchFamily="34" charset="0"/>
              </a:rPr>
              <a:t>£1,814</a:t>
            </a:r>
          </a:p>
          <a:p>
            <a:pPr marL="285750" indent="-285750">
              <a:buClr>
                <a:srgbClr val="D4145A"/>
              </a:buClr>
              <a:buFont typeface="Arial" panose="020B0604020202020204" pitchFamily="34" charset="0"/>
              <a:buChar char="•"/>
            </a:pPr>
            <a:r>
              <a:rPr lang="en-GB" sz="1300" dirty="0">
                <a:latin typeface="Aptos" panose="020B0004020202020204" pitchFamily="34" charset="0"/>
              </a:rPr>
              <a:t>The Petty Cash balance brought forward from 2024 (previous PTA) was written off in the year due to an unresolvable cash reconciliation. This is to ensure the correct Cash position going forward.</a:t>
            </a:r>
          </a:p>
          <a:p>
            <a:pPr marL="285750" indent="-285750">
              <a:buClr>
                <a:srgbClr val="D4145A"/>
              </a:buClr>
              <a:buFont typeface="Arial" panose="020B0604020202020204" pitchFamily="34" charset="0"/>
              <a:buChar char="•"/>
            </a:pPr>
            <a:endParaRPr lang="en-GB" sz="1300" dirty="0">
              <a:latin typeface="Aptos" panose="020B0004020202020204" pitchFamily="34" charset="0"/>
            </a:endParaRPr>
          </a:p>
          <a:p>
            <a:pPr>
              <a:buClr>
                <a:srgbClr val="D4145A"/>
              </a:buClr>
            </a:pPr>
            <a:r>
              <a:rPr lang="en-GB" sz="1300" b="1" dirty="0">
                <a:latin typeface="Aptos" panose="020B0004020202020204" pitchFamily="34" charset="0"/>
              </a:rPr>
              <a:t>Restricted Funds: £1,000 </a:t>
            </a:r>
            <a:r>
              <a:rPr lang="en-GB" sz="1300" dirty="0">
                <a:latin typeface="Aptos" panose="020B0004020202020204" pitchFamily="34" charset="0"/>
              </a:rPr>
              <a:t>brought and carried forward for Outbuilding Project</a:t>
            </a:r>
          </a:p>
        </p:txBody>
      </p:sp>
      <p:pic>
        <p:nvPicPr>
          <p:cNvPr id="3" name="Picture 2">
            <a:extLst>
              <a:ext uri="{FF2B5EF4-FFF2-40B4-BE49-F238E27FC236}">
                <a16:creationId xmlns:a16="http://schemas.microsoft.com/office/drawing/2014/main" id="{A3253A5F-A832-9A4F-CCA0-48CA8DA372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4130" y="1101405"/>
            <a:ext cx="4794158" cy="2413000"/>
          </a:xfrm>
          <a:prstGeom prst="rect">
            <a:avLst/>
          </a:prstGeom>
        </p:spPr>
      </p:pic>
      <p:pic>
        <p:nvPicPr>
          <p:cNvPr id="11" name="Picture 10">
            <a:extLst>
              <a:ext uri="{FF2B5EF4-FFF2-40B4-BE49-F238E27FC236}">
                <a16:creationId xmlns:a16="http://schemas.microsoft.com/office/drawing/2014/main" id="{049F4448-DCF7-05E2-585D-CBDC08A730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4130" y="3514405"/>
            <a:ext cx="4794158" cy="2882900"/>
          </a:xfrm>
          <a:prstGeom prst="rect">
            <a:avLst/>
          </a:prstGeom>
        </p:spPr>
      </p:pic>
      <p:sp>
        <p:nvSpPr>
          <p:cNvPr id="2" name="TextBox 1">
            <a:extLst>
              <a:ext uri="{FF2B5EF4-FFF2-40B4-BE49-F238E27FC236}">
                <a16:creationId xmlns:a16="http://schemas.microsoft.com/office/drawing/2014/main" id="{085D2C82-EDF6-0ECC-3C3C-11922DAEACBD}"/>
              </a:ext>
            </a:extLst>
          </p:cNvPr>
          <p:cNvSpPr txBox="1"/>
          <p:nvPr/>
        </p:nvSpPr>
        <p:spPr>
          <a:xfrm>
            <a:off x="6263640" y="6412785"/>
            <a:ext cx="5767398" cy="461665"/>
          </a:xfrm>
          <a:prstGeom prst="rect">
            <a:avLst/>
          </a:prstGeom>
          <a:solidFill>
            <a:srgbClr val="5F5F5F"/>
          </a:solidFill>
        </p:spPr>
        <p:txBody>
          <a:bodyPr wrap="square" rtlCol="0">
            <a:spAutoFit/>
          </a:bodyPr>
          <a:lstStyle/>
          <a:p>
            <a:r>
              <a:rPr lang="en-GB" sz="1200" b="1" dirty="0">
                <a:solidFill>
                  <a:schemeClr val="bg1"/>
                </a:solidFill>
                <a:latin typeface="Aptos" panose="020B0004020202020204" pitchFamily="34" charset="0"/>
              </a:rPr>
              <a:t>Prepared by PTA Treasurer Mia Woolnough. Income &amp; Expenditure Statement – Year ended 31 August 2026</a:t>
            </a:r>
          </a:p>
        </p:txBody>
      </p:sp>
      <p:sp>
        <p:nvSpPr>
          <p:cNvPr id="4" name="Rectangle 3">
            <a:extLst>
              <a:ext uri="{FF2B5EF4-FFF2-40B4-BE49-F238E27FC236}">
                <a16:creationId xmlns:a16="http://schemas.microsoft.com/office/drawing/2014/main" id="{6CC24B83-FD0D-786F-408E-6BDCF905E3B6}"/>
              </a:ext>
            </a:extLst>
          </p:cNvPr>
          <p:cNvSpPr/>
          <p:nvPr/>
        </p:nvSpPr>
        <p:spPr>
          <a:xfrm>
            <a:off x="3889058" y="1101405"/>
            <a:ext cx="938123" cy="5311380"/>
          </a:xfrm>
          <a:prstGeom prst="rect">
            <a:avLst/>
          </a:prstGeom>
          <a:noFill/>
          <a:ln>
            <a:solidFill>
              <a:srgbClr val="D4145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0677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6797-2E39-D240-B5E2-797E03E9B996}"/>
              </a:ext>
            </a:extLst>
          </p:cNvPr>
          <p:cNvSpPr>
            <a:spLocks noGrp="1"/>
          </p:cNvSpPr>
          <p:nvPr>
            <p:ph type="title"/>
          </p:nvPr>
        </p:nvSpPr>
        <p:spPr>
          <a:xfrm>
            <a:off x="1659748" y="839973"/>
            <a:ext cx="10333778" cy="1190846"/>
          </a:xfrm>
        </p:spPr>
        <p:txBody>
          <a:bodyPr/>
          <a:lstStyle/>
          <a:p>
            <a:r>
              <a:rPr lang="en-GB" b="1" i="1" dirty="0"/>
              <a:t>More support is resulting in more income</a:t>
            </a:r>
          </a:p>
        </p:txBody>
      </p:sp>
      <p:graphicFrame>
        <p:nvGraphicFramePr>
          <p:cNvPr id="4" name="Chart 3">
            <a:extLst>
              <a:ext uri="{FF2B5EF4-FFF2-40B4-BE49-F238E27FC236}">
                <a16:creationId xmlns:a16="http://schemas.microsoft.com/office/drawing/2014/main" id="{7433AE75-7F4F-9EA5-D06F-D421EC9464B2}"/>
              </a:ext>
            </a:extLst>
          </p:cNvPr>
          <p:cNvGraphicFramePr>
            <a:graphicFrameLocks/>
          </p:cNvGraphicFramePr>
          <p:nvPr>
            <p:extLst>
              <p:ext uri="{D42A27DB-BD31-4B8C-83A1-F6EECF244321}">
                <p14:modId xmlns:p14="http://schemas.microsoft.com/office/powerpoint/2010/main" val="2553759052"/>
              </p:ext>
            </p:extLst>
          </p:nvPr>
        </p:nvGraphicFramePr>
        <p:xfrm>
          <a:off x="2091069" y="2131579"/>
          <a:ext cx="9324754" cy="4476823"/>
        </p:xfrm>
        <a:graphic>
          <a:graphicData uri="http://schemas.openxmlformats.org/drawingml/2006/chart">
            <c:chart xmlns:c="http://schemas.openxmlformats.org/drawingml/2006/chart" xmlns:r="http://schemas.openxmlformats.org/officeDocument/2006/relationships" r:id="rId2"/>
          </a:graphicData>
        </a:graphic>
      </p:graphicFrame>
      <p:pic>
        <p:nvPicPr>
          <p:cNvPr id="6" name="Picture 5">
            <a:extLst>
              <a:ext uri="{FF2B5EF4-FFF2-40B4-BE49-F238E27FC236}">
                <a16:creationId xmlns:a16="http://schemas.microsoft.com/office/drawing/2014/main" id="{60982DCB-3162-C9D6-4F74-ED27519A1953}"/>
              </a:ext>
            </a:extLst>
          </p:cNvPr>
          <p:cNvPicPr>
            <a:picLocks noChangeAspect="1"/>
          </p:cNvPicPr>
          <p:nvPr/>
        </p:nvPicPr>
        <p:blipFill>
          <a:blip r:embed="rId3"/>
          <a:stretch>
            <a:fillRect/>
          </a:stretch>
        </p:blipFill>
        <p:spPr>
          <a:xfrm>
            <a:off x="3957059" y="0"/>
            <a:ext cx="5451005" cy="1164016"/>
          </a:xfrm>
          <a:prstGeom prst="rect">
            <a:avLst/>
          </a:prstGeom>
        </p:spPr>
      </p:pic>
    </p:spTree>
    <p:extLst>
      <p:ext uri="{BB962C8B-B14F-4D97-AF65-F5344CB8AC3E}">
        <p14:creationId xmlns:p14="http://schemas.microsoft.com/office/powerpoint/2010/main" val="524942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F90EEF7-067F-A812-5CF9-0D4AFA91445E}"/>
              </a:ext>
            </a:extLst>
          </p:cNvPr>
          <p:cNvPicPr>
            <a:picLocks noChangeAspect="1"/>
          </p:cNvPicPr>
          <p:nvPr/>
        </p:nvPicPr>
        <p:blipFill>
          <a:blip r:embed="rId2"/>
          <a:stretch>
            <a:fillRect/>
          </a:stretch>
        </p:blipFill>
        <p:spPr>
          <a:xfrm>
            <a:off x="2390123" y="1004775"/>
            <a:ext cx="9108989" cy="5680992"/>
          </a:xfrm>
          <a:prstGeom prst="rect">
            <a:avLst/>
          </a:prstGeom>
        </p:spPr>
      </p:pic>
      <p:sp>
        <p:nvSpPr>
          <p:cNvPr id="2" name="Title 1">
            <a:extLst>
              <a:ext uri="{FF2B5EF4-FFF2-40B4-BE49-F238E27FC236}">
                <a16:creationId xmlns:a16="http://schemas.microsoft.com/office/drawing/2014/main" id="{B8CFB5AE-B10D-3422-578A-ED7B7C386B45}"/>
              </a:ext>
            </a:extLst>
          </p:cNvPr>
          <p:cNvSpPr>
            <a:spLocks noGrp="1"/>
          </p:cNvSpPr>
          <p:nvPr>
            <p:ph type="title"/>
          </p:nvPr>
        </p:nvSpPr>
        <p:spPr>
          <a:xfrm>
            <a:off x="2241267" y="148856"/>
            <a:ext cx="9150116" cy="855921"/>
          </a:xfrm>
        </p:spPr>
        <p:txBody>
          <a:bodyPr>
            <a:normAutofit/>
          </a:bodyPr>
          <a:lstStyle/>
          <a:p>
            <a:r>
              <a:rPr lang="en-GB" b="1" i="1" dirty="0"/>
              <a:t>The Fundraising</a:t>
            </a:r>
          </a:p>
        </p:txBody>
      </p:sp>
      <p:sp>
        <p:nvSpPr>
          <p:cNvPr id="10" name="TextBox 9">
            <a:extLst>
              <a:ext uri="{FF2B5EF4-FFF2-40B4-BE49-F238E27FC236}">
                <a16:creationId xmlns:a16="http://schemas.microsoft.com/office/drawing/2014/main" id="{A386218A-8B08-DA0A-B6C5-5DEDC7735FE4}"/>
              </a:ext>
            </a:extLst>
          </p:cNvPr>
          <p:cNvSpPr txBox="1"/>
          <p:nvPr/>
        </p:nvSpPr>
        <p:spPr>
          <a:xfrm rot="16200000">
            <a:off x="548157" y="3549521"/>
            <a:ext cx="3609505" cy="400110"/>
          </a:xfrm>
          <a:prstGeom prst="rect">
            <a:avLst/>
          </a:prstGeom>
          <a:noFill/>
        </p:spPr>
        <p:txBody>
          <a:bodyPr wrap="square">
            <a:spAutoFit/>
          </a:bodyPr>
          <a:lstStyle/>
          <a:p>
            <a:r>
              <a:rPr lang="en-GB" sz="2000" b="1" i="1" dirty="0"/>
              <a:t>01 September to 31 August</a:t>
            </a:r>
            <a:endParaRPr lang="en-GB" sz="2000" dirty="0"/>
          </a:p>
        </p:txBody>
      </p:sp>
    </p:spTree>
    <p:extLst>
      <p:ext uri="{BB962C8B-B14F-4D97-AF65-F5344CB8AC3E}">
        <p14:creationId xmlns:p14="http://schemas.microsoft.com/office/powerpoint/2010/main" val="2288374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2E854-90DF-28BB-F211-2736591D4F8B}"/>
            </a:ext>
          </a:extLst>
        </p:cNvPr>
        <p:cNvGrpSpPr/>
        <p:nvPr/>
      </p:nvGrpSpPr>
      <p:grpSpPr>
        <a:xfrm>
          <a:off x="0" y="0"/>
          <a:ext cx="0" cy="0"/>
          <a:chOff x="0" y="0"/>
          <a:chExt cx="0" cy="0"/>
        </a:xfrm>
      </p:grpSpPr>
      <p:pic>
        <p:nvPicPr>
          <p:cNvPr id="27" name="Picture 26">
            <a:extLst>
              <a:ext uri="{FF2B5EF4-FFF2-40B4-BE49-F238E27FC236}">
                <a16:creationId xmlns:a16="http://schemas.microsoft.com/office/drawing/2014/main" id="{0B2636BE-9DEC-BA73-3DFA-931782BFD99E}"/>
              </a:ext>
            </a:extLst>
          </p:cNvPr>
          <p:cNvPicPr>
            <a:picLocks noChangeAspect="1"/>
          </p:cNvPicPr>
          <p:nvPr/>
        </p:nvPicPr>
        <p:blipFill>
          <a:blip r:embed="rId2"/>
          <a:srcRect l="25052" t="18932" r="24935" b="21178"/>
          <a:stretch>
            <a:fillRect/>
          </a:stretch>
        </p:blipFill>
        <p:spPr>
          <a:xfrm>
            <a:off x="8867553" y="-290"/>
            <a:ext cx="3121521" cy="2046078"/>
          </a:xfrm>
          <a:prstGeom prst="rect">
            <a:avLst/>
          </a:prstGeom>
        </p:spPr>
      </p:pic>
      <p:sp>
        <p:nvSpPr>
          <p:cNvPr id="2" name="Title 1">
            <a:extLst>
              <a:ext uri="{FF2B5EF4-FFF2-40B4-BE49-F238E27FC236}">
                <a16:creationId xmlns:a16="http://schemas.microsoft.com/office/drawing/2014/main" id="{7413AA96-1885-D467-52E7-099623C07CC3}"/>
              </a:ext>
            </a:extLst>
          </p:cNvPr>
          <p:cNvSpPr>
            <a:spLocks noGrp="1"/>
          </p:cNvSpPr>
          <p:nvPr>
            <p:ph type="title"/>
          </p:nvPr>
        </p:nvSpPr>
        <p:spPr>
          <a:xfrm>
            <a:off x="2427198" y="428409"/>
            <a:ext cx="7707402" cy="994634"/>
          </a:xfrm>
        </p:spPr>
        <p:txBody>
          <a:bodyPr>
            <a:normAutofit fontScale="90000"/>
          </a:bodyPr>
          <a:lstStyle/>
          <a:p>
            <a:pPr algn="l"/>
            <a:r>
              <a:rPr lang="en-GB" b="1" i="1" dirty="0"/>
              <a:t>What have we funded </a:t>
            </a:r>
            <a:br>
              <a:rPr lang="en-GB" b="1" i="1" dirty="0"/>
            </a:br>
            <a:r>
              <a:rPr lang="en-GB" b="1" i="1" dirty="0"/>
              <a:t>during 2025/26</a:t>
            </a:r>
          </a:p>
        </p:txBody>
      </p:sp>
      <p:sp>
        <p:nvSpPr>
          <p:cNvPr id="20" name="TextBox 19">
            <a:extLst>
              <a:ext uri="{FF2B5EF4-FFF2-40B4-BE49-F238E27FC236}">
                <a16:creationId xmlns:a16="http://schemas.microsoft.com/office/drawing/2014/main" id="{1753D31E-DBE6-5A12-C263-2D0868C793B4}"/>
              </a:ext>
            </a:extLst>
          </p:cNvPr>
          <p:cNvSpPr txBox="1"/>
          <p:nvPr/>
        </p:nvSpPr>
        <p:spPr>
          <a:xfrm>
            <a:off x="9428685" y="428409"/>
            <a:ext cx="1789590" cy="1107996"/>
          </a:xfrm>
          <a:prstGeom prst="rect">
            <a:avLst/>
          </a:prstGeom>
          <a:noFill/>
        </p:spPr>
        <p:txBody>
          <a:bodyPr wrap="square">
            <a:spAutoFit/>
          </a:bodyPr>
          <a:lstStyle/>
          <a:p>
            <a:pPr algn="ctr"/>
            <a:r>
              <a:rPr lang="en-GB" sz="2200" b="1" dirty="0">
                <a:solidFill>
                  <a:schemeClr val="bg1"/>
                </a:solidFill>
              </a:rPr>
              <a:t>Total Funds Spent £6,731.28</a:t>
            </a:r>
          </a:p>
        </p:txBody>
      </p:sp>
      <p:pic>
        <p:nvPicPr>
          <p:cNvPr id="2060" name="Picture 12" descr="PTA spending infographic with previous layout and colours, removing computer icon, keeping only one Subscriptions box and one Christmas cracker box. Items: Year 6 Leavers Hoodies £666, Year 6 Prom DJ £230, Musical Instruments £329.76, Design &amp; Technology Equipment £245.99, Sports Equipment £1,040.29, iPads x10 £2,740.60, Subscriptions £1,123.32, Christmas Crackers £144.95, DBS Checks £12.50, Barriers £197.97.">
            <a:extLst>
              <a:ext uri="{FF2B5EF4-FFF2-40B4-BE49-F238E27FC236}">
                <a16:creationId xmlns:a16="http://schemas.microsoft.com/office/drawing/2014/main" id="{B8BD52FF-65F9-D6DD-8BFB-1C3781FA41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703" b="22401"/>
          <a:stretch>
            <a:fillRect/>
          </a:stretch>
        </p:blipFill>
        <p:spPr bwMode="auto">
          <a:xfrm>
            <a:off x="2311565" y="2247014"/>
            <a:ext cx="9523010" cy="4373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183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ECBB7-F893-4B26-E94B-D8FDCE00232F}"/>
            </a:ext>
          </a:extLst>
        </p:cNvPr>
        <p:cNvGrpSpPr/>
        <p:nvPr/>
      </p:nvGrpSpPr>
      <p:grpSpPr>
        <a:xfrm>
          <a:off x="0" y="0"/>
          <a:ext cx="0" cy="0"/>
          <a:chOff x="0" y="0"/>
          <a:chExt cx="0" cy="0"/>
        </a:xfrm>
      </p:grpSpPr>
      <p:pic>
        <p:nvPicPr>
          <p:cNvPr id="35" name="Picture 34">
            <a:extLst>
              <a:ext uri="{FF2B5EF4-FFF2-40B4-BE49-F238E27FC236}">
                <a16:creationId xmlns:a16="http://schemas.microsoft.com/office/drawing/2014/main" id="{430F8ABF-7919-5483-5018-76CB5FD20559}"/>
              </a:ext>
            </a:extLst>
          </p:cNvPr>
          <p:cNvPicPr>
            <a:picLocks noChangeAspect="1"/>
          </p:cNvPicPr>
          <p:nvPr/>
        </p:nvPicPr>
        <p:blipFill>
          <a:blip r:embed="rId2"/>
          <a:stretch>
            <a:fillRect/>
          </a:stretch>
        </p:blipFill>
        <p:spPr>
          <a:xfrm>
            <a:off x="5593446" y="3892023"/>
            <a:ext cx="3803816" cy="2565073"/>
          </a:xfrm>
          <a:prstGeom prst="rect">
            <a:avLst/>
          </a:prstGeom>
        </p:spPr>
      </p:pic>
      <p:pic>
        <p:nvPicPr>
          <p:cNvPr id="30" name="Picture 29">
            <a:extLst>
              <a:ext uri="{FF2B5EF4-FFF2-40B4-BE49-F238E27FC236}">
                <a16:creationId xmlns:a16="http://schemas.microsoft.com/office/drawing/2014/main" id="{D794B84C-DBAB-086F-B1AF-4CBC354C78EF}"/>
              </a:ext>
            </a:extLst>
          </p:cNvPr>
          <p:cNvPicPr>
            <a:picLocks noChangeAspect="1"/>
          </p:cNvPicPr>
          <p:nvPr/>
        </p:nvPicPr>
        <p:blipFill>
          <a:blip r:embed="rId3"/>
          <a:srcRect l="25052" t="18932" r="24935" b="21178"/>
          <a:stretch>
            <a:fillRect/>
          </a:stretch>
        </p:blipFill>
        <p:spPr>
          <a:xfrm>
            <a:off x="1540178" y="66872"/>
            <a:ext cx="2329901" cy="1920158"/>
          </a:xfrm>
          <a:prstGeom prst="rect">
            <a:avLst/>
          </a:prstGeom>
        </p:spPr>
      </p:pic>
      <p:sp>
        <p:nvSpPr>
          <p:cNvPr id="2" name="Title 1">
            <a:extLst>
              <a:ext uri="{FF2B5EF4-FFF2-40B4-BE49-F238E27FC236}">
                <a16:creationId xmlns:a16="http://schemas.microsoft.com/office/drawing/2014/main" id="{503C2088-E86D-3F86-1152-00037C1A8407}"/>
              </a:ext>
            </a:extLst>
          </p:cNvPr>
          <p:cNvSpPr>
            <a:spLocks noGrp="1"/>
          </p:cNvSpPr>
          <p:nvPr>
            <p:ph type="title"/>
          </p:nvPr>
        </p:nvSpPr>
        <p:spPr>
          <a:xfrm>
            <a:off x="4022962" y="299367"/>
            <a:ext cx="5511660" cy="994634"/>
          </a:xfrm>
        </p:spPr>
        <p:txBody>
          <a:bodyPr>
            <a:normAutofit fontScale="90000"/>
          </a:bodyPr>
          <a:lstStyle/>
          <a:p>
            <a:r>
              <a:rPr lang="en-GB" b="1" i="1" dirty="0"/>
              <a:t>The Planned Spending </a:t>
            </a:r>
            <a:br>
              <a:rPr lang="en-GB" b="1" i="1" dirty="0"/>
            </a:br>
            <a:r>
              <a:rPr lang="en-GB" b="1" i="1" dirty="0"/>
              <a:t>for 2026 – 2027</a:t>
            </a:r>
          </a:p>
        </p:txBody>
      </p:sp>
      <p:sp>
        <p:nvSpPr>
          <p:cNvPr id="3" name="TextBox 2">
            <a:extLst>
              <a:ext uri="{FF2B5EF4-FFF2-40B4-BE49-F238E27FC236}">
                <a16:creationId xmlns:a16="http://schemas.microsoft.com/office/drawing/2014/main" id="{E62F0BFB-5600-9D36-92A5-262715696C8E}"/>
              </a:ext>
            </a:extLst>
          </p:cNvPr>
          <p:cNvSpPr txBox="1"/>
          <p:nvPr/>
        </p:nvSpPr>
        <p:spPr>
          <a:xfrm>
            <a:off x="3115511" y="2003233"/>
            <a:ext cx="2329900" cy="646331"/>
          </a:xfrm>
          <a:prstGeom prst="rect">
            <a:avLst/>
          </a:prstGeom>
          <a:noFill/>
          <a:ln w="38100">
            <a:solidFill>
              <a:srgbClr val="D4145A"/>
            </a:solidFill>
          </a:ln>
        </p:spPr>
        <p:txBody>
          <a:bodyPr wrap="square" rtlCol="0">
            <a:spAutoFit/>
          </a:bodyPr>
          <a:lstStyle/>
          <a:p>
            <a:r>
              <a:rPr lang="en-GB" b="1" dirty="0"/>
              <a:t>Lambs Welcome Gift</a:t>
            </a:r>
          </a:p>
          <a:p>
            <a:r>
              <a:rPr lang="en-GB" b="1" dirty="0"/>
              <a:t>£165</a:t>
            </a:r>
          </a:p>
        </p:txBody>
      </p:sp>
      <p:sp>
        <p:nvSpPr>
          <p:cNvPr id="7" name="TextBox 6">
            <a:extLst>
              <a:ext uri="{FF2B5EF4-FFF2-40B4-BE49-F238E27FC236}">
                <a16:creationId xmlns:a16="http://schemas.microsoft.com/office/drawing/2014/main" id="{D69CC628-EB34-6A60-A0AA-E60019F35E57}"/>
              </a:ext>
            </a:extLst>
          </p:cNvPr>
          <p:cNvSpPr txBox="1"/>
          <p:nvPr/>
        </p:nvSpPr>
        <p:spPr>
          <a:xfrm>
            <a:off x="3115511" y="2811982"/>
            <a:ext cx="2329901" cy="923330"/>
          </a:xfrm>
          <a:prstGeom prst="rect">
            <a:avLst/>
          </a:prstGeom>
          <a:noFill/>
          <a:ln w="38100">
            <a:solidFill>
              <a:srgbClr val="D4145A"/>
            </a:solidFill>
          </a:ln>
        </p:spPr>
        <p:txBody>
          <a:bodyPr wrap="square" rtlCol="0">
            <a:spAutoFit/>
          </a:bodyPr>
          <a:lstStyle/>
          <a:p>
            <a:r>
              <a:rPr lang="en-GB" b="1" dirty="0"/>
              <a:t>Year 6 Leavers Hoodies</a:t>
            </a:r>
          </a:p>
          <a:p>
            <a:r>
              <a:rPr lang="en-GB" b="1" dirty="0"/>
              <a:t>£666</a:t>
            </a:r>
          </a:p>
        </p:txBody>
      </p:sp>
      <p:sp>
        <p:nvSpPr>
          <p:cNvPr id="9" name="TextBox 8">
            <a:extLst>
              <a:ext uri="{FF2B5EF4-FFF2-40B4-BE49-F238E27FC236}">
                <a16:creationId xmlns:a16="http://schemas.microsoft.com/office/drawing/2014/main" id="{9DF99F6F-AB83-2A00-5788-3AFF78A57095}"/>
              </a:ext>
            </a:extLst>
          </p:cNvPr>
          <p:cNvSpPr txBox="1"/>
          <p:nvPr/>
        </p:nvSpPr>
        <p:spPr>
          <a:xfrm>
            <a:off x="3115510" y="3897147"/>
            <a:ext cx="2329901" cy="923330"/>
          </a:xfrm>
          <a:prstGeom prst="rect">
            <a:avLst/>
          </a:prstGeom>
          <a:noFill/>
          <a:ln w="38100">
            <a:solidFill>
              <a:srgbClr val="D4145A"/>
            </a:solidFill>
          </a:ln>
        </p:spPr>
        <p:txBody>
          <a:bodyPr wrap="square" rtlCol="0">
            <a:spAutoFit/>
          </a:bodyPr>
          <a:lstStyle/>
          <a:p>
            <a:r>
              <a:rPr lang="en-GB" b="1" dirty="0"/>
              <a:t>Year 6 Prom Entertainment</a:t>
            </a:r>
          </a:p>
          <a:p>
            <a:r>
              <a:rPr lang="en-GB" b="1" dirty="0"/>
              <a:t>£230</a:t>
            </a:r>
          </a:p>
        </p:txBody>
      </p:sp>
      <p:sp>
        <p:nvSpPr>
          <p:cNvPr id="15" name="TextBox 14">
            <a:extLst>
              <a:ext uri="{FF2B5EF4-FFF2-40B4-BE49-F238E27FC236}">
                <a16:creationId xmlns:a16="http://schemas.microsoft.com/office/drawing/2014/main" id="{ECFFE33B-DFD8-66F5-608C-95223F8D184D}"/>
              </a:ext>
            </a:extLst>
          </p:cNvPr>
          <p:cNvSpPr txBox="1"/>
          <p:nvPr/>
        </p:nvSpPr>
        <p:spPr>
          <a:xfrm>
            <a:off x="1756513" y="232150"/>
            <a:ext cx="1705310" cy="1446550"/>
          </a:xfrm>
          <a:prstGeom prst="rect">
            <a:avLst/>
          </a:prstGeom>
          <a:noFill/>
        </p:spPr>
        <p:txBody>
          <a:bodyPr wrap="square" rtlCol="0">
            <a:spAutoFit/>
          </a:bodyPr>
          <a:lstStyle/>
          <a:p>
            <a:pPr algn="ctr"/>
            <a:r>
              <a:rPr lang="en-GB" sz="2200" b="1" dirty="0">
                <a:solidFill>
                  <a:schemeClr val="bg1"/>
                </a:solidFill>
              </a:rPr>
              <a:t>Total Planned Spend</a:t>
            </a:r>
          </a:p>
          <a:p>
            <a:pPr algn="ctr"/>
            <a:r>
              <a:rPr lang="en-GB" sz="2200" b="1" dirty="0">
                <a:solidFill>
                  <a:schemeClr val="bg1"/>
                </a:solidFill>
              </a:rPr>
              <a:t>£5,329.32</a:t>
            </a:r>
          </a:p>
        </p:txBody>
      </p:sp>
      <p:sp>
        <p:nvSpPr>
          <p:cNvPr id="12" name="TextBox 11">
            <a:extLst>
              <a:ext uri="{FF2B5EF4-FFF2-40B4-BE49-F238E27FC236}">
                <a16:creationId xmlns:a16="http://schemas.microsoft.com/office/drawing/2014/main" id="{A11FC0E4-6977-1D7F-947E-0EABFAA9F108}"/>
              </a:ext>
            </a:extLst>
          </p:cNvPr>
          <p:cNvSpPr txBox="1"/>
          <p:nvPr/>
        </p:nvSpPr>
        <p:spPr>
          <a:xfrm>
            <a:off x="9595462" y="1485984"/>
            <a:ext cx="2329900" cy="3139321"/>
          </a:xfrm>
          <a:prstGeom prst="rect">
            <a:avLst/>
          </a:prstGeom>
          <a:solidFill>
            <a:schemeClr val="bg1">
              <a:lumMod val="95000"/>
            </a:schemeClr>
          </a:solidFill>
          <a:ln>
            <a:solidFill>
              <a:srgbClr val="D4145A"/>
            </a:solidFill>
          </a:ln>
        </p:spPr>
        <p:txBody>
          <a:bodyPr wrap="square" rtlCol="0">
            <a:spAutoFit/>
          </a:bodyPr>
          <a:lstStyle/>
          <a:p>
            <a:r>
              <a:rPr lang="en-GB" b="1" dirty="0"/>
              <a:t>Plans:</a:t>
            </a:r>
          </a:p>
          <a:p>
            <a:endParaRPr lang="en-GB" b="1" dirty="0"/>
          </a:p>
          <a:p>
            <a:r>
              <a:rPr lang="en-GB" b="1" dirty="0"/>
              <a:t>An Outbuilding (Extra Learning space, After School Clubs, Coffee Hut, Second-Hand Clothing Shop</a:t>
            </a:r>
          </a:p>
          <a:p>
            <a:endParaRPr lang="en-GB" b="1" dirty="0"/>
          </a:p>
          <a:p>
            <a:r>
              <a:rPr lang="en-GB" b="1" dirty="0">
                <a:solidFill>
                  <a:srgbClr val="D4145A"/>
                </a:solidFill>
              </a:rPr>
              <a:t>Ring Fenced Money</a:t>
            </a:r>
          </a:p>
          <a:p>
            <a:r>
              <a:rPr lang="en-GB" b="1" dirty="0">
                <a:solidFill>
                  <a:srgbClr val="D4145A"/>
                </a:solidFill>
              </a:rPr>
              <a:t>£1,000 Donation</a:t>
            </a:r>
          </a:p>
        </p:txBody>
      </p:sp>
      <p:sp>
        <p:nvSpPr>
          <p:cNvPr id="23" name="TextBox 22">
            <a:extLst>
              <a:ext uri="{FF2B5EF4-FFF2-40B4-BE49-F238E27FC236}">
                <a16:creationId xmlns:a16="http://schemas.microsoft.com/office/drawing/2014/main" id="{FA179C91-5C27-7374-59D8-41A6BE9BA49A}"/>
              </a:ext>
            </a:extLst>
          </p:cNvPr>
          <p:cNvSpPr txBox="1"/>
          <p:nvPr/>
        </p:nvSpPr>
        <p:spPr>
          <a:xfrm>
            <a:off x="3112504" y="4992455"/>
            <a:ext cx="2329901" cy="646331"/>
          </a:xfrm>
          <a:prstGeom prst="rect">
            <a:avLst/>
          </a:prstGeom>
          <a:noFill/>
          <a:ln w="38100">
            <a:solidFill>
              <a:srgbClr val="D4145A"/>
            </a:solidFill>
          </a:ln>
        </p:spPr>
        <p:txBody>
          <a:bodyPr wrap="square" rtlCol="0">
            <a:spAutoFit/>
          </a:bodyPr>
          <a:lstStyle/>
          <a:p>
            <a:r>
              <a:rPr lang="en-GB" b="1" dirty="0"/>
              <a:t>Christmas Crackers</a:t>
            </a:r>
          </a:p>
          <a:p>
            <a:r>
              <a:rPr lang="en-GB" b="1" dirty="0"/>
              <a:t>£145</a:t>
            </a:r>
          </a:p>
        </p:txBody>
      </p:sp>
      <p:pic>
        <p:nvPicPr>
          <p:cNvPr id="25" name="Picture 24" descr="A modern, multi-purpose school outbuilding designed for inclusive learning and community use. Exterior: timber-clad structure with large windows, a welcoming entrance, and accessible ramp. Interior: divided zones including a sensory-friendly SEN room with soft lighting and beanbags, a flexible learning area with tables and whiteboards, a cozy coffee corner with café tables and bunting, an activity space with art supplies and mats, and organized shelving for second-hand uniforms. Bright, playful decor with retro-inspired accents and community artwork on the walls.">
            <a:extLst>
              <a:ext uri="{FF2B5EF4-FFF2-40B4-BE49-F238E27FC236}">
                <a16:creationId xmlns:a16="http://schemas.microsoft.com/office/drawing/2014/main" id="{C9E8E9EA-A175-9BEC-6691-2A630E85192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595462" y="136791"/>
            <a:ext cx="2329900" cy="1281397"/>
          </a:xfrm>
          <a:prstGeom prst="rect">
            <a:avLst/>
          </a:prstGeom>
          <a:noFill/>
          <a:ln>
            <a:noFill/>
          </a:ln>
        </p:spPr>
      </p:pic>
      <p:sp>
        <p:nvSpPr>
          <p:cNvPr id="11" name="TextBox 10">
            <a:extLst>
              <a:ext uri="{FF2B5EF4-FFF2-40B4-BE49-F238E27FC236}">
                <a16:creationId xmlns:a16="http://schemas.microsoft.com/office/drawing/2014/main" id="{BD2EB4E0-C9A6-CFEF-DF62-AE49464CD8C1}"/>
              </a:ext>
            </a:extLst>
          </p:cNvPr>
          <p:cNvSpPr txBox="1"/>
          <p:nvPr/>
        </p:nvSpPr>
        <p:spPr>
          <a:xfrm>
            <a:off x="9595462" y="4850426"/>
            <a:ext cx="2329900" cy="1754326"/>
          </a:xfrm>
          <a:prstGeom prst="rect">
            <a:avLst/>
          </a:prstGeom>
          <a:solidFill>
            <a:schemeClr val="bg1">
              <a:lumMod val="95000"/>
            </a:schemeClr>
          </a:solidFill>
          <a:ln>
            <a:solidFill>
              <a:srgbClr val="D4145A"/>
            </a:solidFill>
          </a:ln>
        </p:spPr>
        <p:txBody>
          <a:bodyPr wrap="square" rtlCol="0">
            <a:spAutoFit/>
          </a:bodyPr>
          <a:lstStyle/>
          <a:p>
            <a:r>
              <a:rPr lang="en-GB" b="1" dirty="0"/>
              <a:t>Plans: </a:t>
            </a:r>
          </a:p>
          <a:p>
            <a:endParaRPr lang="en-GB" b="1" dirty="0"/>
          </a:p>
          <a:p>
            <a:r>
              <a:rPr lang="en-GB" b="1" dirty="0"/>
              <a:t>Discussions around funding for air conditioning for classrooms</a:t>
            </a:r>
          </a:p>
        </p:txBody>
      </p:sp>
      <p:sp>
        <p:nvSpPr>
          <p:cNvPr id="27" name="TextBox 26">
            <a:extLst>
              <a:ext uri="{FF2B5EF4-FFF2-40B4-BE49-F238E27FC236}">
                <a16:creationId xmlns:a16="http://schemas.microsoft.com/office/drawing/2014/main" id="{A6627280-479A-4281-2368-AC3DE1FD3DBB}"/>
              </a:ext>
            </a:extLst>
          </p:cNvPr>
          <p:cNvSpPr txBox="1"/>
          <p:nvPr/>
        </p:nvSpPr>
        <p:spPr>
          <a:xfrm>
            <a:off x="3115510" y="5810765"/>
            <a:ext cx="2329901" cy="646331"/>
          </a:xfrm>
          <a:prstGeom prst="rect">
            <a:avLst/>
          </a:prstGeom>
          <a:noFill/>
          <a:ln w="38100">
            <a:solidFill>
              <a:srgbClr val="D4145A"/>
            </a:solidFill>
          </a:ln>
        </p:spPr>
        <p:txBody>
          <a:bodyPr wrap="square" rtlCol="0">
            <a:spAutoFit/>
          </a:bodyPr>
          <a:lstStyle/>
          <a:p>
            <a:r>
              <a:rPr lang="en-GB" b="1" dirty="0" err="1"/>
              <a:t>Subscriptons</a:t>
            </a:r>
            <a:endParaRPr lang="en-GB" b="1" dirty="0"/>
          </a:p>
          <a:p>
            <a:r>
              <a:rPr lang="en-GB" b="1" dirty="0"/>
              <a:t>£1,123.32</a:t>
            </a:r>
          </a:p>
        </p:txBody>
      </p:sp>
      <p:sp>
        <p:nvSpPr>
          <p:cNvPr id="29" name="TextBox 28">
            <a:extLst>
              <a:ext uri="{FF2B5EF4-FFF2-40B4-BE49-F238E27FC236}">
                <a16:creationId xmlns:a16="http://schemas.microsoft.com/office/drawing/2014/main" id="{5635DDA0-EBE1-AADA-770B-33A6CBA22D0B}"/>
              </a:ext>
            </a:extLst>
          </p:cNvPr>
          <p:cNvSpPr txBox="1"/>
          <p:nvPr/>
        </p:nvSpPr>
        <p:spPr>
          <a:xfrm>
            <a:off x="6066523" y="4916971"/>
            <a:ext cx="1489679" cy="830997"/>
          </a:xfrm>
          <a:prstGeom prst="rect">
            <a:avLst/>
          </a:prstGeom>
          <a:noFill/>
          <a:ln>
            <a:solidFill>
              <a:schemeClr val="accent1"/>
            </a:solidFill>
          </a:ln>
          <a:effectLst>
            <a:softEdge rad="12700"/>
          </a:effectLst>
        </p:spPr>
        <p:txBody>
          <a:bodyPr wrap="square" rtlCol="0">
            <a:spAutoFit/>
          </a:bodyPr>
          <a:lstStyle/>
          <a:p>
            <a:pPr algn="ctr"/>
            <a:r>
              <a:rPr lang="en-GB" sz="2400" b="1" dirty="0"/>
              <a:t>Anything else?</a:t>
            </a:r>
          </a:p>
        </p:txBody>
      </p:sp>
      <p:sp>
        <p:nvSpPr>
          <p:cNvPr id="31" name="TextBox 30">
            <a:extLst>
              <a:ext uri="{FF2B5EF4-FFF2-40B4-BE49-F238E27FC236}">
                <a16:creationId xmlns:a16="http://schemas.microsoft.com/office/drawing/2014/main" id="{8BE9E1B6-222E-548D-BE3A-36D37A695931}"/>
              </a:ext>
            </a:extLst>
          </p:cNvPr>
          <p:cNvSpPr txBox="1"/>
          <p:nvPr/>
        </p:nvSpPr>
        <p:spPr>
          <a:xfrm>
            <a:off x="5808463" y="2003233"/>
            <a:ext cx="2329901" cy="646331"/>
          </a:xfrm>
          <a:prstGeom prst="rect">
            <a:avLst/>
          </a:prstGeom>
          <a:noFill/>
          <a:ln w="38100">
            <a:solidFill>
              <a:srgbClr val="D4145A"/>
            </a:solidFill>
          </a:ln>
        </p:spPr>
        <p:txBody>
          <a:bodyPr wrap="square" rtlCol="0">
            <a:spAutoFit/>
          </a:bodyPr>
          <a:lstStyle/>
          <a:p>
            <a:r>
              <a:rPr lang="en-GB" b="1" dirty="0"/>
              <a:t>Sports Activities</a:t>
            </a:r>
          </a:p>
          <a:p>
            <a:r>
              <a:rPr lang="en-GB" b="1" dirty="0"/>
              <a:t>£2,000</a:t>
            </a:r>
          </a:p>
        </p:txBody>
      </p:sp>
      <p:sp>
        <p:nvSpPr>
          <p:cNvPr id="33" name="TextBox 32">
            <a:extLst>
              <a:ext uri="{FF2B5EF4-FFF2-40B4-BE49-F238E27FC236}">
                <a16:creationId xmlns:a16="http://schemas.microsoft.com/office/drawing/2014/main" id="{889E6A24-688E-C9EB-8DCD-835B7BBC67E2}"/>
              </a:ext>
            </a:extLst>
          </p:cNvPr>
          <p:cNvSpPr txBox="1"/>
          <p:nvPr/>
        </p:nvSpPr>
        <p:spPr>
          <a:xfrm>
            <a:off x="5808463" y="2811982"/>
            <a:ext cx="2329901" cy="923330"/>
          </a:xfrm>
          <a:prstGeom prst="rect">
            <a:avLst/>
          </a:prstGeom>
          <a:noFill/>
          <a:ln w="38100">
            <a:solidFill>
              <a:srgbClr val="D4145A"/>
            </a:solidFill>
          </a:ln>
        </p:spPr>
        <p:txBody>
          <a:bodyPr wrap="square" rtlCol="0">
            <a:spAutoFit/>
          </a:bodyPr>
          <a:lstStyle/>
          <a:p>
            <a:r>
              <a:rPr lang="en-GB" b="1" dirty="0"/>
              <a:t>Class Learning Resources</a:t>
            </a:r>
          </a:p>
          <a:p>
            <a:r>
              <a:rPr lang="en-GB" b="1" dirty="0"/>
              <a:t>£1,000</a:t>
            </a:r>
          </a:p>
        </p:txBody>
      </p:sp>
      <p:pic>
        <p:nvPicPr>
          <p:cNvPr id="36" name="Picture 35">
            <a:extLst>
              <a:ext uri="{FF2B5EF4-FFF2-40B4-BE49-F238E27FC236}">
                <a16:creationId xmlns:a16="http://schemas.microsoft.com/office/drawing/2014/main" id="{C9234693-6D27-7127-6768-26A82BCFD31D}"/>
              </a:ext>
            </a:extLst>
          </p:cNvPr>
          <p:cNvPicPr>
            <a:picLocks noChangeAspect="1"/>
          </p:cNvPicPr>
          <p:nvPr/>
        </p:nvPicPr>
        <p:blipFill>
          <a:blip r:embed="rId3"/>
          <a:srcRect l="25052" t="18932" r="24935" b="21178"/>
          <a:stretch>
            <a:fillRect/>
          </a:stretch>
        </p:blipFill>
        <p:spPr>
          <a:xfrm>
            <a:off x="-51690" y="4253594"/>
            <a:ext cx="2853020" cy="1385192"/>
          </a:xfrm>
          <a:prstGeom prst="rect">
            <a:avLst/>
          </a:prstGeom>
        </p:spPr>
      </p:pic>
      <p:sp>
        <p:nvSpPr>
          <p:cNvPr id="37" name="TextBox 36">
            <a:extLst>
              <a:ext uri="{FF2B5EF4-FFF2-40B4-BE49-F238E27FC236}">
                <a16:creationId xmlns:a16="http://schemas.microsoft.com/office/drawing/2014/main" id="{FFEFAAEE-14BD-2E6A-4D4B-4737D739CC7E}"/>
              </a:ext>
            </a:extLst>
          </p:cNvPr>
          <p:cNvSpPr txBox="1"/>
          <p:nvPr/>
        </p:nvSpPr>
        <p:spPr>
          <a:xfrm>
            <a:off x="282966" y="4402895"/>
            <a:ext cx="1983468" cy="1015663"/>
          </a:xfrm>
          <a:prstGeom prst="rect">
            <a:avLst/>
          </a:prstGeom>
          <a:noFill/>
        </p:spPr>
        <p:txBody>
          <a:bodyPr wrap="square" rtlCol="0">
            <a:spAutoFit/>
          </a:bodyPr>
          <a:lstStyle/>
          <a:p>
            <a:pPr algn="ctr"/>
            <a:r>
              <a:rPr lang="en-GB" sz="2000" b="1" dirty="0">
                <a:solidFill>
                  <a:schemeClr val="bg1"/>
                </a:solidFill>
              </a:rPr>
              <a:t>September 2026</a:t>
            </a:r>
          </a:p>
          <a:p>
            <a:pPr algn="ctr"/>
            <a:r>
              <a:rPr lang="en-GB" sz="2000" b="1" dirty="0">
                <a:solidFill>
                  <a:schemeClr val="bg1"/>
                </a:solidFill>
              </a:rPr>
              <a:t>PTA Bank: </a:t>
            </a:r>
          </a:p>
          <a:p>
            <a:pPr algn="ctr"/>
            <a:r>
              <a:rPr lang="en-GB" sz="2000" b="1" dirty="0">
                <a:solidFill>
                  <a:schemeClr val="bg1"/>
                </a:solidFill>
              </a:rPr>
              <a:t>£22,081.29</a:t>
            </a:r>
          </a:p>
        </p:txBody>
      </p:sp>
    </p:spTree>
    <p:extLst>
      <p:ext uri="{BB962C8B-B14F-4D97-AF65-F5344CB8AC3E}">
        <p14:creationId xmlns:p14="http://schemas.microsoft.com/office/powerpoint/2010/main" val="1193148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CC86B7B7-D4E7-515C-27F2-A00456301EE9}"/>
              </a:ext>
            </a:extLst>
          </p:cNvPr>
          <p:cNvPicPr>
            <a:picLocks noGrp="1" noChangeAspect="1"/>
          </p:cNvPicPr>
          <p:nvPr>
            <p:ph idx="1"/>
          </p:nvPr>
        </p:nvPicPr>
        <p:blipFill>
          <a:blip r:embed="rId2"/>
          <a:stretch>
            <a:fillRect/>
          </a:stretch>
        </p:blipFill>
        <p:spPr>
          <a:xfrm>
            <a:off x="1798251" y="4083615"/>
            <a:ext cx="3876054" cy="1081076"/>
          </a:xfrm>
          <a:prstGeom prst="rect">
            <a:avLst/>
          </a:prstGeom>
        </p:spPr>
      </p:pic>
      <p:pic>
        <p:nvPicPr>
          <p:cNvPr id="5" name="Picture 4">
            <a:extLst>
              <a:ext uri="{FF2B5EF4-FFF2-40B4-BE49-F238E27FC236}">
                <a16:creationId xmlns:a16="http://schemas.microsoft.com/office/drawing/2014/main" id="{3F4D65E1-5DFB-7F75-14AA-CB0B78232D12}"/>
              </a:ext>
            </a:extLst>
          </p:cNvPr>
          <p:cNvPicPr>
            <a:picLocks noChangeAspect="1"/>
          </p:cNvPicPr>
          <p:nvPr/>
        </p:nvPicPr>
        <p:blipFill>
          <a:blip r:embed="rId3"/>
          <a:stretch>
            <a:fillRect/>
          </a:stretch>
        </p:blipFill>
        <p:spPr>
          <a:xfrm>
            <a:off x="1254516" y="2835200"/>
            <a:ext cx="1352308" cy="799855"/>
          </a:xfrm>
          <a:prstGeom prst="rect">
            <a:avLst/>
          </a:prstGeom>
        </p:spPr>
      </p:pic>
      <p:pic>
        <p:nvPicPr>
          <p:cNvPr id="9" name="Picture 8">
            <a:extLst>
              <a:ext uri="{FF2B5EF4-FFF2-40B4-BE49-F238E27FC236}">
                <a16:creationId xmlns:a16="http://schemas.microsoft.com/office/drawing/2014/main" id="{EF0DF20B-3D8E-CFCF-DAAD-4E45180071C7}"/>
              </a:ext>
            </a:extLst>
          </p:cNvPr>
          <p:cNvPicPr>
            <a:picLocks noChangeAspect="1"/>
          </p:cNvPicPr>
          <p:nvPr/>
        </p:nvPicPr>
        <p:blipFill>
          <a:blip r:embed="rId4"/>
          <a:stretch>
            <a:fillRect/>
          </a:stretch>
        </p:blipFill>
        <p:spPr>
          <a:xfrm>
            <a:off x="2044257" y="5594202"/>
            <a:ext cx="3498343" cy="823139"/>
          </a:xfrm>
          <a:prstGeom prst="rect">
            <a:avLst/>
          </a:prstGeom>
        </p:spPr>
      </p:pic>
      <p:pic>
        <p:nvPicPr>
          <p:cNvPr id="11" name="Picture 10">
            <a:extLst>
              <a:ext uri="{FF2B5EF4-FFF2-40B4-BE49-F238E27FC236}">
                <a16:creationId xmlns:a16="http://schemas.microsoft.com/office/drawing/2014/main" id="{DB1E0787-D911-3FC9-457B-871EFC10D66E}"/>
              </a:ext>
            </a:extLst>
          </p:cNvPr>
          <p:cNvPicPr>
            <a:picLocks noChangeAspect="1"/>
          </p:cNvPicPr>
          <p:nvPr/>
        </p:nvPicPr>
        <p:blipFill>
          <a:blip r:embed="rId5"/>
          <a:stretch>
            <a:fillRect/>
          </a:stretch>
        </p:blipFill>
        <p:spPr>
          <a:xfrm>
            <a:off x="2314940" y="1414597"/>
            <a:ext cx="3224731" cy="1228469"/>
          </a:xfrm>
          <a:prstGeom prst="rect">
            <a:avLst/>
          </a:prstGeom>
        </p:spPr>
      </p:pic>
      <p:pic>
        <p:nvPicPr>
          <p:cNvPr id="13" name="Picture 12">
            <a:extLst>
              <a:ext uri="{FF2B5EF4-FFF2-40B4-BE49-F238E27FC236}">
                <a16:creationId xmlns:a16="http://schemas.microsoft.com/office/drawing/2014/main" id="{82D55901-823B-586D-7A38-A450F8360854}"/>
              </a:ext>
            </a:extLst>
          </p:cNvPr>
          <p:cNvPicPr>
            <a:picLocks noChangeAspect="1"/>
          </p:cNvPicPr>
          <p:nvPr/>
        </p:nvPicPr>
        <p:blipFill>
          <a:blip r:embed="rId6"/>
          <a:stretch>
            <a:fillRect/>
          </a:stretch>
        </p:blipFill>
        <p:spPr>
          <a:xfrm>
            <a:off x="7220114" y="1523272"/>
            <a:ext cx="4832438" cy="987498"/>
          </a:xfrm>
          <a:prstGeom prst="rect">
            <a:avLst/>
          </a:prstGeom>
        </p:spPr>
      </p:pic>
      <p:pic>
        <p:nvPicPr>
          <p:cNvPr id="15" name="Picture 14">
            <a:extLst>
              <a:ext uri="{FF2B5EF4-FFF2-40B4-BE49-F238E27FC236}">
                <a16:creationId xmlns:a16="http://schemas.microsoft.com/office/drawing/2014/main" id="{7D95AD91-9E2B-46E0-2F33-EF1ED61EFC1E}"/>
              </a:ext>
            </a:extLst>
          </p:cNvPr>
          <p:cNvPicPr>
            <a:picLocks noChangeAspect="1"/>
          </p:cNvPicPr>
          <p:nvPr/>
        </p:nvPicPr>
        <p:blipFill>
          <a:blip r:embed="rId7"/>
          <a:stretch>
            <a:fillRect/>
          </a:stretch>
        </p:blipFill>
        <p:spPr>
          <a:xfrm>
            <a:off x="8147774" y="2553977"/>
            <a:ext cx="2977117" cy="1081077"/>
          </a:xfrm>
          <a:prstGeom prst="rect">
            <a:avLst/>
          </a:prstGeom>
        </p:spPr>
      </p:pic>
      <p:pic>
        <p:nvPicPr>
          <p:cNvPr id="17" name="Picture 16">
            <a:extLst>
              <a:ext uri="{FF2B5EF4-FFF2-40B4-BE49-F238E27FC236}">
                <a16:creationId xmlns:a16="http://schemas.microsoft.com/office/drawing/2014/main" id="{9FF3AFC5-F87C-DFF2-868C-838CBAC25DA7}"/>
              </a:ext>
            </a:extLst>
          </p:cNvPr>
          <p:cNvPicPr>
            <a:picLocks noChangeAspect="1"/>
          </p:cNvPicPr>
          <p:nvPr/>
        </p:nvPicPr>
        <p:blipFill>
          <a:blip r:embed="rId8"/>
          <a:srcRect l="4202"/>
          <a:stretch>
            <a:fillRect/>
          </a:stretch>
        </p:blipFill>
        <p:spPr>
          <a:xfrm>
            <a:off x="6574341" y="4688142"/>
            <a:ext cx="4930186" cy="609631"/>
          </a:xfrm>
          <a:prstGeom prst="rect">
            <a:avLst/>
          </a:prstGeom>
        </p:spPr>
      </p:pic>
      <p:pic>
        <p:nvPicPr>
          <p:cNvPr id="19" name="Picture 18">
            <a:extLst>
              <a:ext uri="{FF2B5EF4-FFF2-40B4-BE49-F238E27FC236}">
                <a16:creationId xmlns:a16="http://schemas.microsoft.com/office/drawing/2014/main" id="{ED5DB928-D369-AF23-2587-4DBEAD16BA26}"/>
              </a:ext>
            </a:extLst>
          </p:cNvPr>
          <p:cNvPicPr>
            <a:picLocks noChangeAspect="1"/>
          </p:cNvPicPr>
          <p:nvPr/>
        </p:nvPicPr>
        <p:blipFill>
          <a:blip r:embed="rId9"/>
          <a:stretch>
            <a:fillRect/>
          </a:stretch>
        </p:blipFill>
        <p:spPr>
          <a:xfrm>
            <a:off x="6715583" y="5434398"/>
            <a:ext cx="4260172" cy="1163456"/>
          </a:xfrm>
          <a:prstGeom prst="rect">
            <a:avLst/>
          </a:prstGeom>
        </p:spPr>
      </p:pic>
      <p:sp>
        <p:nvSpPr>
          <p:cNvPr id="21" name="TextBox 20">
            <a:extLst>
              <a:ext uri="{FF2B5EF4-FFF2-40B4-BE49-F238E27FC236}">
                <a16:creationId xmlns:a16="http://schemas.microsoft.com/office/drawing/2014/main" id="{879723F5-95ED-8512-5834-4F6DF17685E7}"/>
              </a:ext>
            </a:extLst>
          </p:cNvPr>
          <p:cNvSpPr txBox="1"/>
          <p:nvPr/>
        </p:nvSpPr>
        <p:spPr>
          <a:xfrm>
            <a:off x="1834560" y="180039"/>
            <a:ext cx="10079221" cy="707886"/>
          </a:xfrm>
          <a:prstGeom prst="rect">
            <a:avLst/>
          </a:prstGeom>
          <a:noFill/>
        </p:spPr>
        <p:txBody>
          <a:bodyPr wrap="square">
            <a:spAutoFit/>
          </a:bodyPr>
          <a:lstStyle/>
          <a:p>
            <a:pPr>
              <a:buNone/>
            </a:pPr>
            <a:r>
              <a:rPr lang="en-GB" sz="2000" b="1" dirty="0">
                <a:latin typeface="Aptos" panose="020B0004020202020204" pitchFamily="34" charset="0"/>
              </a:rPr>
              <a:t>Subscriptions - D</a:t>
            </a:r>
            <a:r>
              <a:rPr lang="en-GB" sz="2000" b="1" dirty="0">
                <a:effectLst/>
                <a:latin typeface="Aptos" panose="020B0004020202020204" pitchFamily="34" charset="0"/>
              </a:rPr>
              <a:t>igital tools to support children’s learning, build confidence, and make lessons engaging and accessible for everyone.</a:t>
            </a:r>
            <a:endParaRPr lang="en-GB" sz="2000" b="1" dirty="0">
              <a:latin typeface="Aptos" panose="020B0004020202020204" pitchFamily="34" charset="0"/>
            </a:endParaRPr>
          </a:p>
        </p:txBody>
      </p:sp>
      <p:pic>
        <p:nvPicPr>
          <p:cNvPr id="23" name="Picture 22">
            <a:extLst>
              <a:ext uri="{FF2B5EF4-FFF2-40B4-BE49-F238E27FC236}">
                <a16:creationId xmlns:a16="http://schemas.microsoft.com/office/drawing/2014/main" id="{04C942D8-C65A-2C64-4287-708511314C40}"/>
              </a:ext>
            </a:extLst>
          </p:cNvPr>
          <p:cNvPicPr>
            <a:picLocks noChangeAspect="1"/>
          </p:cNvPicPr>
          <p:nvPr/>
        </p:nvPicPr>
        <p:blipFill>
          <a:blip r:embed="rId10"/>
          <a:stretch>
            <a:fillRect/>
          </a:stretch>
        </p:blipFill>
        <p:spPr>
          <a:xfrm>
            <a:off x="2832253" y="2867347"/>
            <a:ext cx="2344574" cy="735559"/>
          </a:xfrm>
          <a:prstGeom prst="rect">
            <a:avLst/>
          </a:prstGeom>
        </p:spPr>
      </p:pic>
      <p:pic>
        <p:nvPicPr>
          <p:cNvPr id="25" name="Picture 24">
            <a:extLst>
              <a:ext uri="{FF2B5EF4-FFF2-40B4-BE49-F238E27FC236}">
                <a16:creationId xmlns:a16="http://schemas.microsoft.com/office/drawing/2014/main" id="{FA41177E-AA6C-CC46-9B66-BE6A4AAD0BCC}"/>
              </a:ext>
            </a:extLst>
          </p:cNvPr>
          <p:cNvPicPr>
            <a:picLocks noChangeAspect="1"/>
          </p:cNvPicPr>
          <p:nvPr/>
        </p:nvPicPr>
        <p:blipFill>
          <a:blip r:embed="rId11"/>
          <a:stretch>
            <a:fillRect/>
          </a:stretch>
        </p:blipFill>
        <p:spPr>
          <a:xfrm>
            <a:off x="5349171" y="2867347"/>
            <a:ext cx="2061977" cy="735559"/>
          </a:xfrm>
          <a:prstGeom prst="rect">
            <a:avLst/>
          </a:prstGeom>
        </p:spPr>
      </p:pic>
    </p:spTree>
    <p:extLst>
      <p:ext uri="{BB962C8B-B14F-4D97-AF65-F5344CB8AC3E}">
        <p14:creationId xmlns:p14="http://schemas.microsoft.com/office/powerpoint/2010/main" val="1342535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B5581C0-0F1D-46E1-3BB9-0A86AE3B6B9E}"/>
              </a:ext>
            </a:extLst>
          </p:cNvPr>
          <p:cNvPicPr>
            <a:picLocks noChangeAspect="1"/>
          </p:cNvPicPr>
          <p:nvPr/>
        </p:nvPicPr>
        <p:blipFill>
          <a:blip r:embed="rId2"/>
          <a:stretch>
            <a:fillRect/>
          </a:stretch>
        </p:blipFill>
        <p:spPr>
          <a:xfrm>
            <a:off x="2322746" y="3815680"/>
            <a:ext cx="5032869" cy="2796038"/>
          </a:xfrm>
          <a:prstGeom prst="rect">
            <a:avLst/>
          </a:prstGeom>
        </p:spPr>
      </p:pic>
      <p:sp>
        <p:nvSpPr>
          <p:cNvPr id="2" name="Title 1">
            <a:extLst>
              <a:ext uri="{FF2B5EF4-FFF2-40B4-BE49-F238E27FC236}">
                <a16:creationId xmlns:a16="http://schemas.microsoft.com/office/drawing/2014/main" id="{7ABD147E-483A-423C-086B-64714A7E8B03}"/>
              </a:ext>
            </a:extLst>
          </p:cNvPr>
          <p:cNvSpPr>
            <a:spLocks noGrp="1"/>
          </p:cNvSpPr>
          <p:nvPr>
            <p:ph type="title"/>
          </p:nvPr>
        </p:nvSpPr>
        <p:spPr>
          <a:xfrm>
            <a:off x="1484311" y="119984"/>
            <a:ext cx="10018713" cy="511508"/>
          </a:xfrm>
        </p:spPr>
        <p:txBody>
          <a:bodyPr>
            <a:normAutofit fontScale="90000"/>
          </a:bodyPr>
          <a:lstStyle/>
          <a:p>
            <a:r>
              <a:rPr lang="en-GB" b="1" dirty="0"/>
              <a:t>Looking Ahead – Proposed Plans</a:t>
            </a:r>
          </a:p>
        </p:txBody>
      </p:sp>
      <p:pic>
        <p:nvPicPr>
          <p:cNvPr id="8" name="Picture 7">
            <a:extLst>
              <a:ext uri="{FF2B5EF4-FFF2-40B4-BE49-F238E27FC236}">
                <a16:creationId xmlns:a16="http://schemas.microsoft.com/office/drawing/2014/main" id="{7D9CB958-7BDE-3739-7459-AF38015EF73C}"/>
              </a:ext>
            </a:extLst>
          </p:cNvPr>
          <p:cNvPicPr>
            <a:picLocks noChangeAspect="1"/>
          </p:cNvPicPr>
          <p:nvPr/>
        </p:nvPicPr>
        <p:blipFill>
          <a:blip r:embed="rId3"/>
          <a:srcRect t="1768"/>
          <a:stretch>
            <a:fillRect/>
          </a:stretch>
        </p:blipFill>
        <p:spPr>
          <a:xfrm>
            <a:off x="1484311" y="766103"/>
            <a:ext cx="5195153" cy="2914965"/>
          </a:xfrm>
          <a:prstGeom prst="rect">
            <a:avLst/>
          </a:prstGeom>
        </p:spPr>
      </p:pic>
      <p:pic>
        <p:nvPicPr>
          <p:cNvPr id="10" name="Picture 9">
            <a:extLst>
              <a:ext uri="{FF2B5EF4-FFF2-40B4-BE49-F238E27FC236}">
                <a16:creationId xmlns:a16="http://schemas.microsoft.com/office/drawing/2014/main" id="{A3AA18F4-1A0F-7B4C-C258-2A762E5F3912}"/>
              </a:ext>
            </a:extLst>
          </p:cNvPr>
          <p:cNvPicPr>
            <a:picLocks noChangeAspect="1"/>
          </p:cNvPicPr>
          <p:nvPr/>
        </p:nvPicPr>
        <p:blipFill>
          <a:blip r:embed="rId4"/>
          <a:stretch>
            <a:fillRect/>
          </a:stretch>
        </p:blipFill>
        <p:spPr>
          <a:xfrm>
            <a:off x="7158591" y="1644301"/>
            <a:ext cx="4961516" cy="2796038"/>
          </a:xfrm>
          <a:prstGeom prst="rect">
            <a:avLst/>
          </a:prstGeom>
        </p:spPr>
      </p:pic>
    </p:spTree>
    <p:extLst>
      <p:ext uri="{BB962C8B-B14F-4D97-AF65-F5344CB8AC3E}">
        <p14:creationId xmlns:p14="http://schemas.microsoft.com/office/powerpoint/2010/main" val="416998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9ACA7-5866-C03B-2E7D-49CADB792E27}"/>
              </a:ext>
            </a:extLst>
          </p:cNvPr>
          <p:cNvSpPr>
            <a:spLocks noGrp="1"/>
          </p:cNvSpPr>
          <p:nvPr>
            <p:ph type="title"/>
          </p:nvPr>
        </p:nvSpPr>
        <p:spPr>
          <a:xfrm>
            <a:off x="4520003" y="4291697"/>
            <a:ext cx="4130383" cy="1752599"/>
          </a:xfrm>
        </p:spPr>
        <p:txBody>
          <a:bodyPr>
            <a:normAutofit/>
          </a:bodyPr>
          <a:lstStyle/>
          <a:p>
            <a:pPr algn="l"/>
            <a:r>
              <a:rPr lang="en-GB" sz="6000" b="1" dirty="0"/>
              <a:t>Thank you</a:t>
            </a:r>
          </a:p>
        </p:txBody>
      </p:sp>
      <p:sp>
        <p:nvSpPr>
          <p:cNvPr id="5" name="Rectangle 2">
            <a:extLst>
              <a:ext uri="{FF2B5EF4-FFF2-40B4-BE49-F238E27FC236}">
                <a16:creationId xmlns:a16="http://schemas.microsoft.com/office/drawing/2014/main" id="{8C5222CA-B1B8-BC16-3A06-62A1621E96FD}"/>
              </a:ext>
            </a:extLst>
          </p:cNvPr>
          <p:cNvSpPr>
            <a:spLocks noGrp="1" noChangeArrowheads="1"/>
          </p:cNvSpPr>
          <p:nvPr>
            <p:ph idx="1"/>
          </p:nvPr>
        </p:nvSpPr>
        <p:spPr bwMode="auto">
          <a:xfrm>
            <a:off x="2268375" y="428848"/>
            <a:ext cx="8633638" cy="4507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50000"/>
              </a:lnSpc>
              <a:spcBef>
                <a:spcPct val="0"/>
              </a:spcBef>
              <a:spcAft>
                <a:spcPct val="0"/>
              </a:spcAft>
              <a:buClrTx/>
              <a:buSzTx/>
              <a:buNone/>
              <a:tabLst/>
            </a:pPr>
            <a:r>
              <a:rPr lang="en-US" altLang="en-US" sz="3000" dirty="0">
                <a:latin typeface="Arial" panose="020B0604020202020204" pitchFamily="34" charset="0"/>
              </a:rPr>
              <a:t>We’ve had another great</a:t>
            </a:r>
            <a:r>
              <a:rPr kumimoji="0" lang="en-US" altLang="en-US" sz="3000" b="0" i="0" u="none" strike="noStrike" cap="none" normalizeH="0" baseline="0" dirty="0">
                <a:ln>
                  <a:noFill/>
                </a:ln>
                <a:solidFill>
                  <a:schemeClr val="tx1"/>
                </a:solidFill>
                <a:effectLst/>
                <a:latin typeface="Arial" panose="020B0604020202020204" pitchFamily="34" charset="0"/>
              </a:rPr>
              <a:t> year working together to create fun events, memories and raise money to support the school. We do hope you will </a:t>
            </a:r>
            <a:r>
              <a:rPr lang="en-US" altLang="en-US" sz="3000" dirty="0">
                <a:latin typeface="Arial" panose="020B0604020202020204" pitchFamily="34" charset="0"/>
              </a:rPr>
              <a:t>join in this year</a:t>
            </a:r>
            <a:r>
              <a:rPr kumimoji="0" lang="en-US" altLang="en-US" sz="3000" b="0" i="0" u="none" strike="noStrike" cap="none" normalizeH="0" baseline="0" dirty="0">
                <a:ln>
                  <a:noFill/>
                </a:ln>
                <a:solidFill>
                  <a:schemeClr val="tx1"/>
                </a:solidFill>
                <a:effectLst/>
                <a:latin typeface="Arial" panose="020B0604020202020204" pitchFamily="34" charset="0"/>
              </a:rPr>
              <a:t>.</a:t>
            </a:r>
          </a:p>
        </p:txBody>
      </p:sp>
      <p:pic>
        <p:nvPicPr>
          <p:cNvPr id="6" name="Picture 5">
            <a:extLst>
              <a:ext uri="{FF2B5EF4-FFF2-40B4-BE49-F238E27FC236}">
                <a16:creationId xmlns:a16="http://schemas.microsoft.com/office/drawing/2014/main" id="{D012C78A-A8A4-427D-2868-E2F1688CA4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0700" y="3572579"/>
            <a:ext cx="3190836" cy="3190836"/>
          </a:xfrm>
          <a:prstGeom prst="rect">
            <a:avLst/>
          </a:prstGeom>
        </p:spPr>
      </p:pic>
      <p:sp>
        <p:nvSpPr>
          <p:cNvPr id="14" name="AutoShape 5" descr="Image result for love hearts icons">
            <a:extLst>
              <a:ext uri="{FF2B5EF4-FFF2-40B4-BE49-F238E27FC236}">
                <a16:creationId xmlns:a16="http://schemas.microsoft.com/office/drawing/2014/main" id="{EE3DE730-0484-7410-8BE2-B9DC088378F0}"/>
              </a:ext>
            </a:extLst>
          </p:cNvPr>
          <p:cNvSpPr>
            <a:spLocks noChangeAspect="1" noChangeArrowheads="1"/>
          </p:cNvSpPr>
          <p:nvPr/>
        </p:nvSpPr>
        <p:spPr bwMode="auto">
          <a:xfrm>
            <a:off x="5943599" y="3276599"/>
            <a:ext cx="1656907" cy="165690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9854B8FC-42D1-5E3F-8E54-9245CA0B6FD9}"/>
              </a:ext>
            </a:extLst>
          </p:cNvPr>
          <p:cNvPicPr>
            <a:picLocks noChangeAspect="1"/>
          </p:cNvPicPr>
          <p:nvPr/>
        </p:nvPicPr>
        <p:blipFill>
          <a:blip r:embed="rId3">
            <a:extLst>
              <a:ext uri="{28A0092B-C50C-407E-A947-70E740481C1C}">
                <a14:useLocalDpi xmlns:a14="http://schemas.microsoft.com/office/drawing/2010/main" val="0"/>
              </a:ext>
            </a:extLst>
          </a:blip>
          <a:srcRect l="9936" r="8224"/>
          <a:stretch>
            <a:fillRect/>
          </a:stretch>
        </p:blipFill>
        <p:spPr>
          <a:xfrm>
            <a:off x="5216052" y="5581929"/>
            <a:ext cx="2473842" cy="993826"/>
          </a:xfrm>
          <a:prstGeom prst="rect">
            <a:avLst/>
          </a:prstGeom>
        </p:spPr>
      </p:pic>
    </p:spTree>
    <p:extLst>
      <p:ext uri="{BB962C8B-B14F-4D97-AF65-F5344CB8AC3E}">
        <p14:creationId xmlns:p14="http://schemas.microsoft.com/office/powerpoint/2010/main" val="40645416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5" ma:contentTypeDescription="Create a new document." ma:contentTypeScope="" ma:versionID="1cf3483be8cc1fcdb869f6985aaed445">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25d006f8c84f8ac326db0138f1cca1f3"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883ced2d-e13e-48c7-82b5-c5e8d2f6d598}"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41DEC6-10D4-4796-A2E9-E616AF6C6FED}"/>
</file>

<file path=customXml/itemProps2.xml><?xml version="1.0" encoding="utf-8"?>
<ds:datastoreItem xmlns:ds="http://schemas.openxmlformats.org/officeDocument/2006/customXml" ds:itemID="{A82AFD7A-424A-4D89-B49E-18ABC1ADAF01}"/>
</file>

<file path=customXml/itemProps3.xml><?xml version="1.0" encoding="utf-8"?>
<ds:datastoreItem xmlns:ds="http://schemas.openxmlformats.org/officeDocument/2006/customXml" ds:itemID="{45D3C2B0-E4AC-4AFD-B3D1-BEBB2B65BCA6}"/>
</file>

<file path=docProps/app.xml><?xml version="1.0" encoding="utf-8"?>
<Properties xmlns="http://schemas.openxmlformats.org/officeDocument/2006/extended-properties" xmlns:vt="http://schemas.openxmlformats.org/officeDocument/2006/docPropsVTypes">
  <Template/>
  <TotalTime>36060</TotalTime>
  <Words>899</Words>
  <Application>Microsoft Office PowerPoint</Application>
  <PresentationFormat>Widescreen</PresentationFormat>
  <Paragraphs>110</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Arial</vt:lpstr>
      <vt:lpstr>Calibri</vt:lpstr>
      <vt:lpstr>Corbel</vt:lpstr>
      <vt:lpstr>Impact</vt:lpstr>
      <vt:lpstr>Parallax</vt:lpstr>
      <vt:lpstr>2026 WOODLEA PTA AGM</vt:lpstr>
      <vt:lpstr>A Year of Collaboration &amp; Community</vt:lpstr>
      <vt:lpstr>PowerPoint Presentation</vt:lpstr>
      <vt:lpstr>New for 2025/26</vt:lpstr>
      <vt:lpstr>Everyone Can Make a Difference </vt:lpstr>
      <vt:lpstr>PowerPoint Presentation</vt:lpstr>
      <vt:lpstr>More support is resulting in more income</vt:lpstr>
      <vt:lpstr>The Fundraising</vt:lpstr>
      <vt:lpstr>What have we funded  during 2025/26</vt:lpstr>
      <vt:lpstr>The Planned Spending  for 2026 – 2027</vt:lpstr>
      <vt:lpstr>PowerPoint Presentation</vt:lpstr>
      <vt:lpstr>Looking Ahead – Proposed Plans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Gabriella Re</dc:creator>
  <cp:lastModifiedBy>Gabriella Re</cp:lastModifiedBy>
  <cp:revision>57</cp:revision>
  <dcterms:created xsi:type="dcterms:W3CDTF">2025-09-27T06:18:29Z</dcterms:created>
  <dcterms:modified xsi:type="dcterms:W3CDTF">2026-09-29T21:14:11Z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ies>
</file>