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30"/>
  </p:notesMasterIdLst>
  <p:sldIdLst>
    <p:sldId id="256" r:id="rId5"/>
    <p:sldId id="257" r:id="rId6"/>
    <p:sldId id="262" r:id="rId7"/>
    <p:sldId id="258" r:id="rId8"/>
    <p:sldId id="281" r:id="rId9"/>
    <p:sldId id="266" r:id="rId10"/>
    <p:sldId id="264" r:id="rId11"/>
    <p:sldId id="265" r:id="rId12"/>
    <p:sldId id="259" r:id="rId13"/>
    <p:sldId id="280" r:id="rId14"/>
    <p:sldId id="277" r:id="rId15"/>
    <p:sldId id="268" r:id="rId16"/>
    <p:sldId id="269" r:id="rId17"/>
    <p:sldId id="272" r:id="rId18"/>
    <p:sldId id="271" r:id="rId19"/>
    <p:sldId id="270" r:id="rId20"/>
    <p:sldId id="273" r:id="rId21"/>
    <p:sldId id="274" r:id="rId22"/>
    <p:sldId id="275" r:id="rId23"/>
    <p:sldId id="278" r:id="rId24"/>
    <p:sldId id="260" r:id="rId25"/>
    <p:sldId id="279" r:id="rId26"/>
    <p:sldId id="261" r:id="rId27"/>
    <p:sldId id="276" r:id="rId28"/>
    <p:sldId id="263" r:id="rId2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1941C4-5F3E-4EC9-BF3C-A5996BBF8495}" v="4" dt="2026-09-17T15:18:46.7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77" d="100"/>
          <a:sy n="77" d="100"/>
        </p:scale>
        <p:origin x="91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1" qsCatId="simple" csTypeId="urn:microsoft.com/office/officeart/2005/8/colors/colorful2#1" csCatId="colorful"/>
      <dgm:spPr/>
      <dgm:t>
        <a:bodyPr/>
        <a:lstStyle/>
        <a:p>
          <a:endParaRPr lang="en-US"/>
        </a:p>
      </dgm:t>
    </dgm:pt>
    <dgm:pt modelId="{2E50F681-B298-4D06-9D75-A0948EBD9AA9}">
      <dgm:prSet/>
      <dgm:spPr/>
      <dgm:t>
        <a:bodyPr/>
        <a:lstStyle/>
        <a:p>
          <a:r>
            <a:rPr lang="en-GB" dirty="0">
              <a:latin typeface="Twinkl Cursive Looped"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Cursive Looped"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Cursive Looped" panose="02000000000000000000" pitchFamily="2" charset="0"/>
            </a:rPr>
            <a:t>The pupils with the </a:t>
          </a:r>
          <a:r>
            <a:rPr lang="en-US" b="1" dirty="0">
              <a:latin typeface="Twinkl Cursive Looped" panose="02000000000000000000" pitchFamily="2" charset="0"/>
            </a:rPr>
            <a:t>highest attainment at the end of key stage 2 and key stage 4 </a:t>
          </a:r>
          <a:r>
            <a:rPr lang="en-US" dirty="0">
              <a:latin typeface="Twinkl Cursive Looped" panose="02000000000000000000" pitchFamily="2" charset="0"/>
            </a:rPr>
            <a:t>have </a:t>
          </a:r>
          <a:r>
            <a:rPr lang="en-US" b="1" dirty="0">
              <a:latin typeface="Twinkl Cursive Looped" panose="02000000000000000000" pitchFamily="2" charset="0"/>
            </a:rPr>
            <a:t>higher rates of attendance </a:t>
          </a:r>
          <a:r>
            <a:rPr lang="en-US" dirty="0">
              <a:latin typeface="Twinkl Cursive Looped"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Cursive Looped"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Cursive Looped"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Cursive Looped" panose="02000000000000000000" pitchFamily="2" charset="0"/>
            </a:rPr>
            <a:t>The pupils with the </a:t>
          </a:r>
          <a:r>
            <a:rPr lang="en-US" sz="2700" b="1" kern="1200" dirty="0">
              <a:latin typeface="Twinkl Cursive Looped" panose="02000000000000000000" pitchFamily="2" charset="0"/>
            </a:rPr>
            <a:t>highest attainment at the end of key stage 2 and key stage 4 </a:t>
          </a:r>
          <a:r>
            <a:rPr lang="en-US" sz="2700" kern="1200" dirty="0">
              <a:latin typeface="Twinkl Cursive Looped" panose="02000000000000000000" pitchFamily="2" charset="0"/>
            </a:rPr>
            <a:t>have </a:t>
          </a:r>
          <a:r>
            <a:rPr lang="en-US" sz="2700" b="1" kern="1200" dirty="0">
              <a:latin typeface="Twinkl Cursive Looped" panose="02000000000000000000" pitchFamily="2" charset="0"/>
            </a:rPr>
            <a:t>higher rates of attendance </a:t>
          </a:r>
          <a:r>
            <a:rPr lang="en-US" sz="2700" kern="1200" dirty="0">
              <a:latin typeface="Twinkl Cursive Looped"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9119D97-C266-4435-9B3A-393BDC869A84}" type="datetimeFigureOut">
              <a:rPr lang="en-GB" smtClean="0"/>
              <a:t>18/09/2026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B611907-B015-48CE-B47B-9819B485B898}" type="slidenum">
              <a:rPr lang="en-GB" smtClean="0"/>
              <a:t>‹#›</a:t>
            </a:fld>
            <a:endParaRPr lang="en-GB"/>
          </a:p>
        </p:txBody>
      </p:sp>
    </p:spTree>
    <p:extLst>
      <p:ext uri="{BB962C8B-B14F-4D97-AF65-F5344CB8AC3E}">
        <p14:creationId xmlns:p14="http://schemas.microsoft.com/office/powerpoint/2010/main" val="538749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18</a:t>
            </a:fld>
            <a:endParaRPr lang="en-GB"/>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r>
              <a:rPr lang="en-GB" dirty="0"/>
              <a:t>Emphasise just noticing increase in requests. Voluntary slide if you feel needed. </a:t>
            </a:r>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24</a:t>
            </a:fld>
            <a:endParaRPr lang="en-GB"/>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9/18/2026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9/18/2026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9/18/2026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9/18/2026</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9/18/2026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Cursive Looped" panose="02000000000000000000" pitchFamily="2" charset="0"/>
              </a:rPr>
              <a:t>September 2026</a:t>
            </a:r>
          </a:p>
          <a:p>
            <a:pPr algn="ctr"/>
            <a:r>
              <a:rPr lang="en-GB" sz="3200" b="1" dirty="0">
                <a:solidFill>
                  <a:schemeClr val="tx2"/>
                </a:solidFill>
                <a:latin typeface="Twinkl Cursive Looped" panose="02000000000000000000" pitchFamily="2" charset="0"/>
              </a:rPr>
              <a:t>.</a:t>
            </a:r>
          </a:p>
          <a:p>
            <a:pPr algn="l"/>
            <a:r>
              <a:rPr lang="en-GB" sz="3200" b="1" dirty="0">
                <a:solidFill>
                  <a:schemeClr val="tx2"/>
                </a:solidFill>
                <a:latin typeface="Twinkl Cursive Looped" panose="02000000000000000000" pitchFamily="2" charset="0"/>
              </a:rPr>
              <a:t>Welcome back! </a:t>
            </a:r>
          </a:p>
          <a:p>
            <a:pPr algn="l"/>
            <a:r>
              <a:rPr lang="en-GB" sz="3200" b="1" dirty="0">
                <a:solidFill>
                  <a:schemeClr val="tx2"/>
                </a:solidFill>
                <a:latin typeface="Twinkl Cursive Looped" panose="02000000000000000000" pitchFamily="2" charset="0"/>
              </a:rPr>
              <a:t>We are very excited to be welcoming your children into Year 3 and are looking forward to a great year ahead!</a:t>
            </a:r>
            <a:endParaRPr lang="en-GB" sz="3200" dirty="0">
              <a:latin typeface="Twinkl Cursive Looped"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dirty="0">
                <a:latin typeface="Twinkl Light" panose="02000000000000000000" pitchFamily="2" charset="0"/>
              </a:rPr>
              <a:t>The Year 3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451137" y="3101726"/>
            <a:ext cx="6618787" cy="2092881"/>
          </a:xfrm>
          <a:prstGeom prst="rect">
            <a:avLst/>
          </a:prstGeom>
          <a:noFill/>
        </p:spPr>
        <p:txBody>
          <a:bodyPr wrap="square">
            <a:spAutoFit/>
          </a:bodyPr>
          <a:lstStyle/>
          <a:p>
            <a:pPr marL="0" indent="0">
              <a:buNone/>
            </a:pPr>
            <a:endParaRPr lang="en-GB" sz="1800" dirty="0">
              <a:latin typeface="Twinkl Cursive Looped" panose="02000000000000000000" pitchFamily="2" charset="0"/>
            </a:endParaRPr>
          </a:p>
          <a:p>
            <a:pPr marL="0" indent="0" algn="ctr">
              <a:buNone/>
            </a:pPr>
            <a:r>
              <a:rPr lang="en-GB" sz="2800" dirty="0">
                <a:solidFill>
                  <a:schemeClr val="tx2"/>
                </a:solidFill>
                <a:latin typeface="Twinkl Cursive Looped" panose="02000000000000000000" pitchFamily="2" charset="0"/>
              </a:rPr>
              <a:t>   Teaching Assistant:</a:t>
            </a:r>
          </a:p>
          <a:p>
            <a:pPr marL="0" indent="0" algn="ctr">
              <a:buNone/>
            </a:pPr>
            <a:r>
              <a:rPr lang="en-GB" sz="2800" dirty="0">
                <a:solidFill>
                  <a:schemeClr val="tx2"/>
                </a:solidFill>
                <a:latin typeface="Twinkl Cursive Looped" panose="02000000000000000000" pitchFamily="2" charset="0"/>
              </a:rPr>
              <a:t>Mrs Andrew</a:t>
            </a:r>
          </a:p>
          <a:p>
            <a:pPr marL="0" indent="0" algn="ctr">
              <a:buNone/>
            </a:pPr>
            <a:endParaRPr lang="en-GB" sz="2800" dirty="0">
              <a:latin typeface="Twinkl Light" panose="02000000000000000000" pitchFamily="2" charset="0"/>
            </a:endParaRPr>
          </a:p>
          <a:p>
            <a:pPr marL="0" indent="0" algn="ctr">
              <a:buNone/>
            </a:pPr>
            <a:endParaRPr lang="en-GB" sz="2800" dirty="0"/>
          </a:p>
        </p:txBody>
      </p:sp>
      <p:sp>
        <p:nvSpPr>
          <p:cNvPr id="3" name="TextBox 2">
            <a:extLst>
              <a:ext uri="{FF2B5EF4-FFF2-40B4-BE49-F238E27FC236}">
                <a16:creationId xmlns:a16="http://schemas.microsoft.com/office/drawing/2014/main" id="{62B61ACA-8220-1A40-FFCB-73A7FFCF21CE}"/>
              </a:ext>
            </a:extLst>
          </p:cNvPr>
          <p:cNvSpPr txBox="1"/>
          <p:nvPr/>
        </p:nvSpPr>
        <p:spPr>
          <a:xfrm>
            <a:off x="769740" y="1694171"/>
            <a:ext cx="4975123" cy="1015663"/>
          </a:xfrm>
          <a:prstGeom prst="rect">
            <a:avLst/>
          </a:prstGeom>
          <a:noFill/>
        </p:spPr>
        <p:txBody>
          <a:bodyPr wrap="square" rtlCol="0">
            <a:spAutoFit/>
          </a:bodyPr>
          <a:lstStyle/>
          <a:p>
            <a:r>
              <a:rPr lang="en-GB" sz="3000" dirty="0">
                <a:latin typeface="Twinkl Cursive Looped" panose="02000000000000000000" pitchFamily="2" charset="0"/>
              </a:rPr>
              <a:t>Class Teacher: Miss Maher </a:t>
            </a:r>
          </a:p>
          <a:p>
            <a:r>
              <a:rPr lang="en-GB" sz="3000" dirty="0">
                <a:latin typeface="Twinkl Cursive Looped" panose="02000000000000000000" pitchFamily="2" charset="0"/>
              </a:rPr>
              <a:t>Mrs King (Monday PPA</a:t>
            </a:r>
            <a:r>
              <a:rPr lang="en-GB" dirty="0">
                <a:latin typeface="Twinkl Cursive Looped" panose="02000000000000000000" pitchFamily="2" charset="0"/>
              </a:rPr>
              <a:t>)</a:t>
            </a:r>
          </a:p>
        </p:txBody>
      </p:sp>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1453745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540774" y="1229032"/>
            <a:ext cx="10013737" cy="5019368"/>
          </a:xfrm>
        </p:spPr>
        <p:txBody>
          <a:bodyPr>
            <a:normAutofit fontScale="85000" lnSpcReduction="10000"/>
          </a:bodyPr>
          <a:lstStyle/>
          <a:p>
            <a:pPr marL="0" indent="0">
              <a:buNone/>
            </a:pPr>
            <a:r>
              <a:rPr lang="en-GB" dirty="0">
                <a:solidFill>
                  <a:srgbClr val="00B0F0"/>
                </a:solidFill>
                <a:latin typeface="Twinkl Cursive Looped" panose="02000000000000000000" pitchFamily="2" charset="0"/>
              </a:rPr>
              <a:t>Timings</a:t>
            </a:r>
          </a:p>
          <a:p>
            <a:r>
              <a:rPr lang="en-GB" dirty="0"/>
              <a:t>In the morning, gates open at </a:t>
            </a:r>
            <a:r>
              <a:rPr lang="en-GB" b="1" dirty="0"/>
              <a:t>8:35am</a:t>
            </a:r>
            <a:r>
              <a:rPr lang="en-GB" dirty="0"/>
              <a:t> for a soft start. Pupils go straight </a:t>
            </a:r>
            <a:r>
              <a:rPr lang="en-GB"/>
              <a:t>into class.</a:t>
            </a:r>
            <a:endParaRPr lang="en-GB" dirty="0">
              <a:solidFill>
                <a:srgbClr val="00B0F0"/>
              </a:solidFill>
              <a:latin typeface="Twinkl Cursive Looped" panose="02000000000000000000" pitchFamily="2" charset="0"/>
            </a:endParaRPr>
          </a:p>
          <a:p>
            <a:r>
              <a:rPr lang="en-US" dirty="0">
                <a:latin typeface="Twinkl Cursive Looped" panose="02000000000000000000" pitchFamily="2" charset="0"/>
              </a:rPr>
              <a:t>Please be aware </a:t>
            </a:r>
            <a:r>
              <a:rPr lang="en-US" b="1" dirty="0">
                <a:latin typeface="Twinkl Cursive Looped" panose="02000000000000000000" pitchFamily="2" charset="0"/>
              </a:rPr>
              <a:t>children on site before 8:30am must be accompanied by a parent/carer. </a:t>
            </a:r>
          </a:p>
          <a:p>
            <a:r>
              <a:rPr lang="en-US" b="1" dirty="0">
                <a:latin typeface="Twinkl Cursive Looped" panose="02000000000000000000" pitchFamily="2" charset="0"/>
              </a:rPr>
              <a:t>Please make sure you do not enter the Junior Block in the morning!</a:t>
            </a:r>
          </a:p>
          <a:p>
            <a:r>
              <a:rPr lang="en-US" dirty="0">
                <a:latin typeface="Twinkl Cursive Looped" panose="02000000000000000000" pitchFamily="2" charset="0"/>
              </a:rPr>
              <a:t>If attending Brambles or a club before school, parents must take the children to the location of the club. </a:t>
            </a:r>
          </a:p>
          <a:p>
            <a:r>
              <a:rPr lang="en-US" dirty="0">
                <a:latin typeface="Twinkl Cursive Looped" panose="02000000000000000000" pitchFamily="2" charset="0"/>
              </a:rPr>
              <a:t>If someone different is picking your child up or you are running late, please let the office know via email or the phone and they will pass the message on to us.</a:t>
            </a:r>
          </a:p>
          <a:p>
            <a:r>
              <a:rPr lang="en-US" dirty="0">
                <a:latin typeface="Twinkl Cursive Looped" panose="02000000000000000000" pitchFamily="2" charset="0"/>
              </a:rPr>
              <a:t>We are still putting in place the good practice we started during the pandemic. We encourage the children to maintain good personal hygiene e.g. sneezing into their elbow, washing/ sanitising hands regularly. </a:t>
            </a:r>
          </a:p>
          <a:p>
            <a:r>
              <a:rPr lang="en-US" dirty="0">
                <a:latin typeface="Twinkl Cursive Looped" panose="02000000000000000000" pitchFamily="2" charset="0"/>
              </a:rPr>
              <a:t>If your child is  unwell and not fit to come to school, please let the office know as soon as possible.   </a:t>
            </a:r>
            <a:endParaRPr lang="en-GB" dirty="0">
              <a:latin typeface="Twinkl Cursive Looped" panose="02000000000000000000" pitchFamily="2" charset="0"/>
            </a:endParaRPr>
          </a:p>
          <a:p>
            <a:r>
              <a:rPr lang="en-GB" dirty="0">
                <a:solidFill>
                  <a:srgbClr val="00B0F0"/>
                </a:solidFill>
                <a:latin typeface="Twinkl Cursive Looped" panose="02000000000000000000" pitchFamily="2" charset="0"/>
              </a:rPr>
              <a:t>Things the children need</a:t>
            </a:r>
          </a:p>
          <a:p>
            <a:pPr lvl="1"/>
            <a:r>
              <a:rPr lang="en-GB" sz="1800" dirty="0">
                <a:latin typeface="Twinkl Cursive Looped" panose="02000000000000000000" pitchFamily="2" charset="0"/>
              </a:rPr>
              <a:t>Uniform &amp; bags – small rucksack/bookbag</a:t>
            </a:r>
          </a:p>
          <a:p>
            <a:pPr lvl="1"/>
            <a:r>
              <a:rPr lang="en-GB" sz="1800" dirty="0">
                <a:latin typeface="Twinkl Cursive Looped" panose="02000000000000000000" pitchFamily="2" charset="0"/>
              </a:rPr>
              <a:t>Outdoor shoes</a:t>
            </a:r>
          </a:p>
          <a:p>
            <a:pPr lvl="1"/>
            <a:r>
              <a:rPr lang="en-GB" sz="1800" dirty="0">
                <a:latin typeface="Twinkl Cursive Looped" panose="02000000000000000000" pitchFamily="2" charset="0"/>
              </a:rPr>
              <a:t>Water bottle</a:t>
            </a:r>
          </a:p>
          <a:p>
            <a:pPr lvl="1"/>
            <a:r>
              <a:rPr lang="en-GB" sz="1800" dirty="0">
                <a:latin typeface="Twinkl Cursive Looped"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844A-FD25-9094-87CA-737C9C7A5EA8}"/>
              </a:ext>
            </a:extLst>
          </p:cNvPr>
          <p:cNvSpPr>
            <a:spLocks noGrp="1"/>
          </p:cNvSpPr>
          <p:nvPr>
            <p:ph type="title"/>
          </p:nvPr>
        </p:nvSpPr>
        <p:spPr/>
        <p:txBody>
          <a:bodyPr/>
          <a:lstStyle/>
          <a:p>
            <a:r>
              <a:rPr lang="en-GB" dirty="0"/>
              <a:t>Being on time</a:t>
            </a:r>
          </a:p>
        </p:txBody>
      </p:sp>
      <p:pic>
        <p:nvPicPr>
          <p:cNvPr id="4" name="Content Placeholder 3" descr="Attendance | Richard Lee Primary">
            <a:extLst>
              <a:ext uri="{FF2B5EF4-FFF2-40B4-BE49-F238E27FC236}">
                <a16:creationId xmlns:a16="http://schemas.microsoft.com/office/drawing/2014/main" id="{F3E97132-E0F7-B302-B770-9BE72B864BA3}"/>
              </a:ext>
            </a:extLst>
          </p:cNvPr>
          <p:cNvPicPr>
            <a:picLocks noGrp="1" noChangeAspect="1"/>
          </p:cNvPicPr>
          <p:nvPr>
            <p:ph idx="1"/>
          </p:nvPr>
        </p:nvPicPr>
        <p:blipFill>
          <a:blip r:embed="rId2"/>
          <a:stretch>
            <a:fillRect/>
          </a:stretch>
        </p:blipFill>
        <p:spPr>
          <a:xfrm>
            <a:off x="4231167" y="361989"/>
            <a:ext cx="4812350" cy="5991535"/>
          </a:xfrm>
          <a:prstGeom prst="rect">
            <a:avLst/>
          </a:prstGeom>
        </p:spPr>
      </p:pic>
    </p:spTree>
    <p:extLst>
      <p:ext uri="{BB962C8B-B14F-4D97-AF65-F5344CB8AC3E}">
        <p14:creationId xmlns:p14="http://schemas.microsoft.com/office/powerpoint/2010/main" val="764998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20000"/>
          </a:bodyPr>
          <a:lstStyle/>
          <a:p>
            <a:pPr marL="0" indent="0">
              <a:buNone/>
            </a:pPr>
            <a:r>
              <a:rPr lang="en-GB" sz="1800" dirty="0">
                <a:solidFill>
                  <a:srgbClr val="00B0F0"/>
                </a:solidFill>
                <a:effectLst/>
                <a:latin typeface="Twinkl Cursive Looped"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Cursive Looped"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each day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email</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p>
          <a:p>
            <a:r>
              <a:rPr lang="en-GB" sz="1800" dirty="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Cursive Looped" panose="02000000000000000000" pitchFamily="2" charset="0"/>
                <a:ea typeface="Verdana" panose="020B0604030504040204" pitchFamily="34" charset="0"/>
                <a:cs typeface="Verdana" panose="020B0604030504040204" pitchFamily="34" charset="0"/>
              </a:rPr>
              <a:t>For</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other</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during</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school</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day</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is</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in advance</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must</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be</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shown</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to</a:t>
            </a:r>
            <a:r>
              <a:rPr lang="en-GB" sz="1800" spc="-4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Cursive Looped"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341216077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F2A7C441-100D-771E-BC5E-6B9FBAB8E3BE}"/>
              </a:ext>
            </a:extLst>
          </p:cNvPr>
          <p:cNvSpPr>
            <a:spLocks noGrp="1"/>
          </p:cNvSpPr>
          <p:nvPr>
            <p:ph idx="1"/>
          </p:nvPr>
        </p:nvSpPr>
        <p:spPr>
          <a:xfrm>
            <a:off x="520018" y="1068421"/>
            <a:ext cx="8596668" cy="3880773"/>
          </a:xfrm>
        </p:spPr>
        <p:txBody>
          <a:bodyPr/>
          <a:lstStyle/>
          <a:p>
            <a:r>
              <a:rPr lang="en-GB" dirty="0">
                <a:latin typeface="Twinkl Cursive Looped" panose="02000000000000000000" pitchFamily="2" charset="0"/>
              </a:rPr>
              <a:t>Topics map /timetable:</a:t>
            </a:r>
          </a:p>
          <a:p>
            <a:endParaRPr lang="en-GB" dirty="0">
              <a:latin typeface="Twinkl Cursive Looped" panose="02000000000000000000" pitchFamily="2" charset="0"/>
            </a:endParaRPr>
          </a:p>
        </p:txBody>
      </p:sp>
      <p:pic>
        <p:nvPicPr>
          <p:cNvPr id="4" name="Picture 3">
            <a:extLst>
              <a:ext uri="{FF2B5EF4-FFF2-40B4-BE49-F238E27FC236}">
                <a16:creationId xmlns:a16="http://schemas.microsoft.com/office/drawing/2014/main" id="{340108FF-1D7D-FBD8-2B49-4B3208A3FF92}"/>
              </a:ext>
            </a:extLst>
          </p:cNvPr>
          <p:cNvPicPr>
            <a:picLocks noChangeAspect="1"/>
          </p:cNvPicPr>
          <p:nvPr/>
        </p:nvPicPr>
        <p:blipFill>
          <a:blip r:embed="rId2"/>
          <a:stretch>
            <a:fillRect/>
          </a:stretch>
        </p:blipFill>
        <p:spPr>
          <a:xfrm>
            <a:off x="795475" y="1487170"/>
            <a:ext cx="8918796" cy="5136827"/>
          </a:xfrm>
          <a:prstGeom prst="rect">
            <a:avLst/>
          </a:prstGeom>
        </p:spPr>
      </p:pic>
    </p:spTree>
    <p:extLst>
      <p:ext uri="{BB962C8B-B14F-4D97-AF65-F5344CB8AC3E}">
        <p14:creationId xmlns:p14="http://schemas.microsoft.com/office/powerpoint/2010/main" val="271211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78362-4E74-9154-315F-2FEC96599C8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35E2D89C-4932-83A1-5F92-C65DEC95B10E}"/>
              </a:ext>
            </a:extLst>
          </p:cNvPr>
          <p:cNvPicPr>
            <a:picLocks noGrp="1" noChangeAspect="1"/>
          </p:cNvPicPr>
          <p:nvPr>
            <p:ph idx="1"/>
          </p:nvPr>
        </p:nvPicPr>
        <p:blipFill>
          <a:blip r:embed="rId2"/>
          <a:stretch>
            <a:fillRect/>
          </a:stretch>
        </p:blipFill>
        <p:spPr>
          <a:xfrm>
            <a:off x="363055" y="0"/>
            <a:ext cx="10935301" cy="6681551"/>
          </a:xfrm>
          <a:prstGeom prst="rect">
            <a:avLst/>
          </a:prstGeom>
        </p:spPr>
      </p:pic>
    </p:spTree>
    <p:extLst>
      <p:ext uri="{BB962C8B-B14F-4D97-AF65-F5344CB8AC3E}">
        <p14:creationId xmlns:p14="http://schemas.microsoft.com/office/powerpoint/2010/main" val="102843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BBDC1-8A8E-16D1-B162-8D08DD1CB1A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48F811-15E6-BFBF-6EDB-39BA8C9E1A16}"/>
              </a:ext>
            </a:extLst>
          </p:cNvPr>
          <p:cNvSpPr>
            <a:spLocks noGrp="1"/>
          </p:cNvSpPr>
          <p:nvPr>
            <p:ph idx="1"/>
          </p:nvPr>
        </p:nvSpPr>
        <p:spPr>
          <a:xfrm>
            <a:off x="389099" y="2124071"/>
            <a:ext cx="8596668" cy="3880773"/>
          </a:xfrm>
        </p:spPr>
        <p:txBody>
          <a:bodyPr/>
          <a:lstStyle/>
          <a:p>
            <a:endParaRPr lang="en-GB" dirty="0"/>
          </a:p>
        </p:txBody>
      </p:sp>
      <p:pic>
        <p:nvPicPr>
          <p:cNvPr id="5" name="Picture 4">
            <a:extLst>
              <a:ext uri="{FF2B5EF4-FFF2-40B4-BE49-F238E27FC236}">
                <a16:creationId xmlns:a16="http://schemas.microsoft.com/office/drawing/2014/main" id="{4579ED7A-7718-206D-A4BF-ABC36DCEAC8F}"/>
              </a:ext>
            </a:extLst>
          </p:cNvPr>
          <p:cNvPicPr>
            <a:picLocks noChangeAspect="1"/>
          </p:cNvPicPr>
          <p:nvPr/>
        </p:nvPicPr>
        <p:blipFill>
          <a:blip r:embed="rId2"/>
          <a:stretch>
            <a:fillRect/>
          </a:stretch>
        </p:blipFill>
        <p:spPr>
          <a:xfrm>
            <a:off x="1124595" y="149533"/>
            <a:ext cx="9707506" cy="5790754"/>
          </a:xfrm>
          <a:prstGeom prst="rect">
            <a:avLst/>
          </a:prstGeom>
        </p:spPr>
      </p:pic>
    </p:spTree>
    <p:extLst>
      <p:ext uri="{BB962C8B-B14F-4D97-AF65-F5344CB8AC3E}">
        <p14:creationId xmlns:p14="http://schemas.microsoft.com/office/powerpoint/2010/main" val="1126882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1560443"/>
            <a:ext cx="5103010" cy="3108834"/>
          </a:xfrm>
        </p:spPr>
        <p:txBody>
          <a:bodyPr>
            <a:normAutofit/>
          </a:bodyPr>
          <a:lstStyle/>
          <a:p>
            <a:r>
              <a:rPr lang="en-GB" dirty="0">
                <a:latin typeface="Twinkl Cursive Looped" panose="02000000000000000000" pitchFamily="2" charset="0"/>
              </a:rPr>
              <a:t>We are currently reading George’s Marvellous Medicine</a:t>
            </a:r>
          </a:p>
          <a:p>
            <a:endParaRPr lang="en-GB" dirty="0">
              <a:latin typeface="Twinkl Cursive Looped" panose="02000000000000000000" pitchFamily="2" charset="0"/>
            </a:endParaRPr>
          </a:p>
          <a:p>
            <a:r>
              <a:rPr lang="en-GB" dirty="0">
                <a:latin typeface="Twinkl Cursive Looped" panose="02000000000000000000" pitchFamily="2" charset="0"/>
              </a:rPr>
              <a:t>Show understanding of the texts we read by answering a range of questions, summarising, predicting and clarifying the meaning of unfamiliar words.</a:t>
            </a:r>
            <a:r>
              <a:rPr lang="en-US" sz="2000" dirty="0">
                <a:latin typeface="Twinkl Cursive Looped" panose="02000000000000000000" pitchFamily="2" charset="0"/>
              </a:rPr>
              <a:t> </a:t>
            </a:r>
          </a:p>
          <a:p>
            <a:endParaRPr lang="en-US" sz="2000" dirty="0">
              <a:latin typeface="Twinkl Cursive Looped" panose="02000000000000000000" pitchFamily="2" charset="0"/>
            </a:endParaRPr>
          </a:p>
          <a:p>
            <a:pPr marL="0" indent="0">
              <a:buNone/>
            </a:pPr>
            <a:endParaRPr lang="en-US" sz="2000" dirty="0">
              <a:latin typeface="Twinkl Cursive Looped" panose="02000000000000000000" pitchFamily="2" charset="0"/>
            </a:endParaRPr>
          </a:p>
          <a:p>
            <a:endParaRPr lang="en-US" sz="2000" dirty="0">
              <a:latin typeface="Twinkl Cursive Looped" panose="02000000000000000000" pitchFamily="2" charset="0"/>
            </a:endParaRPr>
          </a:p>
          <a:p>
            <a:endParaRPr lang="en-GB" dirty="0"/>
          </a:p>
        </p:txBody>
      </p:sp>
      <p:pic>
        <p:nvPicPr>
          <p:cNvPr id="3" name="Picture 2" descr="George's Marvellous Medicine">
            <a:extLst>
              <a:ext uri="{FF2B5EF4-FFF2-40B4-BE49-F238E27FC236}">
                <a16:creationId xmlns:a16="http://schemas.microsoft.com/office/drawing/2014/main" id="{CF5967CC-B618-A970-7122-C3D10B883ED6}"/>
              </a:ext>
            </a:extLst>
          </p:cNvPr>
          <p:cNvPicPr>
            <a:picLocks noChangeAspect="1"/>
          </p:cNvPicPr>
          <p:nvPr/>
        </p:nvPicPr>
        <p:blipFill>
          <a:blip r:embed="rId2"/>
          <a:stretch>
            <a:fillRect/>
          </a:stretch>
        </p:blipFill>
        <p:spPr>
          <a:xfrm>
            <a:off x="6606211" y="1226065"/>
            <a:ext cx="2859810" cy="4405870"/>
          </a:xfrm>
          <a:prstGeom prst="rect">
            <a:avLst/>
          </a:prstGeom>
        </p:spPr>
      </p:pic>
    </p:spTree>
    <p:extLst>
      <p:ext uri="{BB962C8B-B14F-4D97-AF65-F5344CB8AC3E}">
        <p14:creationId xmlns:p14="http://schemas.microsoft.com/office/powerpoint/2010/main" val="2238825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Cursive Looped" panose="02000000000000000000" pitchFamily="2" charset="0"/>
              </a:rPr>
              <a:t>Before reading the book:</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Can you point to the title? Or what is this? (Pointing to the title)</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do you think this story will be about? What might happen in the story?</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do we call the writing on the back of the book? (Blurb) or What does the blurb tell us? </a:t>
            </a:r>
            <a:endParaRPr lang="en-GB" sz="1600" dirty="0">
              <a:latin typeface="Twinkl Cursive Looped" panose="02000000000000000000" pitchFamily="2" charset="0"/>
              <a:cs typeface="Calibri"/>
            </a:endParaRPr>
          </a:p>
          <a:p>
            <a:pPr marL="0" indent="0">
              <a:buFont typeface="Wingdings 3" charset="2"/>
              <a:buNone/>
            </a:pPr>
            <a:endParaRPr lang="en-GB" sz="1600" dirty="0">
              <a:latin typeface="Twinkl Cursive Looped" panose="02000000000000000000" pitchFamily="2" charset="0"/>
              <a:cs typeface="Calibri"/>
            </a:endParaRPr>
          </a:p>
          <a:p>
            <a:pPr marL="0" indent="0">
              <a:buFont typeface="Wingdings 3" charset="2"/>
              <a:buNone/>
            </a:pPr>
            <a:r>
              <a:rPr lang="en-GB" sz="1600" b="1" dirty="0">
                <a:latin typeface="Twinkl Cursive Looped" panose="02000000000000000000" pitchFamily="2" charset="0"/>
              </a:rPr>
              <a:t>During the reading of the book:</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is happening in the pictures?</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has happened so far? Is it what you expected to happen?</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might happen next? How do you think the story might end?</a:t>
            </a:r>
            <a:endParaRPr lang="en-GB" sz="1600" dirty="0">
              <a:latin typeface="Twinkl Cursive Looped" panose="02000000000000000000" pitchFamily="2" charset="0"/>
              <a:cs typeface="Calibri"/>
            </a:endParaRPr>
          </a:p>
          <a:p>
            <a:pPr marL="0" indent="0">
              <a:buFont typeface="Wingdings 3" charset="2"/>
              <a:buNone/>
            </a:pPr>
            <a:r>
              <a:rPr lang="en-GB" sz="1600" dirty="0">
                <a:latin typeface="Twinkl Cursive Looped" panose="02000000000000000000" pitchFamily="2" charset="0"/>
              </a:rPr>
              <a:t>• What sort of character is….? Is he/she friendly/ mean/nice…?</a:t>
            </a:r>
            <a:endParaRPr lang="en-GB" sz="1600" dirty="0">
              <a:latin typeface="Twinkl Cursive Looped"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339389" y="805070"/>
            <a:ext cx="3427282" cy="629276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Cursive Looped" panose="02000000000000000000" pitchFamily="2" charset="0"/>
              </a:rPr>
              <a:t>At the end of the book:</a:t>
            </a:r>
            <a:endParaRPr lang="en-GB" sz="1600" dirty="0">
              <a:latin typeface="Twinkl Cursive Looped" panose="02000000000000000000" pitchFamily="2" charset="0"/>
              <a:cs typeface="Calibri"/>
            </a:endParaRPr>
          </a:p>
          <a:p>
            <a:pPr marL="0" indent="0">
              <a:buFont typeface="Arial" panose="020B0604020202020204" pitchFamily="34" charset="0"/>
              <a:buNone/>
            </a:pPr>
            <a:r>
              <a:rPr lang="en-GB" sz="1600" dirty="0">
                <a:latin typeface="Twinkl Cursive Looped" panose="02000000000000000000" pitchFamily="2" charset="0"/>
              </a:rPr>
              <a:t>• Did you like this book? Why? (Encourage children to develop their opinion about books by encouraging them to explain their reasons)</a:t>
            </a:r>
            <a:endParaRPr lang="en-GB" sz="1600" dirty="0">
              <a:latin typeface="Twinkl Cursive Looped" panose="02000000000000000000" pitchFamily="2" charset="0"/>
              <a:cs typeface="Calibri"/>
            </a:endParaRPr>
          </a:p>
          <a:p>
            <a:r>
              <a:rPr lang="en-GB" sz="1600" dirty="0">
                <a:latin typeface="Twinkl Cursive Looped" panose="02000000000000000000" pitchFamily="2" charset="0"/>
              </a:rPr>
              <a:t>What was your favourite part? Why?</a:t>
            </a:r>
            <a:endParaRPr lang="en-GB" sz="1600" dirty="0">
              <a:latin typeface="Twinkl Cursive Looped" panose="02000000000000000000" pitchFamily="2" charset="0"/>
              <a:cs typeface="Calibri"/>
            </a:endParaRPr>
          </a:p>
          <a:p>
            <a:r>
              <a:rPr lang="en-GB" sz="1600" dirty="0">
                <a:latin typeface="Twinkl Cursive Looped" panose="02000000000000000000" pitchFamily="2" charset="0"/>
              </a:rPr>
              <a:t>What was the most interesting/ exciting part of the book? Can you find it?</a:t>
            </a:r>
            <a:endParaRPr lang="en-GB" sz="1600" dirty="0">
              <a:latin typeface="Twinkl Cursive Looped" panose="02000000000000000000" pitchFamily="2" charset="0"/>
              <a:cs typeface="Calibri"/>
            </a:endParaRPr>
          </a:p>
          <a:p>
            <a:r>
              <a:rPr lang="en-GB" sz="1600" dirty="0">
                <a:latin typeface="Twinkl Cursive Looped" panose="02000000000000000000" pitchFamily="2" charset="0"/>
              </a:rPr>
              <a:t> What sort of character was….?</a:t>
            </a:r>
            <a:endParaRPr lang="en-GB" sz="1600" dirty="0">
              <a:latin typeface="Twinkl Cursive Looped" panose="02000000000000000000" pitchFamily="2" charset="0"/>
              <a:cs typeface="Calibri"/>
            </a:endParaRPr>
          </a:p>
          <a:p>
            <a:r>
              <a:rPr lang="en-GB" sz="1600" dirty="0">
                <a:latin typeface="Twinkl Cursive Looped" panose="02000000000000000000" pitchFamily="2" charset="0"/>
              </a:rPr>
              <a:t>Why did that character do … (give a situation/ event from the story)?</a:t>
            </a:r>
            <a:endParaRPr lang="en-GB" sz="1600" dirty="0">
              <a:latin typeface="Twinkl Cursive Looped" panose="02000000000000000000" pitchFamily="2" charset="0"/>
              <a:cs typeface="Calibri"/>
            </a:endParaRPr>
          </a:p>
          <a:p>
            <a:r>
              <a:rPr lang="en-GB" sz="1600" dirty="0">
                <a:latin typeface="Twinkl Cursive Looped" panose="02000000000000000000" pitchFamily="2" charset="0"/>
              </a:rPr>
              <a:t>What happened in the story?</a:t>
            </a:r>
            <a:endParaRPr lang="en-GB" sz="1600" dirty="0">
              <a:latin typeface="Twinkl Cursive Looped"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F299-4691-548A-888C-CBBB28AF24B7}"/>
              </a:ext>
            </a:extLst>
          </p:cNvPr>
          <p:cNvSpPr>
            <a:spLocks noGrp="1"/>
          </p:cNvSpPr>
          <p:nvPr>
            <p:ph type="title"/>
          </p:nvPr>
        </p:nvSpPr>
        <p:spPr/>
        <p:txBody>
          <a:bodyPr/>
          <a:lstStyle/>
          <a:p>
            <a:r>
              <a:rPr lang="en-GB" dirty="0"/>
              <a:t>Curriculum – Guided Reading</a:t>
            </a:r>
          </a:p>
        </p:txBody>
      </p:sp>
      <p:sp>
        <p:nvSpPr>
          <p:cNvPr id="3" name="Content Placeholder 2">
            <a:extLst>
              <a:ext uri="{FF2B5EF4-FFF2-40B4-BE49-F238E27FC236}">
                <a16:creationId xmlns:a16="http://schemas.microsoft.com/office/drawing/2014/main" id="{74B701B8-5C76-4D52-BF98-59916A834EB2}"/>
              </a:ext>
            </a:extLst>
          </p:cNvPr>
          <p:cNvSpPr>
            <a:spLocks noGrp="1"/>
          </p:cNvSpPr>
          <p:nvPr>
            <p:ph idx="1"/>
          </p:nvPr>
        </p:nvSpPr>
        <p:spPr>
          <a:xfrm>
            <a:off x="677334" y="1590318"/>
            <a:ext cx="8596668" cy="3880773"/>
          </a:xfrm>
        </p:spPr>
        <p:txBody>
          <a:bodyPr>
            <a:normAutofit fontScale="25000" lnSpcReduction="20000"/>
          </a:bodyPr>
          <a:lstStyle/>
          <a:p>
            <a:pPr fontAlgn="base"/>
            <a:r>
              <a:rPr lang="en-GB" sz="10000" dirty="0">
                <a:latin typeface="Twinkl Cursive Looped" panose="02000000000000000000" pitchFamily="2" charset="0"/>
              </a:rPr>
              <a:t>Guided Reading will begin in Year 3 from </a:t>
            </a:r>
            <a:r>
              <a:rPr lang="en-GB" sz="10000" b="1" dirty="0">
                <a:latin typeface="Twinkl Cursive Looped" panose="02000000000000000000" pitchFamily="2" charset="0"/>
              </a:rPr>
              <a:t>Monday 21st September</a:t>
            </a:r>
            <a:r>
              <a:rPr lang="en-GB" sz="10000" dirty="0">
                <a:latin typeface="Twinkl Cursive Looped" panose="02000000000000000000" pitchFamily="2" charset="0"/>
              </a:rPr>
              <a:t>.</a:t>
            </a:r>
          </a:p>
          <a:p>
            <a:pPr fontAlgn="base"/>
            <a:r>
              <a:rPr lang="en-GB" sz="10000" dirty="0">
                <a:latin typeface="Twinkl Cursive Looped" panose="02000000000000000000" pitchFamily="2" charset="0"/>
              </a:rPr>
              <a:t>On this day, they will read and discuss a text with an adult in a small group and will be given their </a:t>
            </a:r>
            <a:r>
              <a:rPr lang="en-GB" sz="10000" b="1" dirty="0">
                <a:latin typeface="Twinkl Cursive Looped" panose="02000000000000000000" pitchFamily="2" charset="0"/>
              </a:rPr>
              <a:t>reading </a:t>
            </a:r>
            <a:r>
              <a:rPr lang="en-GB" sz="10000" dirty="0">
                <a:latin typeface="Twinkl Cursive Looped" panose="02000000000000000000" pitchFamily="2" charset="0"/>
              </a:rPr>
              <a:t>to complete at home.</a:t>
            </a:r>
          </a:p>
          <a:p>
            <a:pPr fontAlgn="base"/>
            <a:r>
              <a:rPr lang="en-GB" sz="10000" dirty="0">
                <a:latin typeface="Twinkl Cursive Looped" panose="02000000000000000000" pitchFamily="2" charset="0"/>
              </a:rPr>
              <a:t>Please continue to encourage your child to read regularly at home and record their reading in their </a:t>
            </a:r>
            <a:r>
              <a:rPr lang="en-GB" sz="10000" b="1" dirty="0">
                <a:latin typeface="Twinkl Cursive Looped" panose="02000000000000000000" pitchFamily="2" charset="0"/>
              </a:rPr>
              <a:t>blue Reading Record</a:t>
            </a:r>
            <a:r>
              <a:rPr lang="en-GB" sz="10000" dirty="0">
                <a:latin typeface="Twinkl Cursive Looped" panose="02000000000000000000" pitchFamily="2" charset="0"/>
              </a:rPr>
              <a:t>.</a:t>
            </a:r>
          </a:p>
          <a:p>
            <a:pPr fontAlgn="base"/>
            <a:r>
              <a:rPr lang="en-GB" sz="10000" dirty="0">
                <a:latin typeface="Twinkl Cursive Looped" panose="02000000000000000000" pitchFamily="2" charset="0"/>
              </a:rPr>
              <a:t>I will make sure the children know which day their Guided Reading session will take place and when their homework needs to be returned.</a:t>
            </a:r>
          </a:p>
          <a:p>
            <a:endParaRPr lang="en-GB" dirty="0"/>
          </a:p>
        </p:txBody>
      </p:sp>
    </p:spTree>
    <p:extLst>
      <p:ext uri="{BB962C8B-B14F-4D97-AF65-F5344CB8AC3E}">
        <p14:creationId xmlns:p14="http://schemas.microsoft.com/office/powerpoint/2010/main" val="1266690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637578" y="155907"/>
            <a:ext cx="8596668" cy="1320800"/>
          </a:xfrm>
        </p:spPr>
        <p:txBody>
          <a:bodyPr vert="horz" lIns="91440" tIns="45720" rIns="91440" bIns="45720" rtlCol="0" anchor="t">
            <a:normAutofit/>
          </a:bodyPr>
          <a:lstStyle/>
          <a:p>
            <a:r>
              <a:rPr lang="en-US" dirty="0"/>
              <a:t>Curriculum &amp; Enrichment Activities - Writing </a:t>
            </a:r>
          </a:p>
        </p:txBody>
      </p:sp>
      <p:pic>
        <p:nvPicPr>
          <p:cNvPr id="4" name="Picture 3" descr="Year 3 - English - Stone Age Boy Text - Differentiated (SEN/FSL/LA/MA/HA) 3  week plan and resources | Teaching Resources">
            <a:extLst>
              <a:ext uri="{FF2B5EF4-FFF2-40B4-BE49-F238E27FC236}">
                <a16:creationId xmlns:a16="http://schemas.microsoft.com/office/drawing/2014/main" id="{E50D7784-8ED3-96D8-4FE3-EDDB46C8C308}"/>
              </a:ext>
            </a:extLst>
          </p:cNvPr>
          <p:cNvPicPr>
            <a:picLocks noChangeAspect="1"/>
          </p:cNvPicPr>
          <p:nvPr/>
        </p:nvPicPr>
        <p:blipFill>
          <a:blip r:embed="rId2"/>
          <a:stretch>
            <a:fillRect/>
          </a:stretch>
        </p:blipFill>
        <p:spPr>
          <a:xfrm>
            <a:off x="503129" y="1476707"/>
            <a:ext cx="5176482" cy="3882362"/>
          </a:xfrm>
          <a:prstGeom prst="rect">
            <a:avLst/>
          </a:prstGeom>
        </p:spPr>
      </p:pic>
      <p:sp>
        <p:nvSpPr>
          <p:cNvPr id="3" name="Rectangle 2">
            <a:extLst>
              <a:ext uri="{FF2B5EF4-FFF2-40B4-BE49-F238E27FC236}">
                <a16:creationId xmlns:a16="http://schemas.microsoft.com/office/drawing/2014/main" id="{5D9B4E15-1169-5061-311F-D210448B4DBC}"/>
              </a:ext>
            </a:extLst>
          </p:cNvPr>
          <p:cNvSpPr/>
          <p:nvPr/>
        </p:nvSpPr>
        <p:spPr>
          <a:xfrm>
            <a:off x="5899204" y="1295884"/>
            <a:ext cx="4417613" cy="4538386"/>
          </a:xfrm>
          <a:prstGeom prst="rect">
            <a:avLst/>
          </a:prstGeom>
        </p:spPr>
        <p:txBody>
          <a:bodyPr vert="horz" lIns="91440" tIns="45720" rIns="91440" bIns="45720" rtlCol="0">
            <a:normAutofit fontScale="92500" lnSpcReduction="10000"/>
          </a:bodyPr>
          <a:lstStyle/>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we have focused on writing a story on the wordless book ‘Journey’ at the beginning of the term.</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We are now focusing on Stone Age Boy.</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Write a portal story and warning story independently, piling up adjectives and using adverbs to describe the setting and characters. </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Write instructions and persuasive texts.</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Write in paragraphs and consistently use commas, full stops and capital letters appropriately.</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latin typeface="Twinkl Cursive Looped" panose="02000000000000000000" pitchFamily="2" charset="0"/>
              </a:rPr>
              <a:t>Improve our cursive handwriting to ensure it is clear for other readers. </a:t>
            </a:r>
          </a:p>
          <a:p>
            <a:pPr indent="-228600">
              <a:lnSpc>
                <a:spcPct val="90000"/>
              </a:lnSpc>
              <a:spcBef>
                <a:spcPts val="1000"/>
              </a:spcBef>
              <a:buClr>
                <a:schemeClr val="accent1"/>
              </a:buClr>
              <a:buSzPct val="80000"/>
              <a:buFont typeface="Wingdings 3" charset="2"/>
              <a:buChar char=""/>
            </a:pPr>
            <a:endParaRPr lang="en-US" sz="1300" dirty="0">
              <a:solidFill>
                <a:schemeClr val="tx1">
                  <a:lumMod val="75000"/>
                  <a:lumOff val="25000"/>
                </a:schemeClr>
              </a:solidFill>
            </a:endParaRPr>
          </a:p>
        </p:txBody>
      </p:sp>
    </p:spTree>
    <p:extLst>
      <p:ext uri="{BB962C8B-B14F-4D97-AF65-F5344CB8AC3E}">
        <p14:creationId xmlns:p14="http://schemas.microsoft.com/office/powerpoint/2010/main" val="1029698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Maths </a:t>
            </a:r>
          </a:p>
        </p:txBody>
      </p:sp>
      <p:sp>
        <p:nvSpPr>
          <p:cNvPr id="3" name="Content Placeholder 2">
            <a:extLst>
              <a:ext uri="{FF2B5EF4-FFF2-40B4-BE49-F238E27FC236}">
                <a16:creationId xmlns:a16="http://schemas.microsoft.com/office/drawing/2014/main" id="{512AA5F0-1504-E4C0-77E2-C8EF54066651}"/>
              </a:ext>
            </a:extLst>
          </p:cNvPr>
          <p:cNvSpPr txBox="1">
            <a:spLocks/>
          </p:cNvSpPr>
          <p:nvPr/>
        </p:nvSpPr>
        <p:spPr>
          <a:xfrm>
            <a:off x="447261" y="1068421"/>
            <a:ext cx="9322146" cy="3354492"/>
          </a:xfrm>
          <a:prstGeom prst="rect">
            <a:avLst/>
          </a:prstGeom>
        </p:spPr>
        <p:txBody>
          <a:bodyPr vert="horz" lIns="91440" tIns="45720" rIns="91440" bIns="45720" rtlCol="0" anchor="ctr">
            <a:normAutofit fontScale="2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8400" b="1" dirty="0">
                <a:latin typeface="Twinkl Cursive Looped" panose="02000000000000000000" pitchFamily="2" charset="0"/>
              </a:rPr>
              <a:t>In </a:t>
            </a:r>
            <a:r>
              <a:rPr lang="en-US" sz="8400" b="1" dirty="0" err="1">
                <a:latin typeface="Twinkl Cursive Looped" panose="02000000000000000000" pitchFamily="2" charset="0"/>
              </a:rPr>
              <a:t>Maths</a:t>
            </a:r>
            <a:r>
              <a:rPr lang="en-US" sz="8400" b="1" dirty="0">
                <a:latin typeface="Twinkl Cursive Looped" panose="02000000000000000000" pitchFamily="2" charset="0"/>
              </a:rPr>
              <a:t>:</a:t>
            </a:r>
          </a:p>
          <a:p>
            <a:r>
              <a:rPr lang="en-US" sz="8400" dirty="0">
                <a:latin typeface="Twinkl Cursive Looped" panose="02000000000000000000" pitchFamily="2" charset="0"/>
              </a:rPr>
              <a:t>We still use White Rose </a:t>
            </a:r>
            <a:r>
              <a:rPr lang="en-US" sz="8400" dirty="0" err="1">
                <a:latin typeface="Twinkl Cursive Looped" panose="02000000000000000000" pitchFamily="2" charset="0"/>
              </a:rPr>
              <a:t>Maths</a:t>
            </a:r>
            <a:r>
              <a:rPr lang="en-US" sz="8400" b="1" dirty="0">
                <a:latin typeface="Twinkl Cursive Looped" panose="02000000000000000000" pitchFamily="2" charset="0"/>
              </a:rPr>
              <a:t>.</a:t>
            </a:r>
          </a:p>
          <a:p>
            <a:r>
              <a:rPr lang="en-GB" sz="8400" dirty="0">
                <a:latin typeface="Twinkl Cursive Looped" panose="02000000000000000000" pitchFamily="2" charset="0"/>
              </a:rPr>
              <a:t>Identify the place value of each digit in a 3-digit number.</a:t>
            </a:r>
          </a:p>
          <a:p>
            <a:r>
              <a:rPr lang="en-GB" sz="8400" dirty="0">
                <a:latin typeface="Twinkl Cursive Looped" panose="02000000000000000000" pitchFamily="2" charset="0"/>
              </a:rPr>
              <a:t>Flexibly partition numbers up to 1,000.</a:t>
            </a:r>
          </a:p>
          <a:p>
            <a:r>
              <a:rPr lang="en-GB" sz="8400" dirty="0">
                <a:latin typeface="Twinkl Cursive Looped" panose="02000000000000000000" pitchFamily="2" charset="0"/>
              </a:rPr>
              <a:t>Partition numbers into hundreds, tens and units. </a:t>
            </a:r>
          </a:p>
          <a:p>
            <a:r>
              <a:rPr lang="en-GB" sz="8400" dirty="0">
                <a:latin typeface="Twinkl Cursive Looped" panose="02000000000000000000" pitchFamily="2" charset="0"/>
              </a:rPr>
              <a:t>Add and subtract 3-digit numbers using the column method. </a:t>
            </a:r>
          </a:p>
          <a:p>
            <a:r>
              <a:rPr lang="en-GB" sz="8400" dirty="0">
                <a:latin typeface="Twinkl Cursive Looped" panose="02000000000000000000" pitchFamily="2" charset="0"/>
              </a:rPr>
              <a:t>Add and subtract mentally. </a:t>
            </a:r>
          </a:p>
          <a:p>
            <a:r>
              <a:rPr lang="en-GB" sz="8400" dirty="0">
                <a:latin typeface="Twinkl Cursive Looped" panose="02000000000000000000" pitchFamily="2" charset="0"/>
              </a:rPr>
              <a:t>Multiply and divide with the 3, 4 and 8 times table</a:t>
            </a:r>
            <a:r>
              <a:rPr lang="en-GB" sz="8400" dirty="0"/>
              <a:t>.</a:t>
            </a:r>
            <a:r>
              <a:rPr lang="en-US" sz="8400" b="1" dirty="0">
                <a:latin typeface="Twinkl Cursive Looped" panose="02000000000000000000" pitchFamily="2" charset="0"/>
              </a:rPr>
              <a:t> </a:t>
            </a:r>
          </a:p>
          <a:p>
            <a:pPr marL="0" indent="0">
              <a:buFont typeface="Wingdings 3" charset="2"/>
              <a:buNone/>
            </a:pPr>
            <a:endParaRPr lang="en-US" sz="1100" b="1" dirty="0">
              <a:latin typeface="Twinkl Light" panose="02000000000000000000" pitchFamily="2" charset="0"/>
            </a:endParaRPr>
          </a:p>
          <a:p>
            <a:pPr marL="0" indent="0">
              <a:buFont typeface="Wingdings 3" charset="2"/>
              <a:buNone/>
            </a:pPr>
            <a:endParaRPr lang="en-US" sz="2400" dirty="0">
              <a:solidFill>
                <a:srgbClr val="000000"/>
              </a:solidFill>
            </a:endParaRPr>
          </a:p>
        </p:txBody>
      </p:sp>
    </p:spTree>
    <p:extLst>
      <p:ext uri="{BB962C8B-B14F-4D97-AF65-F5344CB8AC3E}">
        <p14:creationId xmlns:p14="http://schemas.microsoft.com/office/powerpoint/2010/main" val="3637561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477078" y="1672954"/>
            <a:ext cx="6808967" cy="4517534"/>
          </a:xfrm>
        </p:spPr>
        <p:txBody>
          <a:bodyPr anchor="t">
            <a:normAutofit/>
          </a:bodyPr>
          <a:lstStyle/>
          <a:p>
            <a:pPr marL="0" indent="0">
              <a:buNone/>
            </a:pPr>
            <a:r>
              <a:rPr lang="en-GB" sz="1500" dirty="0">
                <a:latin typeface="Twinkl Cursive Looped" panose="02000000000000000000" pitchFamily="2" charset="0"/>
              </a:rPr>
              <a:t>If you have a concern / worry / question we are here to listen.</a:t>
            </a:r>
          </a:p>
          <a:p>
            <a:pPr marL="0" indent="0">
              <a:buNone/>
            </a:pPr>
            <a:endParaRPr lang="en-GB" sz="1500" dirty="0">
              <a:latin typeface="Twinkl Cursive Looped" panose="02000000000000000000" pitchFamily="2" charset="0"/>
            </a:endParaRPr>
          </a:p>
          <a:p>
            <a:pPr marL="0" indent="0">
              <a:buNone/>
            </a:pPr>
            <a:r>
              <a:rPr lang="en-GB" sz="1500" dirty="0">
                <a:latin typeface="Twinkl Cursive Looped" panose="02000000000000000000" pitchFamily="2" charset="0"/>
              </a:rPr>
              <a:t>As you know you can just email the school office to arrange a time to chat in person with the member of staff or arrange a meeting via teams: </a:t>
            </a:r>
            <a:r>
              <a:rPr lang="en-GB" sz="1500" dirty="0">
                <a:latin typeface="Twinkl Cursive Looped" panose="02000000000000000000" pitchFamily="2" charset="0"/>
                <a:hlinkClick r:id="rId2"/>
              </a:rPr>
              <a:t>info@woodleatlt.co.uk</a:t>
            </a:r>
            <a:r>
              <a:rPr lang="en-GB" sz="1500" dirty="0">
                <a:latin typeface="Twinkl Cursive Looped" panose="02000000000000000000" pitchFamily="2" charset="0"/>
              </a:rPr>
              <a:t> </a:t>
            </a:r>
          </a:p>
          <a:p>
            <a:pPr marL="0" indent="0">
              <a:buNone/>
            </a:pPr>
            <a:r>
              <a:rPr lang="en-GB" sz="1500" dirty="0">
                <a:latin typeface="Twinkl Cursive Looped" panose="02000000000000000000" pitchFamily="2" charset="0"/>
              </a:rPr>
              <a:t>This helps us to: </a:t>
            </a:r>
          </a:p>
          <a:p>
            <a:pPr lvl="1"/>
            <a:r>
              <a:rPr lang="en-GB" sz="1500" dirty="0">
                <a:latin typeface="Twinkl Cursive Looped" panose="02000000000000000000" pitchFamily="2" charset="0"/>
              </a:rPr>
              <a:t>give you/ your child the time and focus you need. </a:t>
            </a:r>
          </a:p>
          <a:p>
            <a:pPr lvl="1"/>
            <a:r>
              <a:rPr lang="en-GB" sz="1500" dirty="0">
                <a:latin typeface="Twinkl Cursive Looped" panose="02000000000000000000" pitchFamily="2" charset="0"/>
              </a:rPr>
              <a:t>do any investigation which might be needed.</a:t>
            </a:r>
          </a:p>
          <a:p>
            <a:pPr marL="0" indent="0">
              <a:buNone/>
            </a:pPr>
            <a:r>
              <a:rPr lang="en-GB" sz="1500" dirty="0">
                <a:latin typeface="Twinkl Cursive Looped" panose="02000000000000000000" pitchFamily="2" charset="0"/>
              </a:rPr>
              <a:t>First port of call is always the class teacher unless it is feedback or a wider school concern and then a member of the senior leadership team should be referenced. </a:t>
            </a:r>
          </a:p>
          <a:p>
            <a:pPr marL="0" indent="0">
              <a:buNone/>
            </a:pPr>
            <a:endParaRPr lang="en-GB" sz="1500" dirty="0">
              <a:latin typeface="Twinkl Cursive Looped" panose="02000000000000000000" pitchFamily="2" charset="0"/>
            </a:endParaRPr>
          </a:p>
          <a:p>
            <a:pPr marL="0" indent="0">
              <a:buNone/>
            </a:pPr>
            <a:r>
              <a:rPr lang="en-GB" sz="1500" dirty="0">
                <a:latin typeface="Twinkl Cursive Looped" panose="02000000000000000000" pitchFamily="2" charset="0"/>
              </a:rPr>
              <a:t>Please do give us time to respond as we are all teaching during the day. </a:t>
            </a:r>
          </a:p>
          <a:p>
            <a:pPr marL="0" indent="0">
              <a:buNone/>
            </a:pPr>
            <a:endParaRPr lang="en-GB" sz="1500" dirty="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095851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511548" y="1455365"/>
            <a:ext cx="10661725" cy="4868545"/>
          </a:xfrm>
        </p:spPr>
        <p:txBody>
          <a:bodyPr>
            <a:normAutofit fontScale="92500" lnSpcReduction="10000"/>
          </a:bodyPr>
          <a:lstStyle/>
          <a:p>
            <a:pPr marL="0" indent="0">
              <a:buNone/>
            </a:pPr>
            <a:r>
              <a:rPr lang="en-GB" dirty="0">
                <a:latin typeface="Twinkl Cursive Looped" panose="02000000000000000000" pitchFamily="2" charset="0"/>
              </a:rPr>
              <a:t>We use </a:t>
            </a:r>
            <a:r>
              <a:rPr lang="en-GB" b="1" dirty="0">
                <a:latin typeface="Twinkl Cursive Looped" panose="02000000000000000000" pitchFamily="2" charset="0"/>
              </a:rPr>
              <a:t>SCARF</a:t>
            </a:r>
            <a:r>
              <a:rPr lang="en-GB" dirty="0">
                <a:latin typeface="Twinkl Cursive Looped" panose="02000000000000000000" pitchFamily="2" charset="0"/>
              </a:rPr>
              <a:t> - Safety, Caring, Achievement, Resilience, Friendship</a:t>
            </a:r>
          </a:p>
          <a:p>
            <a:pPr marL="0" indent="0">
              <a:buNone/>
            </a:pPr>
            <a:r>
              <a:rPr lang="en-GB" dirty="0">
                <a:latin typeface="Twinkl Cursive Looped" panose="02000000000000000000" pitchFamily="2" charset="0"/>
              </a:rPr>
              <a:t>6 themed units:</a:t>
            </a:r>
          </a:p>
          <a:p>
            <a:pPr marL="0" indent="0">
              <a:buNone/>
            </a:pPr>
            <a:r>
              <a:rPr lang="en-GB" dirty="0">
                <a:latin typeface="Twinkl Cursive Looped" panose="02000000000000000000" pitchFamily="2" charset="0"/>
              </a:rPr>
              <a:t>1. Me and My Relationships: includes content on feelings, emotions, conflict resolution and friendships; </a:t>
            </a:r>
          </a:p>
          <a:p>
            <a:pPr marL="0" indent="0">
              <a:buNone/>
            </a:pPr>
            <a:r>
              <a:rPr lang="en-GB" dirty="0">
                <a:latin typeface="Twinkl Cursive Looped" panose="02000000000000000000" pitchFamily="2" charset="0"/>
              </a:rPr>
              <a:t>2. Valuing Difference: a focus on respectful relationships and British values; </a:t>
            </a:r>
          </a:p>
          <a:p>
            <a:pPr marL="0" indent="0">
              <a:buNone/>
            </a:pPr>
            <a:r>
              <a:rPr lang="en-GB" dirty="0">
                <a:latin typeface="Twinkl Cursive Looped" panose="02000000000000000000" pitchFamily="2" charset="0"/>
              </a:rPr>
              <a:t>3. Keeping Myself Safe: looking at keeping ourselves healthy and safe </a:t>
            </a:r>
          </a:p>
          <a:p>
            <a:pPr marL="0" indent="0">
              <a:buNone/>
            </a:pPr>
            <a:r>
              <a:rPr lang="en-GB" dirty="0">
                <a:latin typeface="Twinkl Cursive Looped" panose="02000000000000000000" pitchFamily="2" charset="0"/>
              </a:rPr>
              <a:t>4. Rights and Responsibilities: learning about money, living the wider world and the environment; </a:t>
            </a:r>
          </a:p>
          <a:p>
            <a:pPr marL="0" indent="0">
              <a:buNone/>
            </a:pPr>
            <a:r>
              <a:rPr lang="en-GB" dirty="0">
                <a:latin typeface="Twinkl Cursive Looped" panose="02000000000000000000" pitchFamily="2" charset="0"/>
              </a:rPr>
              <a:t>5. Being My Best: developing skills in keeping healthy, developing a growth mindset (resilience), goal setting and achievement; </a:t>
            </a:r>
          </a:p>
          <a:p>
            <a:pPr marL="0" indent="0">
              <a:buNone/>
            </a:pPr>
            <a:r>
              <a:rPr lang="en-GB" dirty="0">
                <a:latin typeface="Twinkl Cursive Looped" panose="02000000000000000000" pitchFamily="2" charset="0"/>
              </a:rPr>
              <a:t>6. Growing and Changing: finding out about the human body, the changes that take place from birth to old age and being safe.</a:t>
            </a:r>
          </a:p>
          <a:p>
            <a:endParaRPr lang="en-GB" dirty="0">
              <a:latin typeface="Twinkl Cursive Looped" panose="02000000000000000000" pitchFamily="2" charset="0"/>
            </a:endParaRPr>
          </a:p>
          <a:p>
            <a:r>
              <a:rPr lang="en-GB" dirty="0">
                <a:latin typeface="Twinkl Cursive Looped" panose="02000000000000000000" pitchFamily="2" charset="0"/>
              </a:rPr>
              <a:t>The whole curriculum, including the resources are available on our website: </a:t>
            </a:r>
            <a:r>
              <a:rPr lang="en-GB" dirty="0">
                <a:latin typeface="Twinkl Cursive Looped" panose="02000000000000000000" pitchFamily="2" charset="0"/>
                <a:hlinkClick r:id="rId3"/>
              </a:rPr>
              <a:t>Woodlea Primary School - PSHE and RSE Curriculum</a:t>
            </a:r>
            <a:endParaRPr lang="en-GB" dirty="0">
              <a:latin typeface="Twinkl Cursive Looped" panose="02000000000000000000" pitchFamily="2" charset="0"/>
            </a:endParaRPr>
          </a:p>
          <a:p>
            <a:r>
              <a:rPr lang="en-GB" dirty="0">
                <a:latin typeface="Twinkl Cursive Looped" panose="02000000000000000000" pitchFamily="2" charset="0"/>
              </a:rPr>
              <a:t>Before the summer units (RSE units) we send out specific information and invite parents into discuss the curriculum and ask questions. 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776139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a:xfrm>
            <a:off x="607760" y="303530"/>
            <a:ext cx="8596668" cy="1320800"/>
          </a:xfrm>
        </p:spPr>
        <p:txBody>
          <a:bodyPr/>
          <a:lstStyle/>
          <a:p>
            <a:r>
              <a:rPr lang="en-GB" dirty="0"/>
              <a:t>Fidget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440634" y="994727"/>
            <a:ext cx="10661725" cy="4868545"/>
          </a:xfrm>
        </p:spPr>
        <p:txBody>
          <a:bodyPr>
            <a:noAutofit/>
          </a:bodyPr>
          <a:lstStyle/>
          <a:p>
            <a:pPr marL="0" indent="0">
              <a:buNone/>
            </a:pPr>
            <a:r>
              <a:rPr lang="en-GB" sz="2000" dirty="0">
                <a:latin typeface="Twinkl Cursive Looped" panose="02000000000000000000" pitchFamily="2" charset="0"/>
              </a:rPr>
              <a:t>Fidget Tools can be useful for some children who might have additional needs to support their attention and engagement in class.</a:t>
            </a:r>
          </a:p>
          <a:p>
            <a:pPr marL="0" indent="0">
              <a:buNone/>
            </a:pPr>
            <a:endParaRPr lang="en-GB" sz="2000" dirty="0">
              <a:latin typeface="Twinkl Cursive Looped" panose="02000000000000000000" pitchFamily="2" charset="0"/>
            </a:endParaRPr>
          </a:p>
          <a:p>
            <a:pPr marL="0" indent="0">
              <a:buNone/>
            </a:pPr>
            <a:r>
              <a:rPr lang="en-GB" sz="2000" dirty="0">
                <a:latin typeface="Twinkl Cursive Looped" panose="02000000000000000000" pitchFamily="2" charset="0"/>
              </a:rPr>
              <a:t>An agreement will need to be entered between child, parents and teacher to set out clear expectations of the use of fidgets in class.</a:t>
            </a:r>
          </a:p>
          <a:p>
            <a:pPr marL="0" indent="0">
              <a:buNone/>
            </a:pPr>
            <a:r>
              <a:rPr lang="en-GB" sz="2000" dirty="0">
                <a:latin typeface="Twinkl Cursive Looped" panose="02000000000000000000" pitchFamily="2" charset="0"/>
              </a:rPr>
              <a:t>This agreement will cover</a:t>
            </a:r>
          </a:p>
          <a:p>
            <a:pPr>
              <a:buFontTx/>
              <a:buChar char="-"/>
            </a:pPr>
            <a:r>
              <a:rPr lang="en-GB" sz="2000" dirty="0">
                <a:latin typeface="Twinkl Cursive Looped" panose="02000000000000000000" pitchFamily="2" charset="0"/>
              </a:rPr>
              <a:t>How to use a fidget in class and when</a:t>
            </a:r>
          </a:p>
          <a:p>
            <a:pPr>
              <a:buFontTx/>
              <a:buChar char="-"/>
            </a:pPr>
            <a:r>
              <a:rPr lang="en-GB" sz="2000" dirty="0">
                <a:latin typeface="Twinkl Cursive Looped" panose="02000000000000000000" pitchFamily="2" charset="0"/>
              </a:rPr>
              <a:t>What will happen if it is not used appropriately</a:t>
            </a:r>
          </a:p>
          <a:p>
            <a:pPr>
              <a:buFontTx/>
              <a:buChar char="-"/>
            </a:pPr>
            <a:r>
              <a:rPr lang="en-GB" sz="2000" dirty="0">
                <a:latin typeface="Twinkl Cursive Looped" panose="02000000000000000000" pitchFamily="2" charset="0"/>
              </a:rPr>
              <a:t>Expectations of completing work and engagement in lessons</a:t>
            </a:r>
          </a:p>
          <a:p>
            <a:pPr>
              <a:buFontTx/>
              <a:buChar char="-"/>
            </a:pPr>
            <a:r>
              <a:rPr lang="en-GB" sz="2000" dirty="0">
                <a:latin typeface="Twinkl Cursive Looped" panose="02000000000000000000" pitchFamily="2" charset="0"/>
              </a:rPr>
              <a:t>Fidgets will be provided by school and kept at school to ensure they are used appropriately</a:t>
            </a:r>
          </a:p>
          <a:p>
            <a:pPr>
              <a:buFontTx/>
              <a:buChar char="-"/>
            </a:pPr>
            <a:r>
              <a:rPr lang="en-GB" sz="2000" dirty="0">
                <a:latin typeface="Twinkl Cursive Looped" panose="02000000000000000000" pitchFamily="2" charset="0"/>
              </a:rPr>
              <a:t>A discussion about the type of sensory tool being used</a:t>
            </a:r>
          </a:p>
          <a:p>
            <a:pPr>
              <a:buFontTx/>
              <a:buChar char="-"/>
            </a:pPr>
            <a:endParaRPr lang="en-GB" sz="2000" dirty="0">
              <a:latin typeface="Twinkl Cursive Looped" panose="02000000000000000000" pitchFamily="2" charset="0"/>
            </a:endParaRPr>
          </a:p>
          <a:p>
            <a:pPr marL="0" indent="0">
              <a:buNone/>
            </a:pPr>
            <a:r>
              <a:rPr lang="en-GB" sz="2000" dirty="0">
                <a:latin typeface="Twinkl Cursive Looped" panose="02000000000000000000" pitchFamily="2" charset="0"/>
              </a:rPr>
              <a:t>This agreement needs to be understood and signed by the child, parent and teacher to ensure fidget tools </a:t>
            </a:r>
            <a:r>
              <a:rPr lang="en-GB" sz="2000" b="1" dirty="0">
                <a:latin typeface="Twinkl Cursive Looped" panose="02000000000000000000" pitchFamily="2" charset="0"/>
              </a:rPr>
              <a:t>do not become the barrier </a:t>
            </a:r>
            <a:r>
              <a:rPr lang="en-GB" sz="2000" dirty="0">
                <a:latin typeface="Twinkl Cursive Looped" panose="02000000000000000000" pitchFamily="2" charset="0"/>
              </a:rPr>
              <a:t>to learning, but support. </a:t>
            </a:r>
          </a:p>
        </p:txBody>
      </p:sp>
    </p:spTree>
    <p:extLst>
      <p:ext uri="{BB962C8B-B14F-4D97-AF65-F5344CB8AC3E}">
        <p14:creationId xmlns:p14="http://schemas.microsoft.com/office/powerpoint/2010/main" val="1835247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6BA57-4339-53D0-14A4-7801AA03E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0F3C3E-12CC-6EA5-DA36-E614CF12067C}"/>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D56C86A2-7A61-C341-FD6F-0A138FAD1C00}"/>
              </a:ext>
            </a:extLst>
          </p:cNvPr>
          <p:cNvSpPr>
            <a:spLocks noGrp="1"/>
          </p:cNvSpPr>
          <p:nvPr>
            <p:ph idx="1"/>
          </p:nvPr>
        </p:nvSpPr>
        <p:spPr>
          <a:xfrm>
            <a:off x="473054" y="1079197"/>
            <a:ext cx="8596668" cy="3880773"/>
          </a:xfrm>
        </p:spPr>
        <p:txBody>
          <a:bodyPr>
            <a:normAutofit/>
          </a:bodyPr>
          <a:lstStyle/>
          <a:p>
            <a:r>
              <a:rPr lang="en-GB" sz="3000" dirty="0">
                <a:latin typeface="Twinkl Cursive Looped" panose="02000000000000000000" pitchFamily="2" charset="0"/>
              </a:rPr>
              <a:t>Trips</a:t>
            </a:r>
          </a:p>
          <a:p>
            <a:r>
              <a:rPr lang="en-GB" sz="3000" dirty="0" err="1">
                <a:latin typeface="Twinkl Cursive Looped" panose="02000000000000000000" pitchFamily="2" charset="0"/>
              </a:rPr>
              <a:t>Butser</a:t>
            </a:r>
            <a:r>
              <a:rPr lang="en-GB" sz="3000" dirty="0">
                <a:latin typeface="Twinkl Cursive Looped" panose="02000000000000000000" pitchFamily="2" charset="0"/>
              </a:rPr>
              <a:t> Ancient Farm- focusing on the Stonge Age building- 19/11/2026</a:t>
            </a:r>
          </a:p>
          <a:p>
            <a:pPr lvl="1"/>
            <a:endParaRPr lang="en-GB" sz="3000" dirty="0">
              <a:latin typeface="Twinkl Cursive Looped" panose="02000000000000000000" pitchFamily="2" charset="0"/>
            </a:endParaRPr>
          </a:p>
          <a:p>
            <a:r>
              <a:rPr lang="en-GB" sz="3000" dirty="0">
                <a:latin typeface="Twinkl Cursive Looped" panose="02000000000000000000" pitchFamily="2" charset="0"/>
              </a:rPr>
              <a:t>Special Days/Events- Roman Day- 23/04/2027</a:t>
            </a:r>
          </a:p>
          <a:p>
            <a:pPr marL="0" indent="0">
              <a:buNone/>
            </a:pPr>
            <a:endParaRPr lang="en-GB" sz="2000" baseline="30000" dirty="0">
              <a:latin typeface="Twinkl Light" panose="02000000000000000000" pitchFamily="2" charset="0"/>
            </a:endParaRPr>
          </a:p>
        </p:txBody>
      </p:sp>
    </p:spTree>
    <p:extLst>
      <p:ext uri="{BB962C8B-B14F-4D97-AF65-F5344CB8AC3E}">
        <p14:creationId xmlns:p14="http://schemas.microsoft.com/office/powerpoint/2010/main" val="11828637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a:xfrm>
            <a:off x="568003" y="0"/>
            <a:ext cx="8596668" cy="976009"/>
          </a:xfrm>
        </p:spPr>
        <p:txBody>
          <a:bodyPr/>
          <a:lstStyle/>
          <a:p>
            <a:r>
              <a:rPr lang="en-GB" dirty="0">
                <a:latin typeface="Twinkl Light" panose="02000000000000000000" pitchFamily="2" charset="0"/>
              </a:rPr>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568003" y="785191"/>
            <a:ext cx="9758754" cy="5377070"/>
          </a:xfrm>
        </p:spPr>
        <p:txBody>
          <a:bodyPr>
            <a:normAutofit fontScale="92500" lnSpcReduction="20000"/>
          </a:bodyPr>
          <a:lstStyle/>
          <a:p>
            <a:pPr marL="0" indent="0" fontAlgn="base">
              <a:buNone/>
            </a:pPr>
            <a:r>
              <a:rPr lang="en-GB" b="1" dirty="0">
                <a:latin typeface="Twinkl Cursive Looped" panose="02000000000000000000" pitchFamily="2" charset="0"/>
              </a:rPr>
              <a:t>Reading</a:t>
            </a:r>
          </a:p>
          <a:p>
            <a:pPr fontAlgn="base"/>
            <a:r>
              <a:rPr lang="en-GB" dirty="0">
                <a:latin typeface="Twinkl Cursive Looped" panose="02000000000000000000" pitchFamily="2" charset="0"/>
              </a:rPr>
              <a:t>Children should aim to read for </a:t>
            </a:r>
            <a:r>
              <a:rPr lang="en-GB" b="1" dirty="0">
                <a:latin typeface="Twinkl Cursive Looped" panose="02000000000000000000" pitchFamily="2" charset="0"/>
              </a:rPr>
              <a:t>at least 15 minutes, four times a week</a:t>
            </a:r>
            <a:r>
              <a:rPr lang="en-GB" dirty="0">
                <a:latin typeface="Twinkl Cursive Looped" panose="02000000000000000000" pitchFamily="2" charset="0"/>
              </a:rPr>
              <a:t>. This can be a book they have borrowed from school or a book of their choice that they are enjoying at home.</a:t>
            </a:r>
          </a:p>
          <a:p>
            <a:pPr fontAlgn="base"/>
            <a:r>
              <a:rPr lang="en-GB" dirty="0">
                <a:latin typeface="Twinkl Cursive Looped" panose="02000000000000000000" pitchFamily="2" charset="0"/>
              </a:rPr>
              <a:t>Please record your child's reading in their Reading Record and ensure that it is signed by an appropriate adult. Reading Records will then be </a:t>
            </a:r>
            <a:r>
              <a:rPr lang="en-GB" b="1" dirty="0">
                <a:latin typeface="Twinkl Cursive Looped" panose="02000000000000000000" pitchFamily="2" charset="0"/>
              </a:rPr>
              <a:t>checked every Monday</a:t>
            </a:r>
            <a:r>
              <a:rPr lang="en-GB" dirty="0">
                <a:latin typeface="Twinkl Cursive Looped" panose="02000000000000000000" pitchFamily="2" charset="0"/>
              </a:rPr>
              <a:t>, so please make sure they are brought into school on this day.</a:t>
            </a:r>
          </a:p>
          <a:p>
            <a:pPr fontAlgn="base"/>
            <a:r>
              <a:rPr lang="en-GB" dirty="0">
                <a:latin typeface="Twinkl Cursive Looped" panose="02000000000000000000" pitchFamily="2" charset="0"/>
              </a:rPr>
              <a:t>Children will also be given a short reading activity to complete at home following their Guided Reading session; this will include some reading and written activity.</a:t>
            </a:r>
          </a:p>
          <a:p>
            <a:pPr marL="0" indent="0" fontAlgn="base">
              <a:buNone/>
            </a:pPr>
            <a:r>
              <a:rPr lang="en-GB" b="1" dirty="0">
                <a:latin typeface="Twinkl Cursive Looped" panose="02000000000000000000" pitchFamily="2" charset="0"/>
              </a:rPr>
              <a:t>Spelling</a:t>
            </a:r>
            <a:endParaRPr lang="en-GB" dirty="0">
              <a:latin typeface="Twinkl Cursive Looped" panose="02000000000000000000" pitchFamily="2" charset="0"/>
            </a:endParaRPr>
          </a:p>
          <a:p>
            <a:pPr fontAlgn="base"/>
            <a:r>
              <a:rPr lang="en-GB" dirty="0">
                <a:latin typeface="Twinkl Cursive Looped" panose="02000000000000000000" pitchFamily="2" charset="0"/>
              </a:rPr>
              <a:t>We are currently using the </a:t>
            </a:r>
            <a:r>
              <a:rPr lang="en-GB" b="1" dirty="0">
                <a:latin typeface="Twinkl Cursive Looped" panose="02000000000000000000" pitchFamily="2" charset="0"/>
              </a:rPr>
              <a:t>CUSP Spelling</a:t>
            </a:r>
            <a:r>
              <a:rPr lang="en-GB" dirty="0">
                <a:latin typeface="Twinkl Cursive Looped" panose="02000000000000000000" pitchFamily="2" charset="0"/>
              </a:rPr>
              <a:t> scheme. Children will take part in three spelling lessons each week in school and will then be given a short home-learning activity to consolidate what they have been learning.</a:t>
            </a:r>
          </a:p>
          <a:p>
            <a:pPr fontAlgn="base"/>
            <a:r>
              <a:rPr lang="en-GB" dirty="0">
                <a:latin typeface="Twinkl Cursive Looped" panose="02000000000000000000" pitchFamily="2" charset="0"/>
              </a:rPr>
              <a:t>This will be sent home alongside their Guided Reading homework once our weekly Guided Reading day has been confirmed.</a:t>
            </a:r>
          </a:p>
          <a:p>
            <a:pPr marL="0" indent="0" fontAlgn="base">
              <a:buNone/>
            </a:pPr>
            <a:r>
              <a:rPr lang="en-GB" b="1" dirty="0">
                <a:latin typeface="Twinkl Cursive Looped" panose="02000000000000000000" pitchFamily="2" charset="0"/>
              </a:rPr>
              <a:t>Times Tables</a:t>
            </a:r>
            <a:endParaRPr lang="en-GB" dirty="0">
              <a:latin typeface="Twinkl Cursive Looped" panose="02000000000000000000" pitchFamily="2" charset="0"/>
            </a:endParaRPr>
          </a:p>
          <a:p>
            <a:pPr fontAlgn="base"/>
            <a:r>
              <a:rPr lang="en-GB" dirty="0">
                <a:latin typeface="Twinkl Cursive Looped" panose="02000000000000000000" pitchFamily="2" charset="0"/>
              </a:rPr>
              <a:t>Children should practise their times tables for </a:t>
            </a:r>
            <a:r>
              <a:rPr lang="en-GB" b="1" dirty="0">
                <a:latin typeface="Twinkl Cursive Looped" panose="02000000000000000000" pitchFamily="2" charset="0"/>
              </a:rPr>
              <a:t>up to 25 minutes across the week</a:t>
            </a:r>
            <a:r>
              <a:rPr lang="en-GB" dirty="0">
                <a:latin typeface="Twinkl Cursive Looped" panose="02000000000000000000" pitchFamily="2" charset="0"/>
              </a:rPr>
              <a:t>. Times Tables Rock Stars (TTRS) is a great way for children to develop their recall and speed with number facts. We recommend breaking this practice into manageable </a:t>
            </a:r>
            <a:r>
              <a:rPr lang="en-GB" b="1" dirty="0">
                <a:latin typeface="Twinkl Cursive Looped" panose="02000000000000000000" pitchFamily="2" charset="0"/>
              </a:rPr>
              <a:t>5–10 minute sessions</a:t>
            </a:r>
            <a:r>
              <a:rPr lang="en-GB" dirty="0">
                <a:latin typeface="Twinkl Cursive Looped" panose="02000000000000000000" pitchFamily="2" charset="0"/>
              </a:rPr>
              <a:t> throughout the week.</a:t>
            </a:r>
          </a:p>
          <a:p>
            <a:pPr fontAlgn="base"/>
            <a:endParaRPr lang="en-GB" sz="2000" dirty="0">
              <a:latin typeface="Twinkl Light" panose="02000000000000000000" pitchFamily="2" charset="0"/>
            </a:endParaRPr>
          </a:p>
        </p:txBody>
      </p:sp>
    </p:spTree>
    <p:extLst>
      <p:ext uri="{BB962C8B-B14F-4D97-AF65-F5344CB8AC3E}">
        <p14:creationId xmlns:p14="http://schemas.microsoft.com/office/powerpoint/2010/main" val="1782614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76DAB-4F64-6A6B-AFE5-769A2325F3E5}"/>
              </a:ext>
            </a:extLst>
          </p:cNvPr>
          <p:cNvSpPr>
            <a:spLocks noGrp="1"/>
          </p:cNvSpPr>
          <p:nvPr>
            <p:ph type="title"/>
          </p:nvPr>
        </p:nvSpPr>
        <p:spPr/>
        <p:txBody>
          <a:bodyPr/>
          <a:lstStyle/>
          <a:p>
            <a:endParaRPr lang="en-GB"/>
          </a:p>
        </p:txBody>
      </p:sp>
      <p:sp>
        <p:nvSpPr>
          <p:cNvPr id="13" name="Content Placeholder 12">
            <a:extLst>
              <a:ext uri="{FF2B5EF4-FFF2-40B4-BE49-F238E27FC236}">
                <a16:creationId xmlns:a16="http://schemas.microsoft.com/office/drawing/2014/main" id="{58E9DF13-9CA0-0844-562B-06C6F9A0F7A3}"/>
              </a:ext>
            </a:extLst>
          </p:cNvPr>
          <p:cNvSpPr>
            <a:spLocks noGrp="1"/>
          </p:cNvSpPr>
          <p:nvPr>
            <p:ph idx="1"/>
          </p:nvPr>
        </p:nvSpPr>
        <p:spPr/>
        <p:txBody>
          <a:bodyPr/>
          <a:lstStyle/>
          <a:p>
            <a:endParaRPr lang="en-GB"/>
          </a:p>
        </p:txBody>
      </p:sp>
      <p:pic>
        <p:nvPicPr>
          <p:cNvPr id="15" name="Picture 14">
            <a:extLst>
              <a:ext uri="{FF2B5EF4-FFF2-40B4-BE49-F238E27FC236}">
                <a16:creationId xmlns:a16="http://schemas.microsoft.com/office/drawing/2014/main" id="{C34B6E77-74FC-08DE-B9EA-DEF49AC118EA}"/>
              </a:ext>
            </a:extLst>
          </p:cNvPr>
          <p:cNvPicPr>
            <a:picLocks noChangeAspect="1"/>
          </p:cNvPicPr>
          <p:nvPr/>
        </p:nvPicPr>
        <p:blipFill>
          <a:blip r:embed="rId2"/>
          <a:stretch>
            <a:fillRect/>
          </a:stretch>
        </p:blipFill>
        <p:spPr>
          <a:xfrm>
            <a:off x="944896" y="297722"/>
            <a:ext cx="8418141" cy="6036748"/>
          </a:xfrm>
          <a:prstGeom prst="rect">
            <a:avLst/>
          </a:prstGeom>
        </p:spPr>
      </p:pic>
    </p:spTree>
    <p:extLst>
      <p:ext uri="{BB962C8B-B14F-4D97-AF65-F5344CB8AC3E}">
        <p14:creationId xmlns:p14="http://schemas.microsoft.com/office/powerpoint/2010/main" val="192272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a:xfrm>
            <a:off x="417443" y="1282149"/>
            <a:ext cx="8856559" cy="4759214"/>
          </a:xfrm>
        </p:spPr>
        <p:txBody>
          <a:bodyPr>
            <a:normAutofit fontScale="85000" lnSpcReduction="10000"/>
          </a:bodyPr>
          <a:lstStyle/>
          <a:p>
            <a:r>
              <a:rPr lang="en-GB" sz="2600" dirty="0">
                <a:latin typeface="Twinkl Cursive Looped" panose="02000000000000000000" pitchFamily="2" charset="0"/>
              </a:rPr>
              <a:t>PE is on Monday (outdoor with coach!) and Wednesdays (indoor)</a:t>
            </a:r>
          </a:p>
          <a:p>
            <a:r>
              <a:rPr lang="en-GB" sz="2600" dirty="0">
                <a:latin typeface="Twinkl Cursive Looped" panose="02000000000000000000" pitchFamily="2" charset="0"/>
              </a:rPr>
              <a:t>Clothing – Please ensure outdoor shoes can be put on independently and all clothing is labelled.</a:t>
            </a:r>
          </a:p>
          <a:p>
            <a:r>
              <a:rPr lang="en-GB" sz="2600" dirty="0">
                <a:latin typeface="Twinkl Cursive Looped" panose="02000000000000000000" pitchFamily="2" charset="0"/>
              </a:rPr>
              <a:t>Please can you make sure if children have had their ears pierced that they are covered on PE days; we are not allowed to do this! </a:t>
            </a:r>
          </a:p>
          <a:p>
            <a:pPr fontAlgn="base"/>
            <a:r>
              <a:rPr lang="en-GB" sz="2600" dirty="0">
                <a:latin typeface="Twinkl Cursive Looped" panose="02000000000000000000" pitchFamily="2" charset="0"/>
              </a:rPr>
              <a:t>Teachers can’t tape for pupils and will retain the right to exclude a pupil from PE in any circumstances where they feel the pupil is at risk.</a:t>
            </a:r>
          </a:p>
          <a:p>
            <a:pPr fontAlgn="base"/>
            <a:r>
              <a:rPr lang="en-GB" sz="2600" dirty="0">
                <a:latin typeface="Twinkl Cursive Looped" panose="02000000000000000000" pitchFamily="2" charset="0"/>
              </a:rPr>
              <a:t>The use of retainers (flat studs that retain the piercing when earrings or studs are removed) can be used provided these are flat and cannot cause damage if a blow or ball hits the side of the head, the level of risk is clearly reduced. No jewellery, including studs are to be worn during PE!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12</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for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4096167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940abbdea14d32a0da5131e7af42d2cb">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9467b4f7c5d70a1f8a69930221df250c"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81BA2F-9584-484F-B592-1CB0D74078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5C780E-1F72-4935-983E-C7729ED96AE7}">
  <ds:schemaRefs>
    <ds:schemaRef ds:uri="73460600-3757-4913-a7c0-8be1c1a52995"/>
    <ds:schemaRef ds:uri="http://schemas.microsoft.com/office/2006/metadata/properties"/>
    <ds:schemaRef ds:uri="http://purl.org/dc/elements/1.1/"/>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9a9d7a46-ecbc-4db7-863d-8b6a44650f06"/>
    <ds:schemaRef ds:uri="http://www.w3.org/XML/1998/namespace"/>
    <ds:schemaRef ds:uri="http://purl.org/dc/dcmitype/"/>
  </ds:schemaRefs>
</ds:datastoreItem>
</file>

<file path=customXml/itemProps3.xml><?xml version="1.0" encoding="utf-8"?>
<ds:datastoreItem xmlns:ds="http://schemas.openxmlformats.org/officeDocument/2006/customXml" ds:itemID="{DBE9C005-60F2-4062-A85E-9A3FA51A2A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2142</Words>
  <Application>Microsoft Office PowerPoint</Application>
  <PresentationFormat>Widescreen</PresentationFormat>
  <Paragraphs>158</Paragraphs>
  <Slides>25</Slides>
  <Notes>3</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Meet the Teacher</vt:lpstr>
      <vt:lpstr>The Year 3 Team</vt:lpstr>
      <vt:lpstr>Our School Values</vt:lpstr>
      <vt:lpstr>School Day</vt:lpstr>
      <vt:lpstr>Being on time</vt:lpstr>
      <vt:lpstr>Absence and Lateness procedures</vt:lpstr>
      <vt:lpstr>Absence and Lateness</vt:lpstr>
      <vt:lpstr>PowerPoint Presentation</vt:lpstr>
      <vt:lpstr>Curriculum &amp; Enrichment Activities </vt:lpstr>
      <vt:lpstr>PowerPoint Presentation</vt:lpstr>
      <vt:lpstr>PowerPoint Presentation</vt:lpstr>
      <vt:lpstr>Curriculum &amp; Enrichment Activities - Reading</vt:lpstr>
      <vt:lpstr>Curriculum &amp; Enrichment Activities - Reading </vt:lpstr>
      <vt:lpstr>Curriculum – Guided Reading</vt:lpstr>
      <vt:lpstr>Curriculum &amp; Enrichment Activities - Writing </vt:lpstr>
      <vt:lpstr>Curriculum &amp; Enrichment Activities - Maths </vt:lpstr>
      <vt:lpstr>Communication</vt:lpstr>
      <vt:lpstr>PHSE &amp; RSE</vt:lpstr>
      <vt:lpstr>Fidget Tools</vt:lpstr>
      <vt:lpstr>Curriculum &amp; Enrichment Activities </vt:lpstr>
      <vt:lpstr>Home Learning</vt:lpstr>
      <vt:lpstr>PowerPoint Presentation</vt:lpstr>
      <vt:lpstr>PE &amp; Outdoors clothing</vt:lpstr>
      <vt:lpstr>Sponsored Walk – Monday 12th October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Maher, Jessica</cp:lastModifiedBy>
  <cp:revision>7</cp:revision>
  <cp:lastPrinted>2026-09-17T14:36:33Z</cp:lastPrinted>
  <dcterms:created xsi:type="dcterms:W3CDTF">2024-09-13T08:02:51Z</dcterms:created>
  <dcterms:modified xsi:type="dcterms:W3CDTF">2026-09-18T09:07:39Z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