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26"/>
  </p:notesMasterIdLst>
  <p:sldIdLst>
    <p:sldId id="256" r:id="rId5"/>
    <p:sldId id="257" r:id="rId6"/>
    <p:sldId id="258" r:id="rId7"/>
    <p:sldId id="266" r:id="rId8"/>
    <p:sldId id="264" r:id="rId9"/>
    <p:sldId id="265" r:id="rId10"/>
    <p:sldId id="259" r:id="rId11"/>
    <p:sldId id="268" r:id="rId12"/>
    <p:sldId id="269" r:id="rId13"/>
    <p:sldId id="272" r:id="rId14"/>
    <p:sldId id="271" r:id="rId15"/>
    <p:sldId id="270" r:id="rId16"/>
    <p:sldId id="273" r:id="rId17"/>
    <p:sldId id="274" r:id="rId18"/>
    <p:sldId id="275" r:id="rId19"/>
    <p:sldId id="267" r:id="rId20"/>
    <p:sldId id="260" r:id="rId21"/>
    <p:sldId id="277" r:id="rId22"/>
    <p:sldId id="261" r:id="rId23"/>
    <p:sldId id="262" r:id="rId24"/>
    <p:sldId id="26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AE6919-29DB-4DAE-9F61-50AE28B7F3B8}" v="3" dt="2025-09-17T09:43:40.6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6" d="100"/>
          <a:sy n="76" d="100"/>
        </p:scale>
        <p:origin x="946"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E50F681-B298-4D06-9D75-A0948EBD9AA9}">
      <dgm:prSet/>
      <dgm:spPr/>
      <dgm:t>
        <a:bodyPr/>
        <a:lstStyle/>
        <a:p>
          <a:r>
            <a:rPr lang="en-GB"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dirty="0">
            <a:latin typeface="Twinkl Light" panose="02000000000000000000" pitchFamily="2" charset="0"/>
          </a:endParaRPr>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dirty="0">
              <a:latin typeface="Twinkl Light" panose="02000000000000000000" pitchFamily="2" charset="0"/>
            </a:rPr>
            <a:t>The pupils with the </a:t>
          </a:r>
          <a:r>
            <a:rPr lang="en-US" b="1" dirty="0">
              <a:latin typeface="Twinkl Light" panose="02000000000000000000" pitchFamily="2" charset="0"/>
            </a:rPr>
            <a:t>highest attainment at the end of key stage 2 and key stage 4 </a:t>
          </a:r>
          <a:r>
            <a:rPr lang="en-US" dirty="0">
              <a:latin typeface="Twinkl Light" panose="02000000000000000000" pitchFamily="2" charset="0"/>
            </a:rPr>
            <a:t>have </a:t>
          </a:r>
          <a:r>
            <a:rPr lang="en-US" b="1" dirty="0">
              <a:latin typeface="Twinkl Light" panose="02000000000000000000" pitchFamily="2" charset="0"/>
            </a:rPr>
            <a:t>higher rates of attendance </a:t>
          </a:r>
          <a:r>
            <a:rPr lang="en-US" dirty="0">
              <a:latin typeface="Twinkl Light" panose="02000000000000000000" pitchFamily="2" charset="0"/>
            </a:rPr>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35054"/>
          <a:ext cx="6692813" cy="23376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sz="2700" kern="1200" dirty="0">
            <a:latin typeface="Twinkl Light" panose="02000000000000000000" pitchFamily="2" charset="0"/>
          </a:endParaRPr>
        </a:p>
      </dsp:txBody>
      <dsp:txXfrm>
        <a:off x="114115" y="149169"/>
        <a:ext cx="6464583" cy="2109430"/>
      </dsp:txXfrm>
    </dsp:sp>
    <dsp:sp modelId="{FCC4FD18-D911-4185-B193-F4D3D5B6E758}">
      <dsp:nvSpPr>
        <dsp:cNvPr id="0" name=""/>
        <dsp:cNvSpPr/>
      </dsp:nvSpPr>
      <dsp:spPr>
        <a:xfrm>
          <a:off x="0" y="2450474"/>
          <a:ext cx="6692813" cy="233766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Twinkl Light" panose="02000000000000000000" pitchFamily="2" charset="0"/>
            </a:rPr>
            <a:t>The pupils with the </a:t>
          </a:r>
          <a:r>
            <a:rPr lang="en-US" sz="2700" b="1" kern="1200" dirty="0">
              <a:latin typeface="Twinkl Light" panose="02000000000000000000" pitchFamily="2" charset="0"/>
            </a:rPr>
            <a:t>highest attainment at the end of key stage 2 and key stage 4 </a:t>
          </a:r>
          <a:r>
            <a:rPr lang="en-US" sz="2700" kern="1200" dirty="0">
              <a:latin typeface="Twinkl Light" panose="02000000000000000000" pitchFamily="2" charset="0"/>
            </a:rPr>
            <a:t>have </a:t>
          </a:r>
          <a:r>
            <a:rPr lang="en-US" sz="2700" b="1" kern="1200" dirty="0">
              <a:latin typeface="Twinkl Light" panose="02000000000000000000" pitchFamily="2" charset="0"/>
            </a:rPr>
            <a:t>higher rates of attendance </a:t>
          </a:r>
          <a:r>
            <a:rPr lang="en-US" sz="2700" kern="1200" dirty="0">
              <a:latin typeface="Twinkl Light" panose="02000000000000000000" pitchFamily="2" charset="0"/>
            </a:rPr>
            <a:t>over the key stage compared to those with the lowest attainment. </a:t>
          </a:r>
        </a:p>
      </dsp:txBody>
      <dsp:txXfrm>
        <a:off x="114115" y="2564589"/>
        <a:ext cx="6464583" cy="21094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19D97-C266-4435-9B3A-393BDC869A84}" type="datetimeFigureOut">
              <a:rPr lang="en-GB" smtClean="0"/>
              <a:t>03/10/2025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11907-B015-48CE-B47B-9819B485B898}" type="slidenum">
              <a:rPr lang="en-GB" smtClean="0"/>
              <a:t>‹#›</a:t>
            </a:fld>
            <a:endParaRPr lang="en-GB"/>
          </a:p>
        </p:txBody>
      </p:sp>
    </p:spTree>
    <p:extLst>
      <p:ext uri="{BB962C8B-B14F-4D97-AF65-F5344CB8AC3E}">
        <p14:creationId xmlns:p14="http://schemas.microsoft.com/office/powerpoint/2010/main" val="538749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know the news around this area can leave parents concerned. Everything we teach is carefully planned and was worked on through working parties with Woodlea parents in the past. We are completely transparent.  </a:t>
            </a:r>
          </a:p>
          <a:p>
            <a:r>
              <a:rPr lang="en-GB" dirty="0"/>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dirty="0"/>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dirty="0"/>
              <a:t>Ref: School Policy </a:t>
            </a:r>
            <a:r>
              <a:rPr lang="en-GB" dirty="0">
                <a:hlinkClick r:id="rId3"/>
              </a:rPr>
              <a:t>download.asp</a:t>
            </a:r>
            <a:endParaRPr lang="en-GB" dirty="0"/>
          </a:p>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14</a:t>
            </a:fld>
            <a:endParaRPr lang="en-GB"/>
          </a:p>
        </p:txBody>
      </p:sp>
    </p:spTree>
    <p:extLst>
      <p:ext uri="{BB962C8B-B14F-4D97-AF65-F5344CB8AC3E}">
        <p14:creationId xmlns:p14="http://schemas.microsoft.com/office/powerpoint/2010/main" val="4054036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r>
              <a:rPr lang="en-GB" dirty="0"/>
              <a:t>Emphasise just noticing increase in requests. Voluntary slide if you feel needed. </a:t>
            </a:r>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72BA41-EC5B-4197-BCC8-0FD2E523CD7A}"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72BA41-EC5B-4197-BCC8-0FD2E523CD7A}"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72BA41-EC5B-4197-BCC8-0FD2E523CD7A}"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10/3/2025</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10/3/2025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4697129" y="398834"/>
            <a:ext cx="4816522" cy="1654513"/>
          </a:xfrm>
        </p:spPr>
        <p:txBody>
          <a:bodyPr>
            <a:normAutofit fontScale="90000"/>
          </a:bodyPr>
          <a:lstStyle/>
          <a:p>
            <a:pPr algn="l"/>
            <a:r>
              <a:rPr lang="en-GB" dirty="0">
                <a:latin typeface="Twinkl Light" panose="02000000000000000000" pitchFamily="2" charset="0"/>
              </a:rPr>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779783" y="2410256"/>
            <a:ext cx="5473170" cy="871042"/>
          </a:xfrm>
        </p:spPr>
        <p:txBody>
          <a:bodyPr>
            <a:noAutofit/>
          </a:bodyPr>
          <a:lstStyle/>
          <a:p>
            <a:pPr algn="l"/>
            <a:r>
              <a:rPr lang="en-GB" sz="3200" b="1" dirty="0">
                <a:solidFill>
                  <a:schemeClr val="tx2"/>
                </a:solidFill>
                <a:latin typeface="Twinkl Light" panose="02000000000000000000" pitchFamily="2" charset="0"/>
              </a:rPr>
              <a:t>September 2025</a:t>
            </a:r>
          </a:p>
          <a:p>
            <a:pPr algn="ctr"/>
            <a:r>
              <a:rPr lang="en-GB" sz="3200" b="1" dirty="0">
                <a:solidFill>
                  <a:schemeClr val="tx2"/>
                </a:solidFill>
              </a:rPr>
              <a:t>.</a:t>
            </a:r>
          </a:p>
          <a:p>
            <a:pPr algn="l"/>
            <a:r>
              <a:rPr lang="en-GB" sz="3200" dirty="0"/>
              <a:t> </a:t>
            </a:r>
            <a:r>
              <a:rPr lang="en-GB" sz="3200" b="1" dirty="0">
                <a:solidFill>
                  <a:schemeClr val="tx2"/>
                </a:solidFill>
                <a:latin typeface="Twinkl Light" panose="02000000000000000000" pitchFamily="2" charset="0"/>
              </a:rPr>
              <a:t>Welcome back! </a:t>
            </a:r>
          </a:p>
          <a:p>
            <a:pPr algn="l"/>
            <a:r>
              <a:rPr lang="en-GB" sz="3200" b="1" dirty="0">
                <a:solidFill>
                  <a:schemeClr val="tx2"/>
                </a:solidFill>
                <a:latin typeface="Twinkl Light" panose="02000000000000000000" pitchFamily="2" charset="0"/>
              </a:rPr>
              <a:t>We are very excited to be welcoming your children into Year  and are looking forward to a great year ahead</a:t>
            </a:r>
            <a:endParaRPr lang="en-GB" sz="3200" dirty="0">
              <a:latin typeface="Twinkl Light"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a:xfrm>
            <a:off x="1375425" y="979228"/>
            <a:ext cx="8596668" cy="3126658"/>
          </a:xfrm>
        </p:spPr>
        <p:txBody>
          <a:bodyPr>
            <a:normAutofit/>
          </a:bodyPr>
          <a:lstStyle/>
          <a:p>
            <a:r>
              <a:rPr lang="en-GB" dirty="0">
                <a:latin typeface="Twinkl Light" panose="02000000000000000000" pitchFamily="2" charset="0"/>
              </a:rPr>
              <a:t>The Year 5 Team</a:t>
            </a:r>
            <a:br>
              <a:rPr lang="en-GB" dirty="0">
                <a:latin typeface="Twinkl Light" panose="02000000000000000000" pitchFamily="2" charset="0"/>
              </a:rPr>
            </a:br>
            <a:br>
              <a:rPr lang="en-GB" dirty="0">
                <a:latin typeface="Twinkl Light" panose="02000000000000000000" pitchFamily="2" charset="0"/>
              </a:rPr>
            </a:br>
            <a:r>
              <a:rPr lang="en-GB" dirty="0">
                <a:latin typeface="Twinkl Light" panose="02000000000000000000" pitchFamily="2" charset="0"/>
              </a:rPr>
              <a:t>Class Teacher- Miss Maher</a:t>
            </a:r>
            <a:br>
              <a:rPr lang="en-GB" dirty="0">
                <a:latin typeface="Twinkl Light" panose="02000000000000000000" pitchFamily="2" charset="0"/>
              </a:rPr>
            </a:br>
            <a:br>
              <a:rPr lang="en-GB" dirty="0">
                <a:latin typeface="Twinkl Light" panose="02000000000000000000" pitchFamily="2" charset="0"/>
              </a:rPr>
            </a:br>
            <a:r>
              <a:rPr lang="en-GB" dirty="0">
                <a:latin typeface="Twinkl Light" panose="02000000000000000000" pitchFamily="2" charset="0"/>
              </a:rPr>
              <a:t> </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3E2B3AE-132E-49CE-DD14-8A027FD061A1}"/>
              </a:ext>
            </a:extLst>
          </p:cNvPr>
          <p:cNvSpPr txBox="1"/>
          <p:nvPr/>
        </p:nvSpPr>
        <p:spPr>
          <a:xfrm>
            <a:off x="1072864" y="3736258"/>
            <a:ext cx="6618787" cy="2954655"/>
          </a:xfrm>
          <a:prstGeom prst="rect">
            <a:avLst/>
          </a:prstGeom>
          <a:noFill/>
        </p:spPr>
        <p:txBody>
          <a:bodyPr wrap="square">
            <a:spAutoFit/>
          </a:bodyPr>
          <a:lstStyle/>
          <a:p>
            <a:pPr marL="0" indent="0">
              <a:buNone/>
            </a:pPr>
            <a:endParaRPr lang="en-GB" sz="1800" dirty="0"/>
          </a:p>
          <a:p>
            <a:pPr marL="0" indent="0" algn="ctr">
              <a:buNone/>
            </a:pPr>
            <a:r>
              <a:rPr lang="en-GB" sz="2800" dirty="0">
                <a:solidFill>
                  <a:schemeClr val="tx2"/>
                </a:solidFill>
              </a:rPr>
              <a:t>   </a:t>
            </a:r>
            <a:r>
              <a:rPr lang="en-GB" sz="2800" dirty="0">
                <a:solidFill>
                  <a:schemeClr val="tx2"/>
                </a:solidFill>
                <a:latin typeface="Twinkl Light" panose="02000000000000000000" pitchFamily="2" charset="0"/>
              </a:rPr>
              <a:t>Teaching Assistant: Mrs Gregory Wednesday- Friday</a:t>
            </a:r>
          </a:p>
          <a:p>
            <a:pPr marL="0" indent="0" algn="ctr">
              <a:buNone/>
            </a:pPr>
            <a:endParaRPr lang="en-GB" sz="2800" dirty="0">
              <a:solidFill>
                <a:schemeClr val="tx2"/>
              </a:solidFill>
              <a:latin typeface="Twinkl Light" panose="02000000000000000000" pitchFamily="2" charset="0"/>
            </a:endParaRPr>
          </a:p>
          <a:p>
            <a:pPr marL="0" indent="0" algn="ctr">
              <a:buNone/>
            </a:pPr>
            <a:r>
              <a:rPr lang="en-GB" sz="2800" dirty="0">
                <a:solidFill>
                  <a:schemeClr val="tx2"/>
                </a:solidFill>
                <a:latin typeface="Twinkl Light" panose="02000000000000000000" pitchFamily="2" charset="0"/>
              </a:rPr>
              <a:t>Mrs Day- Monday</a:t>
            </a:r>
          </a:p>
          <a:p>
            <a:pPr marL="0" indent="0" algn="ctr">
              <a:buNone/>
            </a:pPr>
            <a:endParaRPr lang="en-GB" sz="2800" dirty="0">
              <a:latin typeface="Twinkl Light" panose="02000000000000000000" pitchFamily="2" charset="0"/>
            </a:endParaRPr>
          </a:p>
          <a:p>
            <a:pPr marL="0" indent="0" algn="ctr">
              <a:buNone/>
            </a:pPr>
            <a:endParaRPr lang="en-GB" sz="2800" dirty="0"/>
          </a:p>
        </p:txBody>
      </p:sp>
    </p:spTree>
    <p:extLst>
      <p:ext uri="{BB962C8B-B14F-4D97-AF65-F5344CB8AC3E}">
        <p14:creationId xmlns:p14="http://schemas.microsoft.com/office/powerpoint/2010/main" val="3600311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92500" lnSpcReduction="20000"/>
          </a:bodyPr>
          <a:lstStyle/>
          <a:p>
            <a:pPr marL="0" indent="0">
              <a:buNone/>
            </a:pPr>
            <a:r>
              <a:rPr lang="en-GB" dirty="0">
                <a:solidFill>
                  <a:srgbClr val="00B0F0"/>
                </a:solidFill>
                <a:latin typeface="Twinkl Light" panose="02000000000000000000" pitchFamily="2" charset="0"/>
              </a:rPr>
              <a:t>Timings</a:t>
            </a:r>
          </a:p>
          <a:p>
            <a:r>
              <a:rPr lang="en-US" dirty="0">
                <a:solidFill>
                  <a:schemeClr val="tx1"/>
                </a:solidFill>
                <a:latin typeface="Twinkl Light" panose="02000000000000000000" pitchFamily="2" charset="0"/>
              </a:rPr>
              <a:t>Start Time: </a:t>
            </a:r>
            <a:r>
              <a:rPr lang="en-US" b="1" dirty="0">
                <a:solidFill>
                  <a:schemeClr val="tx1"/>
                </a:solidFill>
                <a:latin typeface="Twinkl Light" panose="02000000000000000000" pitchFamily="2" charset="0"/>
              </a:rPr>
              <a:t>8:45</a:t>
            </a:r>
            <a:r>
              <a:rPr lang="en-US" dirty="0">
                <a:solidFill>
                  <a:schemeClr val="tx1"/>
                </a:solidFill>
                <a:latin typeface="Twinkl Light" panose="02000000000000000000" pitchFamily="2" charset="0"/>
              </a:rPr>
              <a:t> Finish Time: (3:15 R&amp; KS1 / 3:20 KS2) in the playground. </a:t>
            </a:r>
          </a:p>
          <a:p>
            <a:r>
              <a:rPr lang="en-GB" dirty="0">
                <a:latin typeface="Twinkl Light" panose="02000000000000000000" pitchFamily="2" charset="0"/>
              </a:rPr>
              <a:t>In the morning, gates open at </a:t>
            </a:r>
            <a:r>
              <a:rPr lang="en-GB" b="1" dirty="0">
                <a:latin typeface="Twinkl Light" panose="02000000000000000000" pitchFamily="2" charset="0"/>
              </a:rPr>
              <a:t>8:35am</a:t>
            </a:r>
            <a:r>
              <a:rPr lang="en-GB" dirty="0">
                <a:latin typeface="Twinkl Light" panose="02000000000000000000" pitchFamily="2" charset="0"/>
              </a:rPr>
              <a:t> and close at </a:t>
            </a:r>
            <a:r>
              <a:rPr lang="en-GB" b="1" dirty="0">
                <a:latin typeface="Twinkl Light" panose="02000000000000000000" pitchFamily="2" charset="0"/>
              </a:rPr>
              <a:t>8:50am</a:t>
            </a:r>
            <a:r>
              <a:rPr lang="en-GB" dirty="0">
                <a:latin typeface="Twinkl Light" panose="02000000000000000000" pitchFamily="2" charset="0"/>
              </a:rPr>
              <a:t> </a:t>
            </a:r>
          </a:p>
          <a:p>
            <a:r>
              <a:rPr lang="en-US" dirty="0">
                <a:latin typeface="Twinkl Light" panose="02000000000000000000" pitchFamily="2" charset="0"/>
              </a:rPr>
              <a:t>Please be aware </a:t>
            </a:r>
            <a:r>
              <a:rPr lang="en-US" b="1" dirty="0">
                <a:latin typeface="Twinkl Light" panose="02000000000000000000" pitchFamily="2" charset="0"/>
              </a:rPr>
              <a:t>children on site before 8:30am must be accompanied by a parent/carer. </a:t>
            </a:r>
          </a:p>
          <a:p>
            <a:r>
              <a:rPr lang="en-US" dirty="0">
                <a:latin typeface="Twinkl Light" panose="02000000000000000000" pitchFamily="2" charset="0"/>
              </a:rPr>
              <a:t>If attending Brambles or a club before school, parents must take the children to the location of the club. </a:t>
            </a:r>
          </a:p>
          <a:p>
            <a:r>
              <a:rPr lang="en-US" dirty="0">
                <a:latin typeface="Twinkl Light" panose="02000000000000000000" pitchFamily="2" charset="0"/>
              </a:rPr>
              <a:t>If someone different is picking your child up or you are running late, please let the office know via email or the phone and they will pass the message on to us.</a:t>
            </a:r>
          </a:p>
          <a:p>
            <a:r>
              <a:rPr lang="en-US" dirty="0">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dirty="0" err="1">
                <a:latin typeface="Twinkl Light" panose="02000000000000000000" pitchFamily="2" charset="0"/>
              </a:rPr>
              <a:t>sanitising</a:t>
            </a:r>
            <a:r>
              <a:rPr lang="en-US" dirty="0">
                <a:latin typeface="Twinkl Light" panose="02000000000000000000" pitchFamily="2" charset="0"/>
              </a:rPr>
              <a:t> hands regularly. </a:t>
            </a:r>
          </a:p>
          <a:p>
            <a:r>
              <a:rPr lang="en-US" dirty="0">
                <a:latin typeface="Twinkl Light" panose="02000000000000000000" pitchFamily="2" charset="0"/>
              </a:rPr>
              <a:t>If your child is  unwell and not fit to come to school, please let the office know as soon as possible.   </a:t>
            </a:r>
            <a:endParaRPr lang="en-GB" dirty="0">
              <a:latin typeface="Twinkl Light" panose="02000000000000000000" pitchFamily="2" charset="0"/>
            </a:endParaRPr>
          </a:p>
          <a:p>
            <a:r>
              <a:rPr lang="en-GB" dirty="0">
                <a:solidFill>
                  <a:srgbClr val="00B0F0"/>
                </a:solidFill>
                <a:latin typeface="Twinkl Light" panose="02000000000000000000" pitchFamily="2" charset="0"/>
              </a:rPr>
              <a:t>Things the children need</a:t>
            </a:r>
          </a:p>
          <a:p>
            <a:pPr lvl="1"/>
            <a:r>
              <a:rPr lang="en-GB" sz="1800" dirty="0">
                <a:latin typeface="Twinkl Light" panose="02000000000000000000" pitchFamily="2" charset="0"/>
              </a:rPr>
              <a:t>Uniform &amp; bags – small rucksack/bookbag</a:t>
            </a:r>
          </a:p>
          <a:p>
            <a:pPr lvl="1"/>
            <a:r>
              <a:rPr lang="en-GB" sz="1800" dirty="0">
                <a:latin typeface="Twinkl Light" panose="02000000000000000000" pitchFamily="2" charset="0"/>
              </a:rPr>
              <a:t>Outdoor shoes</a:t>
            </a:r>
          </a:p>
          <a:p>
            <a:pPr lvl="1"/>
            <a:r>
              <a:rPr lang="en-GB" sz="1800" dirty="0">
                <a:latin typeface="Twinkl Light" panose="02000000000000000000" pitchFamily="2" charset="0"/>
              </a:rPr>
              <a:t>Water bottle</a:t>
            </a:r>
          </a:p>
          <a:p>
            <a:pPr lvl="1"/>
            <a:r>
              <a:rPr lang="en-GB" sz="1800" dirty="0">
                <a:latin typeface="Twinkl Light" panose="02000000000000000000" pitchFamily="2" charset="0"/>
              </a:rPr>
              <a:t>DO NOT NEED – toys, notebooks etc. </a:t>
            </a:r>
          </a:p>
        </p:txBody>
      </p:sp>
    </p:spTree>
    <p:extLst>
      <p:ext uri="{BB962C8B-B14F-4D97-AF65-F5344CB8AC3E}">
        <p14:creationId xmlns:p14="http://schemas.microsoft.com/office/powerpoint/2010/main" val="3558446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dirty="0">
                <a:latin typeface="Twinkl Light" panose="02000000000000000000" pitchFamily="2" charset="0"/>
              </a:rPr>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819073"/>
            <a:ext cx="8596668" cy="4222290"/>
          </a:xfrm>
        </p:spPr>
        <p:txBody>
          <a:bodyPr>
            <a:normAutofit fontScale="92500" lnSpcReduction="10000"/>
          </a:bodyPr>
          <a:lstStyle/>
          <a:p>
            <a:pPr marL="0" indent="0">
              <a:buNone/>
            </a:pPr>
            <a:r>
              <a:rPr lang="en-GB" sz="1800" dirty="0">
                <a:solidFill>
                  <a:srgbClr val="00B0F0"/>
                </a:solidFill>
                <a:effectLst/>
                <a:latin typeface="Twinkl Light" panose="02000000000000000000" pitchFamily="2" charset="0"/>
                <a:ea typeface="Verdana" panose="020B0604030504040204" pitchFamily="34" charset="0"/>
                <a:cs typeface="Verdana" panose="020B0604030504040204" pitchFamily="34" charset="0"/>
              </a:rPr>
              <a:t>Absence:</a:t>
            </a:r>
          </a:p>
          <a:p>
            <a:r>
              <a:rPr lang="en-GB" sz="1800" dirty="0">
                <a:effectLst/>
                <a:latin typeface="Twinkl Light"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Light" panose="02000000000000000000" pitchFamily="2" charset="0"/>
                <a:ea typeface="Verdana" panose="020B0604030504040204" pitchFamily="34" charset="0"/>
                <a:cs typeface="Verdana" panose="020B0604030504040204" pitchFamily="34" charset="0"/>
              </a:rPr>
              <a:t>each day </a:t>
            </a:r>
            <a:r>
              <a:rPr lang="en-GB" sz="1800" dirty="0">
                <a:effectLst/>
                <a:latin typeface="Twinkl Light"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email</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p>
          <a:p>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Light" panose="02000000000000000000" pitchFamily="2" charset="0"/>
                <a:ea typeface="Verdana" panose="020B0604030504040204" pitchFamily="34" charset="0"/>
                <a:cs typeface="Verdana" panose="020B0604030504040204" pitchFamily="34" charset="0"/>
              </a:rPr>
              <a:t>For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other</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during</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day</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b="1" dirty="0">
                <a:effectLst/>
                <a:latin typeface="Twinkl Light" panose="02000000000000000000" pitchFamily="2" charset="0"/>
                <a:ea typeface="Verdana" panose="020B0604030504040204" pitchFamily="34" charset="0"/>
                <a:cs typeface="Verdana" panose="020B0604030504040204" pitchFamily="34" charset="0"/>
              </a:rPr>
              <a:t>in advance</a:t>
            </a:r>
            <a:r>
              <a:rPr lang="en-GB" sz="1800" dirty="0">
                <a:effectLst/>
                <a:latin typeface="Twinkl Light"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must</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be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shown</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to</a:t>
            </a:r>
            <a:r>
              <a:rPr lang="en-GB" sz="1800" spc="-4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Light"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Light"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Light"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Light"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2667017264"/>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F2A7C441-100D-771E-BC5E-6B9FBAB8E3BE}"/>
              </a:ext>
            </a:extLst>
          </p:cNvPr>
          <p:cNvSpPr>
            <a:spLocks noGrp="1"/>
          </p:cNvSpPr>
          <p:nvPr>
            <p:ph idx="1"/>
          </p:nvPr>
        </p:nvSpPr>
        <p:spPr>
          <a:xfrm>
            <a:off x="490521" y="921724"/>
            <a:ext cx="8596668" cy="3880773"/>
          </a:xfrm>
        </p:spPr>
        <p:txBody>
          <a:bodyPr/>
          <a:lstStyle/>
          <a:p>
            <a:r>
              <a:rPr lang="en-GB" dirty="0"/>
              <a:t>Topics map /timetable </a:t>
            </a:r>
          </a:p>
          <a:p>
            <a:endParaRPr lang="en-GB" dirty="0"/>
          </a:p>
        </p:txBody>
      </p:sp>
      <p:pic>
        <p:nvPicPr>
          <p:cNvPr id="4" name="Picture 3">
            <a:extLst>
              <a:ext uri="{FF2B5EF4-FFF2-40B4-BE49-F238E27FC236}">
                <a16:creationId xmlns:a16="http://schemas.microsoft.com/office/drawing/2014/main" id="{E767D25D-720C-A967-2040-627D40DB96B0}"/>
              </a:ext>
            </a:extLst>
          </p:cNvPr>
          <p:cNvPicPr>
            <a:picLocks noChangeAspect="1"/>
          </p:cNvPicPr>
          <p:nvPr/>
        </p:nvPicPr>
        <p:blipFill>
          <a:blip r:embed="rId2"/>
          <a:stretch>
            <a:fillRect/>
          </a:stretch>
        </p:blipFill>
        <p:spPr>
          <a:xfrm>
            <a:off x="706300" y="1421782"/>
            <a:ext cx="9764081" cy="5169219"/>
          </a:xfrm>
          <a:prstGeom prst="rect">
            <a:avLst/>
          </a:prstGeom>
        </p:spPr>
      </p:pic>
    </p:spTree>
    <p:extLst>
      <p:ext uri="{BB962C8B-B14F-4D97-AF65-F5344CB8AC3E}">
        <p14:creationId xmlns:p14="http://schemas.microsoft.com/office/powerpoint/2010/main" val="2712114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5" name="Isosceles Triangle 103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673754" y="643467"/>
            <a:ext cx="4203045" cy="1375608"/>
          </a:xfrm>
        </p:spPr>
        <p:txBody>
          <a:bodyPr anchor="ctr">
            <a:normAutofit/>
          </a:bodyPr>
          <a:lstStyle/>
          <a:p>
            <a:pPr>
              <a:lnSpc>
                <a:spcPct val="90000"/>
              </a:lnSpc>
            </a:pPr>
            <a:r>
              <a:rPr lang="en-GB" sz="3100">
                <a:solidFill>
                  <a:schemeClr val="bg1"/>
                </a:solidFill>
                <a:latin typeface="Twinkl Light" panose="02000000000000000000" pitchFamily="2" charset="0"/>
              </a:rPr>
              <a:t>Curriculum &amp; Enrichment Activities - Reading</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594975" y="2136594"/>
            <a:ext cx="3973943" cy="3440110"/>
          </a:xfrm>
        </p:spPr>
        <p:txBody>
          <a:bodyPr>
            <a:normAutofit/>
          </a:bodyPr>
          <a:lstStyle/>
          <a:p>
            <a:r>
              <a:rPr lang="en-GB" dirty="0">
                <a:solidFill>
                  <a:schemeClr val="bg1"/>
                </a:solidFill>
              </a:rPr>
              <a:t>We are currently reading The Water Horse </a:t>
            </a:r>
          </a:p>
          <a:p>
            <a:endParaRPr lang="en-GB" dirty="0">
              <a:solidFill>
                <a:schemeClr val="bg1"/>
              </a:solidFill>
            </a:endParaRPr>
          </a:p>
          <a:p>
            <a:r>
              <a:rPr lang="en-GB" dirty="0">
                <a:solidFill>
                  <a:schemeClr val="bg1"/>
                </a:solidFill>
              </a:rPr>
              <a:t>We read every morning: 4 whole class and 1 Guided Reading session.</a:t>
            </a:r>
          </a:p>
          <a:p>
            <a:endParaRPr lang="en-GB" dirty="0">
              <a:solidFill>
                <a:schemeClr val="bg1"/>
              </a:solidFill>
            </a:endParaRPr>
          </a:p>
          <a:p>
            <a:r>
              <a:rPr lang="en-GB" dirty="0">
                <a:solidFill>
                  <a:schemeClr val="bg1"/>
                </a:solidFill>
              </a:rPr>
              <a:t>We are currently focusing on inference and summarising skills.</a:t>
            </a:r>
          </a:p>
        </p:txBody>
      </p:sp>
      <p:pic>
        <p:nvPicPr>
          <p:cNvPr id="1026" name="Picture 2" descr="Prime Video: The Water Horse: Legend of ...">
            <a:extLst>
              <a:ext uri="{FF2B5EF4-FFF2-40B4-BE49-F238E27FC236}">
                <a16:creationId xmlns:a16="http://schemas.microsoft.com/office/drawing/2014/main" id="{49D103F7-635B-F646-654C-06E9CF550AA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17222" y="1958566"/>
            <a:ext cx="5143500" cy="2880360"/>
          </a:xfrm>
          <a:prstGeom prst="rect">
            <a:avLst/>
          </a:prstGeom>
          <a:noFill/>
          <a:extLst>
            <a:ext uri="{909E8E84-426E-40DD-AFC4-6F175D3DCCD1}">
              <a14:hiddenFill xmlns:a14="http://schemas.microsoft.com/office/drawing/2010/main">
                <a:solidFill>
                  <a:srgbClr val="FFFFFF"/>
                </a:solidFill>
              </a14:hiddenFill>
            </a:ext>
          </a:extLst>
        </p:spPr>
      </p:pic>
      <p:sp>
        <p:nvSpPr>
          <p:cNvPr id="1037" name="Isosceles Triangle 103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2238825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964087"/>
            <a:ext cx="8596668" cy="816075"/>
          </a:xfrm>
        </p:spPr>
        <p:txBody>
          <a:bodyPr/>
          <a:lstStyle/>
          <a:p>
            <a:r>
              <a:rPr lang="en-US" sz="1800" b="1" dirty="0">
                <a:solidFill>
                  <a:srgbClr val="000000"/>
                </a:solidFill>
                <a:latin typeface="Twinkl Light" panose="02000000000000000000" pitchFamily="2" charset="0"/>
                <a:cs typeface="Calibri Light"/>
              </a:rPr>
              <a:t>Questions to help reading at home. </a:t>
            </a:r>
          </a:p>
          <a:p>
            <a:endParaRPr lang="en-GB" dirty="0"/>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372124"/>
            <a:ext cx="3427283" cy="5226485"/>
          </a:xfrm>
          <a:prstGeom prst="rect">
            <a:avLst/>
          </a:prstGeom>
        </p:spPr>
        <p:txBody>
          <a:bodyPr vert="horz" lIns="91440" tIns="45720" rIns="91440" bIns="45720" rtlCol="0" anchor="t">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600" b="1" dirty="0">
                <a:latin typeface="Twinkl Light" panose="02000000000000000000" pitchFamily="2" charset="0"/>
              </a:rPr>
              <a:t>Before reading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Can you point to the title? Or what is this? (Pointing to the title)</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you think this story will be about? What might happen in the story?</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we call the writing on the back of the book? (Blurb) or What does the blurb tell us? </a:t>
            </a:r>
            <a:endParaRPr lang="en-GB" sz="1600" dirty="0">
              <a:latin typeface="Twinkl Light" panose="02000000000000000000" pitchFamily="2" charset="0"/>
              <a:cs typeface="Calibri"/>
            </a:endParaRPr>
          </a:p>
          <a:p>
            <a:pPr marL="0" indent="0">
              <a:buFont typeface="Wingdings 3" charset="2"/>
              <a:buNone/>
            </a:pPr>
            <a:endParaRPr lang="en-GB" sz="1600" dirty="0">
              <a:latin typeface="Twinkl Light" panose="02000000000000000000" pitchFamily="2" charset="0"/>
              <a:cs typeface="Calibri"/>
            </a:endParaRPr>
          </a:p>
          <a:p>
            <a:pPr marL="0" indent="0">
              <a:buFont typeface="Wingdings 3" charset="2"/>
              <a:buNone/>
            </a:pPr>
            <a:r>
              <a:rPr lang="en-GB" sz="1600" b="1" dirty="0">
                <a:latin typeface="Twinkl Light" panose="02000000000000000000" pitchFamily="2" charset="0"/>
              </a:rPr>
              <a:t>During the reading of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is happening in the pictures?</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has happened so far? Is it what you expected to happen?</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might happen next? How do you think the story might end?</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sort of character is….? Is he/she friendly/ mean/nice…?</a:t>
            </a:r>
            <a:endParaRPr lang="en-GB" sz="1600" dirty="0">
              <a:latin typeface="Twinkl Light" panose="02000000000000000000" pitchFamily="2" charset="0"/>
              <a:cs typeface="Calibri"/>
            </a:endParaRPr>
          </a:p>
          <a:p>
            <a:endParaRPr lang="en-GB" sz="500" dirty="0"/>
          </a:p>
          <a:p>
            <a:endParaRPr lang="en-GB" sz="500" dirty="0"/>
          </a:p>
          <a:p>
            <a:endParaRPr lang="en-US" sz="500" dirty="0"/>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1280936"/>
            <a:ext cx="3197701" cy="58169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latin typeface="Twinkl Light" panose="02000000000000000000" pitchFamily="2" charset="0"/>
              </a:rPr>
              <a:t>At the end of the book:</a:t>
            </a:r>
            <a:endParaRPr lang="en-GB" sz="1600" dirty="0">
              <a:latin typeface="Twinkl Light" panose="02000000000000000000" pitchFamily="2" charset="0"/>
              <a:cs typeface="Calibri"/>
            </a:endParaRPr>
          </a:p>
          <a:p>
            <a:pPr marL="0" indent="0">
              <a:buFont typeface="Arial" panose="020B0604020202020204" pitchFamily="34" charset="0"/>
              <a:buNone/>
            </a:pPr>
            <a:r>
              <a:rPr lang="en-GB" sz="1600" dirty="0">
                <a:latin typeface="Twinkl Light" panose="02000000000000000000" pitchFamily="2" charset="0"/>
              </a:rPr>
              <a:t>• Did you like this book? Why? (Encourage children to develop their opinion about books by encouraging them to explain their reasons)</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your favourite part? Why?</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the most interesting/ exciting part of the book? Can you find it?</a:t>
            </a:r>
            <a:endParaRPr lang="en-GB" sz="1600" dirty="0">
              <a:latin typeface="Twinkl Light" panose="02000000000000000000" pitchFamily="2" charset="0"/>
              <a:cs typeface="Calibri"/>
            </a:endParaRPr>
          </a:p>
          <a:p>
            <a:r>
              <a:rPr lang="en-GB" sz="1600" dirty="0">
                <a:latin typeface="Twinkl Light" panose="02000000000000000000" pitchFamily="2" charset="0"/>
              </a:rPr>
              <a:t> What sort of character was….?</a:t>
            </a:r>
            <a:endParaRPr lang="en-GB" sz="1600" dirty="0">
              <a:latin typeface="Twinkl Light" panose="02000000000000000000" pitchFamily="2" charset="0"/>
              <a:cs typeface="Calibri"/>
            </a:endParaRPr>
          </a:p>
          <a:p>
            <a:r>
              <a:rPr lang="en-GB" sz="1600" dirty="0">
                <a:latin typeface="Twinkl Light" panose="02000000000000000000" pitchFamily="2" charset="0"/>
              </a:rPr>
              <a:t>Why did that character do … (give a situation/ event from the story)?</a:t>
            </a:r>
            <a:endParaRPr lang="en-GB" sz="1600" dirty="0">
              <a:latin typeface="Twinkl Light" panose="02000000000000000000" pitchFamily="2" charset="0"/>
              <a:cs typeface="Calibri"/>
            </a:endParaRPr>
          </a:p>
          <a:p>
            <a:r>
              <a:rPr lang="en-GB" sz="1600" dirty="0">
                <a:latin typeface="Twinkl Light" panose="02000000000000000000" pitchFamily="2" charset="0"/>
              </a:rPr>
              <a:t>What happened in the story?</a:t>
            </a:r>
            <a:endParaRPr lang="en-GB" sz="1600" dirty="0">
              <a:latin typeface="Twinkl Light" panose="02000000000000000000" pitchFamily="2" charset="0"/>
              <a:cs typeface="Calibri"/>
            </a:endParaRPr>
          </a:p>
          <a:p>
            <a:endParaRPr lang="en-US" sz="2000" dirty="0"/>
          </a:p>
        </p:txBody>
      </p:sp>
    </p:spTree>
    <p:extLst>
      <p:ext uri="{BB962C8B-B14F-4D97-AF65-F5344CB8AC3E}">
        <p14:creationId xmlns:p14="http://schemas.microsoft.com/office/powerpoint/2010/main" val="2031565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DF299-4691-548A-888C-CBBB28AF24B7}"/>
              </a:ext>
            </a:extLst>
          </p:cNvPr>
          <p:cNvSpPr>
            <a:spLocks noGrp="1"/>
          </p:cNvSpPr>
          <p:nvPr>
            <p:ph type="title"/>
          </p:nvPr>
        </p:nvSpPr>
        <p:spPr/>
        <p:txBody>
          <a:bodyPr/>
          <a:lstStyle/>
          <a:p>
            <a:r>
              <a:rPr lang="en-GB" dirty="0"/>
              <a:t>Curriculum – Guided Reading</a:t>
            </a:r>
          </a:p>
        </p:txBody>
      </p:sp>
      <p:sp>
        <p:nvSpPr>
          <p:cNvPr id="3" name="Content Placeholder 2">
            <a:extLst>
              <a:ext uri="{FF2B5EF4-FFF2-40B4-BE49-F238E27FC236}">
                <a16:creationId xmlns:a16="http://schemas.microsoft.com/office/drawing/2014/main" id="{74B701B8-5C76-4D52-BF98-59916A834EB2}"/>
              </a:ext>
            </a:extLst>
          </p:cNvPr>
          <p:cNvSpPr>
            <a:spLocks noGrp="1"/>
          </p:cNvSpPr>
          <p:nvPr>
            <p:ph idx="1"/>
          </p:nvPr>
        </p:nvSpPr>
        <p:spPr/>
        <p:txBody>
          <a:bodyPr/>
          <a:lstStyle/>
          <a:p>
            <a:r>
              <a:rPr lang="en-GB" dirty="0"/>
              <a:t>Guided Reading has started today and will happen every Thursday unless there is an email saying otherwise.</a:t>
            </a:r>
          </a:p>
          <a:p>
            <a:endParaRPr lang="en-GB" dirty="0"/>
          </a:p>
          <a:p>
            <a:r>
              <a:rPr lang="en-GB" dirty="0"/>
              <a:t>Please make sure your child comes in with their designated reading book each week and completes their homework. </a:t>
            </a:r>
          </a:p>
          <a:p>
            <a:endParaRPr lang="en-GB" dirty="0"/>
          </a:p>
          <a:p>
            <a:endParaRPr lang="en-GB" dirty="0"/>
          </a:p>
          <a:p>
            <a:endParaRPr lang="en-GB" dirty="0"/>
          </a:p>
          <a:p>
            <a:pPr marL="0" indent="0">
              <a:buNone/>
            </a:pPr>
            <a:r>
              <a:rPr lang="en-GB" dirty="0"/>
              <a:t> </a:t>
            </a:r>
          </a:p>
        </p:txBody>
      </p:sp>
    </p:spTree>
    <p:extLst>
      <p:ext uri="{BB962C8B-B14F-4D97-AF65-F5344CB8AC3E}">
        <p14:creationId xmlns:p14="http://schemas.microsoft.com/office/powerpoint/2010/main" val="1266690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Writing </a:t>
            </a:r>
          </a:p>
        </p:txBody>
      </p:sp>
      <p:sp>
        <p:nvSpPr>
          <p:cNvPr id="3" name="Rectangle 2">
            <a:extLst>
              <a:ext uri="{FF2B5EF4-FFF2-40B4-BE49-F238E27FC236}">
                <a16:creationId xmlns:a16="http://schemas.microsoft.com/office/drawing/2014/main" id="{5D9B4E15-1169-5061-311F-D210448B4DBC}"/>
              </a:ext>
            </a:extLst>
          </p:cNvPr>
          <p:cNvSpPr/>
          <p:nvPr/>
        </p:nvSpPr>
        <p:spPr>
          <a:xfrm>
            <a:off x="607285" y="1590438"/>
            <a:ext cx="8579169" cy="3818141"/>
          </a:xfrm>
          <a:prstGeom prst="rect">
            <a:avLst/>
          </a:prstGeom>
        </p:spPr>
        <p:txBody>
          <a:bodyPr vert="horz" lIns="91440" tIns="45720" rIns="91440" bIns="45720" rtlCol="0" anchor="ctr">
            <a:normAutofit/>
          </a:bodyPr>
          <a:lstStyle/>
          <a:p>
            <a:pPr>
              <a:lnSpc>
                <a:spcPct val="90000"/>
              </a:lnSpc>
              <a:spcAft>
                <a:spcPts val="800"/>
              </a:spcAft>
            </a:pPr>
            <a:r>
              <a:rPr lang="en-US" sz="2600" dirty="0">
                <a:latin typeface="Twinkl Light" panose="02000000000000000000" pitchFamily="2" charset="0"/>
              </a:rPr>
              <a:t>In year 5 we concentrate on the following:</a:t>
            </a:r>
          </a:p>
          <a:p>
            <a:pPr>
              <a:lnSpc>
                <a:spcPct val="90000"/>
              </a:lnSpc>
              <a:spcAft>
                <a:spcPts val="800"/>
              </a:spcAft>
            </a:pPr>
            <a:r>
              <a:rPr lang="en-US" sz="2600" dirty="0">
                <a:latin typeface="Twinkl Light" panose="02000000000000000000" pitchFamily="2" charset="0"/>
              </a:rPr>
              <a:t>-Grammar and punctuation.</a:t>
            </a:r>
          </a:p>
          <a:p>
            <a:pPr>
              <a:lnSpc>
                <a:spcPct val="90000"/>
              </a:lnSpc>
              <a:spcAft>
                <a:spcPts val="800"/>
              </a:spcAft>
            </a:pPr>
            <a:r>
              <a:rPr lang="en-US" sz="2600" dirty="0">
                <a:latin typeface="Twinkl Light" panose="02000000000000000000" pitchFamily="2" charset="0"/>
              </a:rPr>
              <a:t>-Handwriting and presentation.</a:t>
            </a:r>
          </a:p>
          <a:p>
            <a:pPr>
              <a:lnSpc>
                <a:spcPct val="90000"/>
              </a:lnSpc>
              <a:spcAft>
                <a:spcPts val="800"/>
              </a:spcAft>
            </a:pPr>
            <a:r>
              <a:rPr lang="en-US" sz="2600" dirty="0">
                <a:latin typeface="Twinkl Light" panose="02000000000000000000" pitchFamily="2" charset="0"/>
              </a:rPr>
              <a:t>-Non-fiction writing.</a:t>
            </a:r>
          </a:p>
          <a:p>
            <a:pPr>
              <a:lnSpc>
                <a:spcPct val="90000"/>
              </a:lnSpc>
              <a:spcAft>
                <a:spcPts val="800"/>
              </a:spcAft>
            </a:pPr>
            <a:r>
              <a:rPr lang="en-US" sz="2600" dirty="0">
                <a:latin typeface="Twinkl Light" panose="02000000000000000000" pitchFamily="2" charset="0"/>
              </a:rPr>
              <a:t>-Correct use of tone in our writing.</a:t>
            </a:r>
          </a:p>
          <a:p>
            <a:pPr>
              <a:lnSpc>
                <a:spcPct val="90000"/>
              </a:lnSpc>
              <a:spcAft>
                <a:spcPts val="800"/>
              </a:spcAft>
            </a:pPr>
            <a:r>
              <a:rPr lang="en-US" sz="2600" dirty="0">
                <a:latin typeface="Twinkl Light" panose="02000000000000000000" pitchFamily="2" charset="0"/>
              </a:rPr>
              <a:t>-Cohesion.</a:t>
            </a:r>
          </a:p>
          <a:p>
            <a:pPr>
              <a:lnSpc>
                <a:spcPct val="90000"/>
              </a:lnSpc>
              <a:spcAft>
                <a:spcPts val="800"/>
              </a:spcAft>
            </a:pPr>
            <a:endParaRPr lang="en-US" sz="2600" dirty="0">
              <a:latin typeface="Twinkl Light" panose="02000000000000000000" pitchFamily="2" charset="0"/>
            </a:endParaRPr>
          </a:p>
          <a:p>
            <a:pPr indent="-228600">
              <a:lnSpc>
                <a:spcPct val="90000"/>
              </a:lnSpc>
              <a:spcAft>
                <a:spcPts val="800"/>
              </a:spcAft>
              <a:buFont typeface="Arial" panose="020B0604020202020204" pitchFamily="34" charset="0"/>
              <a:buChar char="•"/>
            </a:pPr>
            <a:endParaRPr lang="en-US" dirty="0"/>
          </a:p>
        </p:txBody>
      </p:sp>
    </p:spTree>
    <p:extLst>
      <p:ext uri="{BB962C8B-B14F-4D97-AF65-F5344CB8AC3E}">
        <p14:creationId xmlns:p14="http://schemas.microsoft.com/office/powerpoint/2010/main" val="1029698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Maths </a:t>
            </a:r>
          </a:p>
        </p:txBody>
      </p:sp>
      <p:sp>
        <p:nvSpPr>
          <p:cNvPr id="3" name="Content Placeholder 2">
            <a:extLst>
              <a:ext uri="{FF2B5EF4-FFF2-40B4-BE49-F238E27FC236}">
                <a16:creationId xmlns:a16="http://schemas.microsoft.com/office/drawing/2014/main" id="{512AA5F0-1504-E4C0-77E2-C8EF54066651}"/>
              </a:ext>
            </a:extLst>
          </p:cNvPr>
          <p:cNvSpPr txBox="1">
            <a:spLocks/>
          </p:cNvSpPr>
          <p:nvPr/>
        </p:nvSpPr>
        <p:spPr>
          <a:xfrm>
            <a:off x="653145" y="1480403"/>
            <a:ext cx="9517070" cy="2748064"/>
          </a:xfrm>
          <a:prstGeom prst="rect">
            <a:avLst/>
          </a:prstGeom>
        </p:spPr>
        <p:txBody>
          <a:bodyPr vert="horz" lIns="91440" tIns="45720" rIns="91440" bIns="45720" rtlCol="0" anchor="ctr">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3800" b="1" dirty="0">
                <a:latin typeface="Twinkl Light" panose="02000000000000000000" pitchFamily="2" charset="0"/>
              </a:rPr>
              <a:t>In </a:t>
            </a:r>
            <a:r>
              <a:rPr lang="en-US" sz="3800" b="1" dirty="0" err="1">
                <a:latin typeface="Twinkl Light" panose="02000000000000000000" pitchFamily="2" charset="0"/>
              </a:rPr>
              <a:t>Maths</a:t>
            </a:r>
            <a:r>
              <a:rPr lang="en-US" sz="3800" b="1" dirty="0">
                <a:latin typeface="Twinkl Light" panose="02000000000000000000" pitchFamily="2" charset="0"/>
              </a:rPr>
              <a:t>: </a:t>
            </a:r>
          </a:p>
          <a:p>
            <a:pPr marL="0" indent="0">
              <a:buFont typeface="Wingdings 3" charset="2"/>
              <a:buNone/>
            </a:pPr>
            <a:r>
              <a:rPr lang="en-US" sz="3800" b="1" dirty="0">
                <a:latin typeface="Twinkl Light" panose="02000000000000000000" pitchFamily="2" charset="0"/>
              </a:rPr>
              <a:t>Place Value</a:t>
            </a:r>
          </a:p>
          <a:p>
            <a:pPr marL="0" indent="0">
              <a:buFont typeface="Wingdings 3" charset="2"/>
              <a:buNone/>
            </a:pPr>
            <a:r>
              <a:rPr lang="en-US" sz="3800" b="1" dirty="0">
                <a:latin typeface="Twinkl Light" panose="02000000000000000000" pitchFamily="2" charset="0"/>
              </a:rPr>
              <a:t>Addition and subtraction</a:t>
            </a:r>
          </a:p>
          <a:p>
            <a:pPr marL="0" indent="0">
              <a:buFont typeface="Wingdings 3" charset="2"/>
              <a:buNone/>
            </a:pPr>
            <a:r>
              <a:rPr lang="en-US" sz="3800" b="1" dirty="0">
                <a:latin typeface="Twinkl Light" panose="02000000000000000000" pitchFamily="2" charset="0"/>
              </a:rPr>
              <a:t>Multiplication and Division (focus on prime/squared numbers.</a:t>
            </a:r>
          </a:p>
          <a:p>
            <a:pPr marL="0" indent="0">
              <a:buFont typeface="Wingdings 3" charset="2"/>
              <a:buNone/>
            </a:pPr>
            <a:endParaRPr lang="en-US" sz="3800" b="1" dirty="0">
              <a:latin typeface="Twinkl Light" panose="02000000000000000000" pitchFamily="2" charset="0"/>
            </a:endParaRPr>
          </a:p>
          <a:p>
            <a:pPr marL="0" indent="0">
              <a:buFont typeface="Wingdings 3" charset="2"/>
              <a:buNone/>
            </a:pPr>
            <a:endParaRPr lang="en-US" sz="3800" b="1" dirty="0">
              <a:latin typeface="Twinkl Light" panose="02000000000000000000" pitchFamily="2" charset="0"/>
            </a:endParaRPr>
          </a:p>
          <a:p>
            <a:pPr marL="0" indent="0">
              <a:buFont typeface="Wingdings 3" charset="2"/>
              <a:buNone/>
            </a:pPr>
            <a:endParaRPr lang="en-US" sz="1100" b="1" dirty="0">
              <a:latin typeface="Twinkl Light" panose="02000000000000000000" pitchFamily="2" charset="0"/>
            </a:endParaRPr>
          </a:p>
          <a:p>
            <a:pPr marL="0" indent="0">
              <a:buFont typeface="Wingdings 3" charset="2"/>
              <a:buNone/>
            </a:pPr>
            <a:endParaRPr lang="en-US" sz="2400" dirty="0">
              <a:solidFill>
                <a:srgbClr val="000000"/>
              </a:solidFill>
            </a:endParaRPr>
          </a:p>
        </p:txBody>
      </p:sp>
    </p:spTree>
    <p:extLst>
      <p:ext uri="{BB962C8B-B14F-4D97-AF65-F5344CB8AC3E}">
        <p14:creationId xmlns:p14="http://schemas.microsoft.com/office/powerpoint/2010/main" val="3637561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1500"/>
              <a:t>If you have a concern / worry / question we are here to listen.</a:t>
            </a:r>
          </a:p>
          <a:p>
            <a:pPr marL="0" indent="0">
              <a:buNone/>
            </a:pPr>
            <a:endParaRPr lang="en-GB" sz="1500"/>
          </a:p>
          <a:p>
            <a:pPr marL="0" indent="0">
              <a:buNone/>
            </a:pPr>
            <a:r>
              <a:rPr lang="en-GB" sz="1500"/>
              <a:t>As you know you can just email the school office to arrange a time to chat in person with the member of staff or arrange a meeting via teams: </a:t>
            </a:r>
            <a:r>
              <a:rPr lang="en-GB" sz="1500">
                <a:hlinkClick r:id="rId2"/>
              </a:rPr>
              <a:t>info@woodleatlt.co.uk</a:t>
            </a:r>
            <a:r>
              <a:rPr lang="en-GB" sz="1500"/>
              <a:t> </a:t>
            </a:r>
          </a:p>
          <a:p>
            <a:pPr marL="0" indent="0">
              <a:buNone/>
            </a:pPr>
            <a:endParaRPr lang="en-GB" sz="1500"/>
          </a:p>
          <a:p>
            <a:pPr marL="0" indent="0">
              <a:buNone/>
            </a:pPr>
            <a:r>
              <a:rPr lang="en-GB" sz="1500"/>
              <a:t>This helps us to: </a:t>
            </a:r>
          </a:p>
          <a:p>
            <a:pPr lvl="1"/>
            <a:r>
              <a:rPr lang="en-GB" sz="1500"/>
              <a:t>give you/ your child the time and focus you need. </a:t>
            </a:r>
          </a:p>
          <a:p>
            <a:pPr lvl="1"/>
            <a:r>
              <a:rPr lang="en-GB" sz="1500"/>
              <a:t>do any investigation which might be needed.</a:t>
            </a:r>
          </a:p>
          <a:p>
            <a:pPr marL="0" indent="0">
              <a:buNone/>
            </a:pPr>
            <a:r>
              <a:rPr lang="en-GB" sz="1500"/>
              <a:t>First port of call is always the class teacher unless it is feedback or a wider school concern and then a member of the senior leadership team should be referenced. </a:t>
            </a:r>
          </a:p>
          <a:p>
            <a:pPr marL="0" indent="0">
              <a:buNone/>
            </a:pPr>
            <a:endParaRPr lang="en-GB" sz="1500"/>
          </a:p>
          <a:p>
            <a:pPr marL="0" indent="0">
              <a:buNone/>
            </a:pPr>
            <a:r>
              <a:rPr lang="en-GB" sz="1500"/>
              <a:t>Please do give us time to respond as we are all teaching during the day. </a:t>
            </a:r>
          </a:p>
          <a:p>
            <a:pPr marL="0" indent="0">
              <a:buNone/>
            </a:pPr>
            <a:endParaRPr lang="en-GB" sz="150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095851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dirty="0"/>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dirty="0"/>
              <a:t>We use </a:t>
            </a:r>
            <a:r>
              <a:rPr lang="en-GB" b="1" dirty="0"/>
              <a:t>SCARF</a:t>
            </a:r>
            <a:r>
              <a:rPr lang="en-GB" dirty="0"/>
              <a:t> - Safety, Caring, Achievement, Resilience, Friendship</a:t>
            </a:r>
          </a:p>
          <a:p>
            <a:pPr marL="0" indent="0">
              <a:buNone/>
            </a:pPr>
            <a:r>
              <a:rPr lang="en-GB" dirty="0"/>
              <a:t>6 themed units:</a:t>
            </a:r>
          </a:p>
          <a:p>
            <a:pPr marL="0" indent="0">
              <a:buNone/>
            </a:pPr>
            <a:r>
              <a:rPr lang="en-GB" dirty="0"/>
              <a:t>1. Me and My Relationships: includes content on feelings, emotions, conflict resolution and friendships; </a:t>
            </a:r>
          </a:p>
          <a:p>
            <a:pPr marL="0" indent="0">
              <a:buNone/>
            </a:pPr>
            <a:r>
              <a:rPr lang="en-GB" dirty="0"/>
              <a:t>2. Valuing Difference: a focus on respectful relationships and British values; </a:t>
            </a:r>
          </a:p>
          <a:p>
            <a:pPr marL="0" indent="0">
              <a:buNone/>
            </a:pPr>
            <a:r>
              <a:rPr lang="en-GB" dirty="0"/>
              <a:t>3. Keeping Myself Safe: looking at keeping ourselves healthy and safe </a:t>
            </a:r>
          </a:p>
          <a:p>
            <a:pPr marL="0" indent="0">
              <a:buNone/>
            </a:pPr>
            <a:r>
              <a:rPr lang="en-GB" dirty="0"/>
              <a:t>4. Rights and Responsibilities: learning about money, living the wider world and the environment; </a:t>
            </a:r>
          </a:p>
          <a:p>
            <a:pPr marL="0" indent="0">
              <a:buNone/>
            </a:pPr>
            <a:r>
              <a:rPr lang="en-GB" dirty="0"/>
              <a:t>5. Being My Best: developing skills in keeping healthy, developing a growth mindset (resilience), goal setting and achievement; </a:t>
            </a:r>
          </a:p>
          <a:p>
            <a:pPr marL="0" indent="0">
              <a:buNone/>
            </a:pPr>
            <a:r>
              <a:rPr lang="en-GB" dirty="0"/>
              <a:t>6. Growing and Changing: finding out about the human body, the changes that take place from birth to old age and being safe.</a:t>
            </a:r>
          </a:p>
          <a:p>
            <a:endParaRPr lang="en-GB" dirty="0"/>
          </a:p>
          <a:p>
            <a:r>
              <a:rPr lang="en-GB" dirty="0"/>
              <a:t>The whole curriculum, including the resources are available on our website: </a:t>
            </a:r>
            <a:r>
              <a:rPr lang="en-GB" dirty="0">
                <a:hlinkClick r:id="rId3"/>
              </a:rPr>
              <a:t>Woodlea Primary School - PSHE and RSE Curriculum</a:t>
            </a:r>
            <a:endParaRPr lang="en-GB" dirty="0"/>
          </a:p>
          <a:p>
            <a:r>
              <a:rPr lang="en-GB" dirty="0"/>
              <a:t>Before the summer units (RSE units) we send out specific information and invite parents into discuss the curriculum and ask questions</a:t>
            </a:r>
          </a:p>
          <a:p>
            <a:r>
              <a:rPr lang="en-GB" dirty="0"/>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776139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p:txBody>
          <a:bodyPr/>
          <a:lstStyle/>
          <a:p>
            <a:r>
              <a:rPr lang="en-GB"/>
              <a:t>Fidget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838199" y="1624330"/>
            <a:ext cx="10661725" cy="4868545"/>
          </a:xfrm>
        </p:spPr>
        <p:txBody>
          <a:bodyPr>
            <a:normAutofit lnSpcReduction="10000"/>
          </a:bodyPr>
          <a:lstStyle/>
          <a:p>
            <a:pPr marL="0" indent="0">
              <a:buNone/>
            </a:pPr>
            <a:r>
              <a:rPr lang="en-GB" dirty="0"/>
              <a:t>Fidget Tools can be useful for some children who might have additional needs to support their attention and engagement in class.</a:t>
            </a:r>
          </a:p>
          <a:p>
            <a:pPr marL="0" indent="0">
              <a:buNone/>
            </a:pPr>
            <a:endParaRPr lang="en-GB" dirty="0"/>
          </a:p>
          <a:p>
            <a:pPr marL="0" indent="0">
              <a:buNone/>
            </a:pPr>
            <a:r>
              <a:rPr lang="en-GB" dirty="0"/>
              <a:t>An agreement will need to be entered between child, parents and teacher to set out clear expectations of the use of fidgets in class.</a:t>
            </a:r>
          </a:p>
          <a:p>
            <a:pPr marL="0" indent="0">
              <a:buNone/>
            </a:pPr>
            <a:r>
              <a:rPr lang="en-GB" dirty="0"/>
              <a:t>This agreement will cover</a:t>
            </a:r>
          </a:p>
          <a:p>
            <a:pPr>
              <a:buFontTx/>
              <a:buChar char="-"/>
            </a:pPr>
            <a:r>
              <a:rPr lang="en-GB" dirty="0"/>
              <a:t>How to use a fidget in class and when</a:t>
            </a:r>
          </a:p>
          <a:p>
            <a:pPr>
              <a:buFontTx/>
              <a:buChar char="-"/>
            </a:pPr>
            <a:r>
              <a:rPr lang="en-GB" dirty="0"/>
              <a:t>What will happen if it is not used appropriately</a:t>
            </a:r>
          </a:p>
          <a:p>
            <a:pPr>
              <a:buFontTx/>
              <a:buChar char="-"/>
            </a:pPr>
            <a:r>
              <a:rPr lang="en-GB" dirty="0"/>
              <a:t>Expectations of completing work and engagement in lessons</a:t>
            </a:r>
          </a:p>
          <a:p>
            <a:pPr>
              <a:buFontTx/>
              <a:buChar char="-"/>
            </a:pPr>
            <a:r>
              <a:rPr lang="en-GB" dirty="0"/>
              <a:t>Fidgets will be provided by school and kept at school to ensure they are used appropriately</a:t>
            </a:r>
          </a:p>
          <a:p>
            <a:pPr>
              <a:buFontTx/>
              <a:buChar char="-"/>
            </a:pPr>
            <a:r>
              <a:rPr lang="en-GB" dirty="0"/>
              <a:t>A discussion about the type of sensory </a:t>
            </a:r>
            <a:r>
              <a:rPr lang="en-GB"/>
              <a:t>tool being used</a:t>
            </a:r>
            <a:endParaRPr lang="en-GB" dirty="0"/>
          </a:p>
          <a:p>
            <a:pPr>
              <a:buFontTx/>
              <a:buChar char="-"/>
            </a:pPr>
            <a:endParaRPr lang="en-GB" dirty="0"/>
          </a:p>
          <a:p>
            <a:pPr marL="0" indent="0">
              <a:buNone/>
            </a:pPr>
            <a:r>
              <a:rPr lang="en-GB" dirty="0"/>
              <a:t>This agreement needs to be understood and signed by the child, parent and teacher to ensure fidget tools </a:t>
            </a:r>
            <a:r>
              <a:rPr lang="en-GB" b="1" dirty="0"/>
              <a:t>do not become the barrier </a:t>
            </a:r>
            <a:r>
              <a:rPr lang="en-GB" dirty="0"/>
              <a:t>to learning, but support.</a:t>
            </a:r>
          </a:p>
        </p:txBody>
      </p:sp>
    </p:spTree>
    <p:extLst>
      <p:ext uri="{BB962C8B-B14F-4D97-AF65-F5344CB8AC3E}">
        <p14:creationId xmlns:p14="http://schemas.microsoft.com/office/powerpoint/2010/main" val="1835247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B31918A7-89B3-139A-D3C4-0FF8AAA7F2A7}"/>
              </a:ext>
            </a:extLst>
          </p:cNvPr>
          <p:cNvSpPr>
            <a:spLocks noGrp="1"/>
          </p:cNvSpPr>
          <p:nvPr>
            <p:ph idx="1"/>
          </p:nvPr>
        </p:nvSpPr>
        <p:spPr>
          <a:xfrm>
            <a:off x="473054" y="1079197"/>
            <a:ext cx="8596668" cy="3880773"/>
          </a:xfrm>
        </p:spPr>
        <p:txBody>
          <a:bodyPr>
            <a:normAutofit/>
          </a:bodyPr>
          <a:lstStyle/>
          <a:p>
            <a:r>
              <a:rPr lang="en-GB" sz="2000" dirty="0">
                <a:latin typeface="Twinkl Light" panose="02000000000000000000" pitchFamily="2" charset="0"/>
              </a:rPr>
              <a:t>Trips</a:t>
            </a:r>
          </a:p>
          <a:p>
            <a:r>
              <a:rPr lang="en-GB" sz="2000" dirty="0">
                <a:latin typeface="Twinkl Light" panose="02000000000000000000" pitchFamily="2" charset="0"/>
              </a:rPr>
              <a:t>We will be visiting the Thames Barrier in October.</a:t>
            </a:r>
          </a:p>
          <a:p>
            <a:r>
              <a:rPr lang="en-GB" sz="2000" dirty="0">
                <a:latin typeface="Twinkl Light" panose="02000000000000000000" pitchFamily="2" charset="0"/>
              </a:rPr>
              <a:t>We will also be visiting RHS Wisley next March too!</a:t>
            </a:r>
          </a:p>
          <a:p>
            <a:pPr lvl="1"/>
            <a:endParaRPr lang="en-GB" sz="1800" dirty="0">
              <a:latin typeface="Twinkl Light" panose="02000000000000000000" pitchFamily="2" charset="0"/>
            </a:endParaRPr>
          </a:p>
          <a:p>
            <a:r>
              <a:rPr lang="en-GB" sz="2000" dirty="0">
                <a:latin typeface="Twinkl Light" panose="02000000000000000000" pitchFamily="2" charset="0"/>
              </a:rPr>
              <a:t>Special Days/Events</a:t>
            </a:r>
          </a:p>
          <a:p>
            <a:r>
              <a:rPr lang="en-GB" sz="2000" dirty="0">
                <a:latin typeface="Twinkl Light" panose="02000000000000000000" pitchFamily="2" charset="0"/>
              </a:rPr>
              <a:t>Fire Safety visit.</a:t>
            </a:r>
          </a:p>
          <a:p>
            <a:r>
              <a:rPr lang="en-GB" sz="2000" dirty="0">
                <a:latin typeface="Twinkl Light" panose="02000000000000000000" pitchFamily="2" charset="0"/>
              </a:rPr>
              <a:t>Summer Term 2 we take part in swimming lessons at Warlingham Secondary School.</a:t>
            </a:r>
          </a:p>
          <a:p>
            <a:r>
              <a:rPr lang="en-GB" sz="2000" dirty="0">
                <a:latin typeface="Twinkl Light" panose="02000000000000000000" pitchFamily="2" charset="0"/>
              </a:rPr>
              <a:t>Mayan Day.</a:t>
            </a:r>
          </a:p>
        </p:txBody>
      </p:sp>
    </p:spTree>
    <p:extLst>
      <p:ext uri="{BB962C8B-B14F-4D97-AF65-F5344CB8AC3E}">
        <p14:creationId xmlns:p14="http://schemas.microsoft.com/office/powerpoint/2010/main" val="7292688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a:xfrm>
            <a:off x="677334" y="609600"/>
            <a:ext cx="8596668" cy="976009"/>
          </a:xfrm>
        </p:spPr>
        <p:txBody>
          <a:bodyPr/>
          <a:lstStyle/>
          <a:p>
            <a:r>
              <a:rPr lang="en-GB" dirty="0">
                <a:latin typeface="Twinkl Light" panose="02000000000000000000" pitchFamily="2" charset="0"/>
              </a:rPr>
              <a:t>Home Learning</a:t>
            </a:r>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488613"/>
            <a:ext cx="8596668" cy="4659268"/>
          </a:xfrm>
        </p:spPr>
        <p:txBody>
          <a:bodyPr>
            <a:normAutofit/>
          </a:bodyPr>
          <a:lstStyle/>
          <a:p>
            <a:r>
              <a:rPr lang="en-GB" sz="2000" dirty="0">
                <a:latin typeface="Twinkl Light" panose="02000000000000000000" pitchFamily="2" charset="0"/>
              </a:rPr>
              <a:t>TTRS is still important!</a:t>
            </a:r>
          </a:p>
          <a:p>
            <a:endParaRPr lang="en-GB" sz="2000" dirty="0">
              <a:latin typeface="Twinkl Light" panose="02000000000000000000" pitchFamily="2" charset="0"/>
            </a:endParaRPr>
          </a:p>
          <a:p>
            <a:r>
              <a:rPr lang="en-GB" sz="2000" dirty="0">
                <a:latin typeface="Twinkl Light" panose="02000000000000000000" pitchFamily="2" charset="0"/>
              </a:rPr>
              <a:t>Spelling every Wednesday</a:t>
            </a:r>
            <a:r>
              <a:rPr lang="en-GB" sz="2000" b="1" dirty="0">
                <a:latin typeface="Twinkl Light" panose="02000000000000000000" pitchFamily="2" charset="0"/>
              </a:rPr>
              <a:t>. (starting 24.09.25)</a:t>
            </a:r>
          </a:p>
          <a:p>
            <a:endParaRPr lang="en-GB" sz="2000" dirty="0">
              <a:latin typeface="Twinkl Light" panose="02000000000000000000" pitchFamily="2" charset="0"/>
            </a:endParaRPr>
          </a:p>
          <a:p>
            <a:r>
              <a:rPr lang="en-GB" sz="2000" dirty="0">
                <a:latin typeface="Twinkl Light" panose="02000000000000000000" pitchFamily="2" charset="0"/>
              </a:rPr>
              <a:t>Maths/English homework is due in on </a:t>
            </a:r>
            <a:r>
              <a:rPr lang="en-GB" sz="2000" b="1" dirty="0">
                <a:latin typeface="Twinkl Light" panose="02000000000000000000" pitchFamily="2" charset="0"/>
              </a:rPr>
              <a:t>Thursday</a:t>
            </a:r>
            <a:r>
              <a:rPr lang="en-GB" sz="2000" dirty="0">
                <a:latin typeface="Twinkl Light" panose="02000000000000000000" pitchFamily="2" charset="0"/>
              </a:rPr>
              <a:t>, and a new piece will be given the following day. </a:t>
            </a:r>
          </a:p>
          <a:p>
            <a:endParaRPr lang="en-GB" sz="2000" dirty="0">
              <a:latin typeface="Twinkl Light" panose="02000000000000000000" pitchFamily="2" charset="0"/>
            </a:endParaRPr>
          </a:p>
          <a:p>
            <a:r>
              <a:rPr lang="en-GB" sz="2000" dirty="0">
                <a:latin typeface="Twinkl Light" panose="02000000000000000000" pitchFamily="2" charset="0"/>
              </a:rPr>
              <a:t>Children are expected to read 3x a week for 20 minutes. Please record this in the blue homework diaries and have an adult sign it. Please make sure these come in every </a:t>
            </a:r>
            <a:r>
              <a:rPr lang="en-GB" sz="2000" b="1" dirty="0">
                <a:latin typeface="Twinkl Light" panose="02000000000000000000" pitchFamily="2" charset="0"/>
              </a:rPr>
              <a:t>Thursday! </a:t>
            </a:r>
          </a:p>
        </p:txBody>
      </p:sp>
    </p:spTree>
    <p:extLst>
      <p:ext uri="{BB962C8B-B14F-4D97-AF65-F5344CB8AC3E}">
        <p14:creationId xmlns:p14="http://schemas.microsoft.com/office/powerpoint/2010/main" val="1782614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13</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dirty="0"/>
              <a:t>We are reviving a school tradition to raise funds but also explore the local area. </a:t>
            </a:r>
          </a:p>
          <a:p>
            <a:r>
              <a:rPr lang="en-GB" dirty="0"/>
              <a:t>There will be three routes, one for Lambs (school grounds), and different ones for KS1 and KS2. </a:t>
            </a:r>
          </a:p>
          <a:p>
            <a:r>
              <a:rPr lang="en-GB" dirty="0"/>
              <a:t>Children will be accompanied by school staff</a:t>
            </a:r>
          </a:p>
          <a:p>
            <a:r>
              <a:rPr lang="en-GB" dirty="0"/>
              <a:t>We will be sending out letters with more info shortly. </a:t>
            </a:r>
          </a:p>
          <a:p>
            <a:endParaRPr lang="en-GB" dirty="0"/>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2352185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dirty="0"/>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a:lstStyle/>
          <a:p>
            <a:r>
              <a:rPr lang="en-GB" sz="2400" dirty="0">
                <a:latin typeface="Twinkl Light" panose="02000000000000000000" pitchFamily="2" charset="0"/>
              </a:rPr>
              <a:t>PE is on Tuesday (indoor) and Fridays (outdoor)</a:t>
            </a:r>
          </a:p>
          <a:p>
            <a:r>
              <a:rPr lang="en-GB" sz="2400" dirty="0">
                <a:latin typeface="Twinkl Light" panose="02000000000000000000" pitchFamily="2" charset="0"/>
              </a:rPr>
              <a:t>Clothing – Please ensure outdoor shoes can be put on independently and all clothing is labelled.</a:t>
            </a:r>
          </a:p>
          <a:p>
            <a:r>
              <a:rPr lang="en-GB" sz="2400" dirty="0">
                <a:latin typeface="Twinkl Light" panose="02000000000000000000" pitchFamily="2" charset="0"/>
              </a:rPr>
              <a:t>Earrings – none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85051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14537452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dirty="0">
                <a:latin typeface="Twinkl Light" panose="02000000000000000000" pitchFamily="2" charset="0"/>
              </a:rPr>
              <a:t>Any Questions?</a:t>
            </a:r>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e807378d9c714e1288df46490346c8d7">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d775ad4ddfd8aa1273ab888aaa046d77"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5C780E-1F72-4935-983E-C7729ED96AE7}">
  <ds:schemaRefs>
    <ds:schemaRef ds:uri="http://schemas.microsoft.com/office/2006/metadata/properties"/>
    <ds:schemaRef ds:uri="http://schemas.microsoft.com/office/infopath/2007/PartnerControls"/>
    <ds:schemaRef ds:uri="9a9d7a46-ecbc-4db7-863d-8b6a44650f06"/>
    <ds:schemaRef ds:uri="73460600-3757-4913-a7c0-8be1c1a52995"/>
  </ds:schemaRefs>
</ds:datastoreItem>
</file>

<file path=customXml/itemProps2.xml><?xml version="1.0" encoding="utf-8"?>
<ds:datastoreItem xmlns:ds="http://schemas.openxmlformats.org/officeDocument/2006/customXml" ds:itemID="{DBE9C005-60F2-4062-A85E-9A3FA51A2A5D}">
  <ds:schemaRefs>
    <ds:schemaRef ds:uri="http://schemas.microsoft.com/sharepoint/v3/contenttype/forms"/>
  </ds:schemaRefs>
</ds:datastoreItem>
</file>

<file path=customXml/itemProps3.xml><?xml version="1.0" encoding="utf-8"?>
<ds:datastoreItem xmlns:ds="http://schemas.openxmlformats.org/officeDocument/2006/customXml" ds:itemID="{81AE42D5-6E59-46C3-97E6-D55128F04B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1750</Words>
  <Application>Microsoft Office PowerPoint</Application>
  <PresentationFormat>Widescreen</PresentationFormat>
  <Paragraphs>159</Paragraphs>
  <Slides>21</Slides>
  <Notes>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Facet</vt:lpstr>
      <vt:lpstr>Meet the Teacher</vt:lpstr>
      <vt:lpstr>The Year 5 Team  Class Teacher- Miss Maher   </vt:lpstr>
      <vt:lpstr>School Day</vt:lpstr>
      <vt:lpstr>Absence and Lateness procedures</vt:lpstr>
      <vt:lpstr>Absence and Lateness</vt:lpstr>
      <vt:lpstr>PowerPoint Presentation</vt:lpstr>
      <vt:lpstr>Curriculum &amp; Enrichment Activities </vt:lpstr>
      <vt:lpstr>Curriculum &amp; Enrichment Activities - Reading</vt:lpstr>
      <vt:lpstr>Curriculum &amp; Enrichment Activities - Reading </vt:lpstr>
      <vt:lpstr>Curriculum – Guided Reading</vt:lpstr>
      <vt:lpstr>Curriculum &amp; Enrichment Activities - Writing </vt:lpstr>
      <vt:lpstr>Curriculum &amp; Enrichment Activities - Maths </vt:lpstr>
      <vt:lpstr>Communication</vt:lpstr>
      <vt:lpstr>PHSE &amp; RSE</vt:lpstr>
      <vt:lpstr>Fidget Tools</vt:lpstr>
      <vt:lpstr>Curriculum &amp; Enrichment Activities </vt:lpstr>
      <vt:lpstr>Home Learning</vt:lpstr>
      <vt:lpstr>Sponsored Walk – Monday 13th October</vt:lpstr>
      <vt:lpstr>PE &amp; Outdoors clothing</vt:lpstr>
      <vt:lpstr>Our School Values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Maher, Jessica</cp:lastModifiedBy>
  <cp:revision>8</cp:revision>
  <dcterms:created xsi:type="dcterms:W3CDTF">2024-09-13T08:02:51Z</dcterms:created>
  <dcterms:modified xsi:type="dcterms:W3CDTF">2025-10-03T07:47:18Z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