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4"/>
  </p:sldMasterIdLst>
  <p:notesMasterIdLst>
    <p:notesMasterId r:id="rId27"/>
  </p:notesMasterIdLst>
  <p:sldIdLst>
    <p:sldId id="256" r:id="rId5"/>
    <p:sldId id="257" r:id="rId6"/>
    <p:sldId id="262" r:id="rId7"/>
    <p:sldId id="258" r:id="rId8"/>
    <p:sldId id="266" r:id="rId9"/>
    <p:sldId id="264" r:id="rId10"/>
    <p:sldId id="265" r:id="rId11"/>
    <p:sldId id="277" r:id="rId12"/>
    <p:sldId id="259" r:id="rId13"/>
    <p:sldId id="268" r:id="rId14"/>
    <p:sldId id="272" r:id="rId15"/>
    <p:sldId id="269" r:id="rId16"/>
    <p:sldId id="271" r:id="rId17"/>
    <p:sldId id="270" r:id="rId18"/>
    <p:sldId id="273" r:id="rId19"/>
    <p:sldId id="274" r:id="rId20"/>
    <p:sldId id="275" r:id="rId21"/>
    <p:sldId id="267" r:id="rId22"/>
    <p:sldId id="260" r:id="rId23"/>
    <p:sldId id="261" r:id="rId24"/>
    <p:sldId id="276" r:id="rId25"/>
    <p:sldId id="263"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446" dt="2026-09-17T07:21:19.085"/>
    <p1510:client id="{74D763D6-48AB-178C-A922-C4AC938B3799}" v="70" dt="2026-09-17T15:21:54.3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ie Mackintosh" userId="S::r.mackintosh@woodleatlt.co.uk::247ac81f-d0ad-4385-afc9-61655dcd224a" providerId="AD" clId="Web-{00000000-0000-0000-0000-000000000000}"/>
    <pc:docChg chg="modSld sldOrd">
      <pc:chgData name="Rosie Mackintosh" userId="S::r.mackintosh@woodleatlt.co.uk::247ac81f-d0ad-4385-afc9-61655dcd224a" providerId="AD" clId="Web-{00000000-0000-0000-0000-000000000000}" dt="2026-09-17T07:21:19.085" v="397"/>
      <pc:docMkLst>
        <pc:docMk/>
      </pc:docMkLst>
      <pc:sldChg chg="modSp">
        <pc:chgData name="Rosie Mackintosh" userId="S::r.mackintosh@woodleatlt.co.uk::247ac81f-d0ad-4385-afc9-61655dcd224a" providerId="AD" clId="Web-{00000000-0000-0000-0000-000000000000}" dt="2026-09-17T07:02:55.778" v="3" actId="20577"/>
        <pc:sldMkLst>
          <pc:docMk/>
          <pc:sldMk cId="372099705" sldId="256"/>
        </pc:sldMkLst>
        <pc:spChg chg="mod">
          <ac:chgData name="Rosie Mackintosh" userId="S::r.mackintosh@woodleatlt.co.uk::247ac81f-d0ad-4385-afc9-61655dcd224a" providerId="AD" clId="Web-{00000000-0000-0000-0000-000000000000}" dt="2026-09-17T07:02:55.778" v="3" actId="20577"/>
          <ac:spMkLst>
            <pc:docMk/>
            <pc:sldMk cId="372099705" sldId="256"/>
            <ac:spMk id="3" creationId="{9E99ED69-773A-DFAE-95A6-0B34681CC167}"/>
          </ac:spMkLst>
        </pc:spChg>
      </pc:sldChg>
      <pc:sldChg chg="modSp">
        <pc:chgData name="Rosie Mackintosh" userId="S::r.mackintosh@woodleatlt.co.uk::247ac81f-d0ad-4385-afc9-61655dcd224a" providerId="AD" clId="Web-{00000000-0000-0000-0000-000000000000}" dt="2026-09-17T07:06:34.127" v="48" actId="20577"/>
        <pc:sldMkLst>
          <pc:docMk/>
          <pc:sldMk cId="3600311874" sldId="257"/>
        </pc:sldMkLst>
        <pc:spChg chg="mod">
          <ac:chgData name="Rosie Mackintosh" userId="S::r.mackintosh@woodleatlt.co.uk::247ac81f-d0ad-4385-afc9-61655dcd224a" providerId="AD" clId="Web-{00000000-0000-0000-0000-000000000000}" dt="2026-09-17T07:03:02.810" v="4" actId="20577"/>
          <ac:spMkLst>
            <pc:docMk/>
            <pc:sldMk cId="3600311874" sldId="257"/>
            <ac:spMk id="2" creationId="{E7F6528F-90F0-CC3A-B056-59FD4FEA54FC}"/>
          </ac:spMkLst>
        </pc:spChg>
        <pc:spChg chg="mod">
          <ac:chgData name="Rosie Mackintosh" userId="S::r.mackintosh@woodleatlt.co.uk::247ac81f-d0ad-4385-afc9-61655dcd224a" providerId="AD" clId="Web-{00000000-0000-0000-0000-000000000000}" dt="2026-09-17T07:06:34.127" v="48" actId="20577"/>
          <ac:spMkLst>
            <pc:docMk/>
            <pc:sldMk cId="3600311874" sldId="257"/>
            <ac:spMk id="7" creationId="{E3E2B3AE-132E-49CE-DD14-8A027FD061A1}"/>
          </ac:spMkLst>
        </pc:spChg>
      </pc:sldChg>
      <pc:sldChg chg="addSp modSp">
        <pc:chgData name="Rosie Mackintosh" userId="S::r.mackintosh@woodleatlt.co.uk::247ac81f-d0ad-4385-afc9-61655dcd224a" providerId="AD" clId="Web-{00000000-0000-0000-0000-000000000000}" dt="2026-09-17T07:06:52.456" v="50" actId="1076"/>
        <pc:sldMkLst>
          <pc:docMk/>
          <pc:sldMk cId="2712114049" sldId="259"/>
        </pc:sldMkLst>
        <pc:graphicFrameChg chg="add mod">
          <ac:chgData name="Rosie Mackintosh" userId="S::r.mackintosh@woodleatlt.co.uk::247ac81f-d0ad-4385-afc9-61655dcd224a" providerId="AD" clId="Web-{00000000-0000-0000-0000-000000000000}" dt="2026-09-17T07:06:52.456" v="50" actId="1076"/>
          <ac:graphicFrameMkLst>
            <pc:docMk/>
            <pc:sldMk cId="2712114049" sldId="259"/>
            <ac:graphicFrameMk id="4" creationId="{C37B33D5-4102-9601-7FC1-4E9748BCABB6}"/>
          </ac:graphicFrameMkLst>
        </pc:graphicFrameChg>
      </pc:sldChg>
      <pc:sldChg chg="modSp">
        <pc:chgData name="Rosie Mackintosh" userId="S::r.mackintosh@woodleatlt.co.uk::247ac81f-d0ad-4385-afc9-61655dcd224a" providerId="AD" clId="Web-{00000000-0000-0000-0000-000000000000}" dt="2026-09-17T07:21:13.585" v="396" actId="20577"/>
        <pc:sldMkLst>
          <pc:docMk/>
          <pc:sldMk cId="1782614724" sldId="260"/>
        </pc:sldMkLst>
        <pc:spChg chg="mod">
          <ac:chgData name="Rosie Mackintosh" userId="S::r.mackintosh@woodleatlt.co.uk::247ac81f-d0ad-4385-afc9-61655dcd224a" providerId="AD" clId="Web-{00000000-0000-0000-0000-000000000000}" dt="2026-09-17T07:21:13.585" v="396" actId="20577"/>
          <ac:spMkLst>
            <pc:docMk/>
            <pc:sldMk cId="1782614724" sldId="260"/>
            <ac:spMk id="3" creationId="{BD678D50-DE8A-78CC-8F9B-88CF75FA6F14}"/>
          </ac:spMkLst>
        </pc:spChg>
      </pc:sldChg>
      <pc:sldChg chg="modSp">
        <pc:chgData name="Rosie Mackintosh" userId="S::r.mackintosh@woodleatlt.co.uk::247ac81f-d0ad-4385-afc9-61655dcd224a" providerId="AD" clId="Web-{00000000-0000-0000-0000-000000000000}" dt="2026-09-17T07:19:49.130" v="389" actId="20577"/>
        <pc:sldMkLst>
          <pc:docMk/>
          <pc:sldMk cId="985051127" sldId="261"/>
        </pc:sldMkLst>
        <pc:spChg chg="mod">
          <ac:chgData name="Rosie Mackintosh" userId="S::r.mackintosh@woodleatlt.co.uk::247ac81f-d0ad-4385-afc9-61655dcd224a" providerId="AD" clId="Web-{00000000-0000-0000-0000-000000000000}" dt="2026-09-17T07:19:49.130" v="389" actId="20577"/>
          <ac:spMkLst>
            <pc:docMk/>
            <pc:sldMk cId="985051127" sldId="261"/>
            <ac:spMk id="3" creationId="{6F3B3DD9-84A7-E1FF-0590-D1AA33E73CC9}"/>
          </ac:spMkLst>
        </pc:spChg>
      </pc:sldChg>
      <pc:sldChg chg="modSp">
        <pc:chgData name="Rosie Mackintosh" userId="S::r.mackintosh@woodleatlt.co.uk::247ac81f-d0ad-4385-afc9-61655dcd224a" providerId="AD" clId="Web-{00000000-0000-0000-0000-000000000000}" dt="2026-09-17T07:18:10.050" v="340" actId="20577"/>
        <pc:sldMkLst>
          <pc:docMk/>
          <pc:sldMk cId="729268832" sldId="267"/>
        </pc:sldMkLst>
        <pc:spChg chg="mod">
          <ac:chgData name="Rosie Mackintosh" userId="S::r.mackintosh@woodleatlt.co.uk::247ac81f-d0ad-4385-afc9-61655dcd224a" providerId="AD" clId="Web-{00000000-0000-0000-0000-000000000000}" dt="2026-09-17T07:18:10.050" v="340" actId="20577"/>
          <ac:spMkLst>
            <pc:docMk/>
            <pc:sldMk cId="729268832" sldId="267"/>
            <ac:spMk id="5" creationId="{B31918A7-89B3-139A-D3C4-0FF8AAA7F2A7}"/>
          </ac:spMkLst>
        </pc:spChg>
      </pc:sldChg>
      <pc:sldChg chg="addSp modSp">
        <pc:chgData name="Rosie Mackintosh" userId="S::r.mackintosh@woodleatlt.co.uk::247ac81f-d0ad-4385-afc9-61655dcd224a" providerId="AD" clId="Web-{00000000-0000-0000-0000-000000000000}" dt="2026-09-17T07:14:13.294" v="303" actId="20577"/>
        <pc:sldMkLst>
          <pc:docMk/>
          <pc:sldMk cId="2238825676" sldId="268"/>
        </pc:sldMkLst>
        <pc:spChg chg="mod">
          <ac:chgData name="Rosie Mackintosh" userId="S::r.mackintosh@woodleatlt.co.uk::247ac81f-d0ad-4385-afc9-61655dcd224a" providerId="AD" clId="Web-{00000000-0000-0000-0000-000000000000}" dt="2026-09-17T07:14:13.294" v="303" actId="20577"/>
          <ac:spMkLst>
            <pc:docMk/>
            <pc:sldMk cId="2238825676" sldId="268"/>
            <ac:spMk id="5" creationId="{71B29681-55AE-6F28-B6C2-4DC35FDA6DBA}"/>
          </ac:spMkLst>
        </pc:spChg>
        <pc:picChg chg="add mod">
          <ac:chgData name="Rosie Mackintosh" userId="S::r.mackintosh@woodleatlt.co.uk::247ac81f-d0ad-4385-afc9-61655dcd224a" providerId="AD" clId="Web-{00000000-0000-0000-0000-000000000000}" dt="2026-09-17T07:07:25.081" v="57" actId="1076"/>
          <ac:picMkLst>
            <pc:docMk/>
            <pc:sldMk cId="2238825676" sldId="268"/>
            <ac:picMk id="3" creationId="{7FE614B5-9849-7D4C-E525-F0A1C2E1C8C0}"/>
          </ac:picMkLst>
        </pc:picChg>
      </pc:sldChg>
      <pc:sldChg chg="delSp modSp">
        <pc:chgData name="Rosie Mackintosh" userId="S::r.mackintosh@woodleatlt.co.uk::247ac81f-d0ad-4385-afc9-61655dcd224a" providerId="AD" clId="Web-{00000000-0000-0000-0000-000000000000}" dt="2026-09-17T07:08:54.802" v="146" actId="20577"/>
        <pc:sldMkLst>
          <pc:docMk/>
          <pc:sldMk cId="2031565601" sldId="269"/>
        </pc:sldMkLst>
        <pc:spChg chg="mod">
          <ac:chgData name="Rosie Mackintosh" userId="S::r.mackintosh@woodleatlt.co.uk::247ac81f-d0ad-4385-afc9-61655dcd224a" providerId="AD" clId="Web-{00000000-0000-0000-0000-000000000000}" dt="2026-09-17T07:08:54.802" v="146" actId="20577"/>
          <ac:spMkLst>
            <pc:docMk/>
            <pc:sldMk cId="2031565601" sldId="269"/>
            <ac:spMk id="2" creationId="{AE52E215-D237-BEA4-39CD-97B0AF777E0E}"/>
          </ac:spMkLst>
        </pc:spChg>
        <pc:spChg chg="del mod">
          <ac:chgData name="Rosie Mackintosh" userId="S::r.mackintosh@woodleatlt.co.uk::247ac81f-d0ad-4385-afc9-61655dcd224a" providerId="AD" clId="Web-{00000000-0000-0000-0000-000000000000}" dt="2026-09-17T07:08:42.130" v="133"/>
          <ac:spMkLst>
            <pc:docMk/>
            <pc:sldMk cId="2031565601" sldId="269"/>
            <ac:spMk id="5" creationId="{71B29681-55AE-6F28-B6C2-4DC35FDA6DBA}"/>
          </ac:spMkLst>
        </pc:spChg>
        <pc:spChg chg="mod">
          <ac:chgData name="Rosie Mackintosh" userId="S::r.mackintosh@woodleatlt.co.uk::247ac81f-d0ad-4385-afc9-61655dcd224a" providerId="AD" clId="Web-{00000000-0000-0000-0000-000000000000}" dt="2026-09-17T07:08:44.724" v="134" actId="14100"/>
          <ac:spMkLst>
            <pc:docMk/>
            <pc:sldMk cId="2031565601" sldId="269"/>
            <ac:spMk id="6" creationId="{284A5E60-8033-A648-C1CC-505D0FFBAEF1}"/>
          </ac:spMkLst>
        </pc:spChg>
        <pc:spChg chg="mod">
          <ac:chgData name="Rosie Mackintosh" userId="S::r.mackintosh@woodleatlt.co.uk::247ac81f-d0ad-4385-afc9-61655dcd224a" providerId="AD" clId="Web-{00000000-0000-0000-0000-000000000000}" dt="2026-09-17T07:08:47.396" v="135" actId="14100"/>
          <ac:spMkLst>
            <pc:docMk/>
            <pc:sldMk cId="2031565601" sldId="269"/>
            <ac:spMk id="7" creationId="{4F576027-3CC2-8BA1-1C75-75C98E65A0DF}"/>
          </ac:spMkLst>
        </pc:spChg>
      </pc:sldChg>
      <pc:sldChg chg="addSp modSp">
        <pc:chgData name="Rosie Mackintosh" userId="S::r.mackintosh@woodleatlt.co.uk::247ac81f-d0ad-4385-afc9-61655dcd224a" providerId="AD" clId="Web-{00000000-0000-0000-0000-000000000000}" dt="2026-09-17T07:16:30.844" v="321" actId="1076"/>
        <pc:sldMkLst>
          <pc:docMk/>
          <pc:sldMk cId="3637561977" sldId="270"/>
        </pc:sldMkLst>
        <pc:spChg chg="mod">
          <ac:chgData name="Rosie Mackintosh" userId="S::r.mackintosh@woodleatlt.co.uk::247ac81f-d0ad-4385-afc9-61655dcd224a" providerId="AD" clId="Web-{00000000-0000-0000-0000-000000000000}" dt="2026-09-17T07:16:23.125" v="318" actId="20577"/>
          <ac:spMkLst>
            <pc:docMk/>
            <pc:sldMk cId="3637561977" sldId="270"/>
            <ac:spMk id="3" creationId="{512AA5F0-1504-E4C0-77E2-C8EF54066651}"/>
          </ac:spMkLst>
        </pc:spChg>
        <pc:picChg chg="add mod">
          <ac:chgData name="Rosie Mackintosh" userId="S::r.mackintosh@woodleatlt.co.uk::247ac81f-d0ad-4385-afc9-61655dcd224a" providerId="AD" clId="Web-{00000000-0000-0000-0000-000000000000}" dt="2026-09-17T07:16:30.844" v="321" actId="1076"/>
          <ac:picMkLst>
            <pc:docMk/>
            <pc:sldMk cId="3637561977" sldId="270"/>
            <ac:picMk id="4" creationId="{593BED16-900D-C951-114A-217D83DE96D2}"/>
          </ac:picMkLst>
        </pc:picChg>
      </pc:sldChg>
      <pc:sldChg chg="modSp">
        <pc:chgData name="Rosie Mackintosh" userId="S::r.mackintosh@woodleatlt.co.uk::247ac81f-d0ad-4385-afc9-61655dcd224a" providerId="AD" clId="Web-{00000000-0000-0000-0000-000000000000}" dt="2026-09-17T07:14:18.388" v="305" actId="20577"/>
        <pc:sldMkLst>
          <pc:docMk/>
          <pc:sldMk cId="1029698705" sldId="271"/>
        </pc:sldMkLst>
        <pc:spChg chg="mod">
          <ac:chgData name="Rosie Mackintosh" userId="S::r.mackintosh@woodleatlt.co.uk::247ac81f-d0ad-4385-afc9-61655dcd224a" providerId="AD" clId="Web-{00000000-0000-0000-0000-000000000000}" dt="2026-09-17T07:14:18.388" v="305" actId="20577"/>
          <ac:spMkLst>
            <pc:docMk/>
            <pc:sldMk cId="1029698705" sldId="271"/>
            <ac:spMk id="3" creationId="{5D9B4E15-1169-5061-311F-D210448B4DBC}"/>
          </ac:spMkLst>
        </pc:spChg>
      </pc:sldChg>
      <pc:sldChg chg="modSp">
        <pc:chgData name="Rosie Mackintosh" userId="S::r.mackintosh@woodleatlt.co.uk::247ac81f-d0ad-4385-afc9-61655dcd224a" providerId="AD" clId="Web-{00000000-0000-0000-0000-000000000000}" dt="2026-09-17T07:14:08.513" v="300" actId="20577"/>
        <pc:sldMkLst>
          <pc:docMk/>
          <pc:sldMk cId="1266690809" sldId="272"/>
        </pc:sldMkLst>
        <pc:spChg chg="mod">
          <ac:chgData name="Rosie Mackintosh" userId="S::r.mackintosh@woodleatlt.co.uk::247ac81f-d0ad-4385-afc9-61655dcd224a" providerId="AD" clId="Web-{00000000-0000-0000-0000-000000000000}" dt="2026-09-17T07:14:08.513" v="300" actId="20577"/>
          <ac:spMkLst>
            <pc:docMk/>
            <pc:sldMk cId="1266690809" sldId="272"/>
            <ac:spMk id="3" creationId="{74B701B8-5C76-4D52-BF98-59916A834EB2}"/>
          </ac:spMkLst>
        </pc:spChg>
      </pc:sldChg>
      <pc:sldChg chg="modSp">
        <pc:chgData name="Rosie Mackintosh" userId="S::r.mackintosh@woodleatlt.co.uk::247ac81f-d0ad-4385-afc9-61655dcd224a" providerId="AD" clId="Web-{00000000-0000-0000-0000-000000000000}" dt="2026-09-17T07:14:32.779" v="311" actId="1076"/>
        <pc:sldMkLst>
          <pc:docMk/>
          <pc:sldMk cId="3095851587" sldId="273"/>
        </pc:sldMkLst>
        <pc:spChg chg="mod">
          <ac:chgData name="Rosie Mackintosh" userId="S::r.mackintosh@woodleatlt.co.uk::247ac81f-d0ad-4385-afc9-61655dcd224a" providerId="AD" clId="Web-{00000000-0000-0000-0000-000000000000}" dt="2026-09-17T07:14:32.779" v="311" actId="1076"/>
          <ac:spMkLst>
            <pc:docMk/>
            <pc:sldMk cId="3095851587" sldId="273"/>
            <ac:spMk id="2" creationId="{B5F926FF-07EB-852D-6BAF-51BDF50FBA3B}"/>
          </ac:spMkLst>
        </pc:spChg>
        <pc:spChg chg="mod">
          <ac:chgData name="Rosie Mackintosh" userId="S::r.mackintosh@woodleatlt.co.uk::247ac81f-d0ad-4385-afc9-61655dcd224a" providerId="AD" clId="Web-{00000000-0000-0000-0000-000000000000}" dt="2026-09-17T07:14:30.623" v="310" actId="14100"/>
          <ac:spMkLst>
            <pc:docMk/>
            <pc:sldMk cId="3095851587" sldId="273"/>
            <ac:spMk id="3" creationId="{352B31C8-41AD-2D54-F250-D059DB2E26E0}"/>
          </ac:spMkLst>
        </pc:spChg>
      </pc:sldChg>
      <pc:sldChg chg="ord">
        <pc:chgData name="Rosie Mackintosh" userId="S::r.mackintosh@woodleatlt.co.uk::247ac81f-d0ad-4385-afc9-61655dcd224a" providerId="AD" clId="Web-{00000000-0000-0000-0000-000000000000}" dt="2026-09-17T07:21:19.085" v="397"/>
        <pc:sldMkLst>
          <pc:docMk/>
          <pc:sldMk cId="4096167586" sldId="276"/>
        </pc:sldMkLst>
      </pc:sldChg>
    </pc:docChg>
  </pc:docChgLst>
  <pc:docChgLst>
    <pc:chgData name="Rosie Mackintosh" userId="S::r.mackintosh@woodleatlt.co.uk::247ac81f-d0ad-4385-afc9-61655dcd224a" providerId="AD" clId="Web-{74D763D6-48AB-178C-A922-C4AC938B3799}"/>
    <pc:docChg chg="modSld sldOrd">
      <pc:chgData name="Rosie Mackintosh" userId="S::r.mackintosh@woodleatlt.co.uk::247ac81f-d0ad-4385-afc9-61655dcd224a" providerId="AD" clId="Web-{74D763D6-48AB-178C-A922-C4AC938B3799}" dt="2026-09-17T15:21:54.332" v="65"/>
      <pc:docMkLst>
        <pc:docMk/>
      </pc:docMkLst>
      <pc:sldChg chg="modSp">
        <pc:chgData name="Rosie Mackintosh" userId="S::r.mackintosh@woodleatlt.co.uk::247ac81f-d0ad-4385-afc9-61655dcd224a" providerId="AD" clId="Web-{74D763D6-48AB-178C-A922-C4AC938B3799}" dt="2026-09-17T14:56:32.337" v="20" actId="20577"/>
        <pc:sldMkLst>
          <pc:docMk/>
          <pc:sldMk cId="1782614724" sldId="260"/>
        </pc:sldMkLst>
        <pc:spChg chg="mod">
          <ac:chgData name="Rosie Mackintosh" userId="S::r.mackintosh@woodleatlt.co.uk::247ac81f-d0ad-4385-afc9-61655dcd224a" providerId="AD" clId="Web-{74D763D6-48AB-178C-A922-C4AC938B3799}" dt="2026-09-17T14:56:32.337" v="20" actId="20577"/>
          <ac:spMkLst>
            <pc:docMk/>
            <pc:sldMk cId="1782614724" sldId="260"/>
            <ac:spMk id="3" creationId="{BD678D50-DE8A-78CC-8F9B-88CF75FA6F14}"/>
          </ac:spMkLst>
        </pc:spChg>
      </pc:sldChg>
      <pc:sldChg chg="addSp modSp">
        <pc:chgData name="Rosie Mackintosh" userId="S::r.mackintosh@woodleatlt.co.uk::247ac81f-d0ad-4385-afc9-61655dcd224a" providerId="AD" clId="Web-{74D763D6-48AB-178C-A922-C4AC938B3799}" dt="2026-09-17T15:20:15.312" v="64" actId="1076"/>
        <pc:sldMkLst>
          <pc:docMk/>
          <pc:sldMk cId="729268832" sldId="267"/>
        </pc:sldMkLst>
        <pc:spChg chg="mod">
          <ac:chgData name="Rosie Mackintosh" userId="S::r.mackintosh@woodleatlt.co.uk::247ac81f-d0ad-4385-afc9-61655dcd224a" providerId="AD" clId="Web-{74D763D6-48AB-178C-A922-C4AC938B3799}" dt="2026-09-17T15:19:54.108" v="61" actId="20577"/>
          <ac:spMkLst>
            <pc:docMk/>
            <pc:sldMk cId="729268832" sldId="267"/>
            <ac:spMk id="5" creationId="{B31918A7-89B3-139A-D3C4-0FF8AAA7F2A7}"/>
          </ac:spMkLst>
        </pc:spChg>
        <pc:picChg chg="add mod">
          <ac:chgData name="Rosie Mackintosh" userId="S::r.mackintosh@woodleatlt.co.uk::247ac81f-d0ad-4385-afc9-61655dcd224a" providerId="AD" clId="Web-{74D763D6-48AB-178C-A922-C4AC938B3799}" dt="2026-09-17T15:20:15.312" v="64" actId="1076"/>
          <ac:picMkLst>
            <pc:docMk/>
            <pc:sldMk cId="729268832" sldId="267"/>
            <ac:picMk id="3" creationId="{0DF18206-B74A-77E3-C0B9-0244120F2003}"/>
          </ac:picMkLst>
        </pc:picChg>
      </pc:sldChg>
      <pc:sldChg chg="modSp">
        <pc:chgData name="Rosie Mackintosh" userId="S::r.mackintosh@woodleatlt.co.uk::247ac81f-d0ad-4385-afc9-61655dcd224a" providerId="AD" clId="Web-{74D763D6-48AB-178C-A922-C4AC938B3799}" dt="2026-09-17T15:05:17.767" v="45" actId="20577"/>
        <pc:sldMkLst>
          <pc:docMk/>
          <pc:sldMk cId="2238825676" sldId="268"/>
        </pc:sldMkLst>
        <pc:spChg chg="mod">
          <ac:chgData name="Rosie Mackintosh" userId="S::r.mackintosh@woodleatlt.co.uk::247ac81f-d0ad-4385-afc9-61655dcd224a" providerId="AD" clId="Web-{74D763D6-48AB-178C-A922-C4AC938B3799}" dt="2026-09-17T15:05:17.767" v="45" actId="20577"/>
          <ac:spMkLst>
            <pc:docMk/>
            <pc:sldMk cId="2238825676" sldId="268"/>
            <ac:spMk id="5" creationId="{71B29681-55AE-6F28-B6C2-4DC35FDA6DBA}"/>
          </ac:spMkLst>
        </pc:spChg>
      </pc:sldChg>
      <pc:sldChg chg="ord">
        <pc:chgData name="Rosie Mackintosh" userId="S::r.mackintosh@woodleatlt.co.uk::247ac81f-d0ad-4385-afc9-61655dcd224a" providerId="AD" clId="Web-{74D763D6-48AB-178C-A922-C4AC938B3799}" dt="2026-09-17T15:21:54.332" v="65"/>
        <pc:sldMkLst>
          <pc:docMk/>
          <pc:sldMk cId="2031565601" sldId="269"/>
        </pc:sldMkLst>
      </pc:sldChg>
      <pc:sldChg chg="modSp">
        <pc:chgData name="Rosie Mackintosh" userId="S::r.mackintosh@woodleatlt.co.uk::247ac81f-d0ad-4385-afc9-61655dcd224a" providerId="AD" clId="Web-{74D763D6-48AB-178C-A922-C4AC938B3799}" dt="2026-09-17T15:03:30.480" v="44" actId="20577"/>
        <pc:sldMkLst>
          <pc:docMk/>
          <pc:sldMk cId="1029698705" sldId="271"/>
        </pc:sldMkLst>
        <pc:spChg chg="mod">
          <ac:chgData name="Rosie Mackintosh" userId="S::r.mackintosh@woodleatlt.co.uk::247ac81f-d0ad-4385-afc9-61655dcd224a" providerId="AD" clId="Web-{74D763D6-48AB-178C-A922-C4AC938B3799}" dt="2026-09-17T15:03:30.480" v="44" actId="20577"/>
          <ac:spMkLst>
            <pc:docMk/>
            <pc:sldMk cId="1029698705" sldId="271"/>
            <ac:spMk id="3" creationId="{5D9B4E15-1169-5061-311F-D210448B4DBC}"/>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5DA9A7-C288-450E-94C6-05AFCE54D754}" type="doc">
      <dgm:prSet loTypeId="urn:microsoft.com/office/officeart/2005/8/layout/vList2" loCatId="list" qsTypeId="urn:microsoft.com/office/officeart/2005/8/quickstyle/simple4#1" qsCatId="simple" csTypeId="urn:microsoft.com/office/officeart/2005/8/colors/colorful2#1" csCatId="colorful"/>
      <dgm:spPr/>
      <dgm:t>
        <a:bodyPr/>
        <a:lstStyle/>
        <a:p>
          <a:endParaRPr lang="en-US"/>
        </a:p>
      </dgm:t>
    </dgm:pt>
    <dgm:pt modelId="{2E50F681-B298-4D06-9D75-A0948EBD9AA9}">
      <dgm:prSet/>
      <dgm:spPr/>
      <dgm:t>
        <a:bodyPr/>
        <a:lstStyle/>
        <a:p>
          <a:r>
            <a:rPr lang="en-GB" dirty="0">
              <a:latin typeface="Twinkl Light" panose="02000000000000000000" pitchFamily="2" charset="0"/>
            </a:rPr>
            <a:t>We understand that illness does occur, and events happen where you might run late, however the research is clear about the importance of attending school and being on time. </a:t>
          </a:r>
          <a:endParaRPr lang="en-US" dirty="0">
            <a:latin typeface="Twinkl Light" panose="02000000000000000000" pitchFamily="2" charset="0"/>
          </a:endParaRPr>
        </a:p>
      </dgm:t>
    </dgm:pt>
    <dgm:pt modelId="{B76AB231-6482-49E9-9F5F-B40F19E9C29A}" type="parTrans" cxnId="{1EC3E627-18EA-4E55-9C96-2F5993D80114}">
      <dgm:prSet/>
      <dgm:spPr/>
      <dgm:t>
        <a:bodyPr/>
        <a:lstStyle/>
        <a:p>
          <a:endParaRPr lang="en-US"/>
        </a:p>
      </dgm:t>
    </dgm:pt>
    <dgm:pt modelId="{5DD167FB-E5EC-4F7C-9F61-BC091EF02855}" type="sibTrans" cxnId="{1EC3E627-18EA-4E55-9C96-2F5993D80114}">
      <dgm:prSet/>
      <dgm:spPr/>
      <dgm:t>
        <a:bodyPr/>
        <a:lstStyle/>
        <a:p>
          <a:endParaRPr lang="en-US"/>
        </a:p>
      </dgm:t>
    </dgm:pt>
    <dgm:pt modelId="{77AF1DB2-997C-43BE-B44F-D72ED4108D8E}">
      <dgm:prSet/>
      <dgm:spPr/>
      <dgm:t>
        <a:bodyPr/>
        <a:lstStyle/>
        <a:p>
          <a:r>
            <a:rPr lang="en-US" dirty="0">
              <a:latin typeface="Twinkl Light" panose="02000000000000000000" pitchFamily="2" charset="0"/>
            </a:rPr>
            <a:t>The pupils with the </a:t>
          </a:r>
          <a:r>
            <a:rPr lang="en-US" b="1" dirty="0">
              <a:latin typeface="Twinkl Light" panose="02000000000000000000" pitchFamily="2" charset="0"/>
            </a:rPr>
            <a:t>highest attainment at the end of key stage 2 and key stage 4 </a:t>
          </a:r>
          <a:r>
            <a:rPr lang="en-US" dirty="0">
              <a:latin typeface="Twinkl Light" panose="02000000000000000000" pitchFamily="2" charset="0"/>
            </a:rPr>
            <a:t>have </a:t>
          </a:r>
          <a:r>
            <a:rPr lang="en-US" b="1" dirty="0">
              <a:latin typeface="Twinkl Light" panose="02000000000000000000" pitchFamily="2" charset="0"/>
            </a:rPr>
            <a:t>higher rates of attendance </a:t>
          </a:r>
          <a:r>
            <a:rPr lang="en-US" dirty="0">
              <a:latin typeface="Twinkl Light" panose="02000000000000000000" pitchFamily="2" charset="0"/>
            </a:rPr>
            <a:t>over the key stage compared to those with the lowest attainment. </a:t>
          </a:r>
        </a:p>
      </dgm:t>
    </dgm:pt>
    <dgm:pt modelId="{30976283-FD9E-4726-87FC-CEB85CD96509}" type="parTrans" cxnId="{52FD2A6C-9899-451C-9CFA-286E16D9C9CA}">
      <dgm:prSet/>
      <dgm:spPr/>
      <dgm:t>
        <a:bodyPr/>
        <a:lstStyle/>
        <a:p>
          <a:endParaRPr lang="en-US"/>
        </a:p>
      </dgm:t>
    </dgm:pt>
    <dgm:pt modelId="{61A5A48B-17F5-4338-B502-1A9A7F4DBE75}" type="sibTrans" cxnId="{52FD2A6C-9899-451C-9CFA-286E16D9C9CA}">
      <dgm:prSet/>
      <dgm:spPr/>
      <dgm:t>
        <a:bodyPr/>
        <a:lstStyle/>
        <a:p>
          <a:endParaRPr lang="en-US"/>
        </a:p>
      </dgm:t>
    </dgm:pt>
    <dgm:pt modelId="{0AC13C38-8DCF-40E3-AABC-DFA0ED7F8EDF}" type="pres">
      <dgm:prSet presAssocID="{EA5DA9A7-C288-450E-94C6-05AFCE54D754}" presName="linear" presStyleCnt="0">
        <dgm:presLayoutVars>
          <dgm:animLvl val="lvl"/>
          <dgm:resizeHandles val="exact"/>
        </dgm:presLayoutVars>
      </dgm:prSet>
      <dgm:spPr/>
    </dgm:pt>
    <dgm:pt modelId="{505D9B85-B304-4FAC-9DB6-1DDA44891671}" type="pres">
      <dgm:prSet presAssocID="{2E50F681-B298-4D06-9D75-A0948EBD9AA9}" presName="parentText" presStyleLbl="node1" presStyleIdx="0" presStyleCnt="2">
        <dgm:presLayoutVars>
          <dgm:chMax val="0"/>
          <dgm:bulletEnabled val="1"/>
        </dgm:presLayoutVars>
      </dgm:prSet>
      <dgm:spPr/>
    </dgm:pt>
    <dgm:pt modelId="{8CC45107-78D0-482F-9CF5-A15B83C73BBC}" type="pres">
      <dgm:prSet presAssocID="{5DD167FB-E5EC-4F7C-9F61-BC091EF02855}" presName="spacer" presStyleCnt="0"/>
      <dgm:spPr/>
    </dgm:pt>
    <dgm:pt modelId="{FCC4FD18-D911-4185-B193-F4D3D5B6E758}" type="pres">
      <dgm:prSet presAssocID="{77AF1DB2-997C-43BE-B44F-D72ED4108D8E}" presName="parentText" presStyleLbl="node1" presStyleIdx="1" presStyleCnt="2">
        <dgm:presLayoutVars>
          <dgm:chMax val="0"/>
          <dgm:bulletEnabled val="1"/>
        </dgm:presLayoutVars>
      </dgm:prSet>
      <dgm:spPr/>
    </dgm:pt>
  </dgm:ptLst>
  <dgm:cxnLst>
    <dgm:cxn modelId="{0FFE3424-371F-4A0D-8024-9882E96710B9}" type="presOf" srcId="{EA5DA9A7-C288-450E-94C6-05AFCE54D754}" destId="{0AC13C38-8DCF-40E3-AABC-DFA0ED7F8EDF}" srcOrd="0" destOrd="0" presId="urn:microsoft.com/office/officeart/2005/8/layout/vList2"/>
    <dgm:cxn modelId="{1EC3E627-18EA-4E55-9C96-2F5993D80114}" srcId="{EA5DA9A7-C288-450E-94C6-05AFCE54D754}" destId="{2E50F681-B298-4D06-9D75-A0948EBD9AA9}" srcOrd="0" destOrd="0" parTransId="{B76AB231-6482-49E9-9F5F-B40F19E9C29A}" sibTransId="{5DD167FB-E5EC-4F7C-9F61-BC091EF02855}"/>
    <dgm:cxn modelId="{AD15245B-78D2-4800-A375-4D087B94C1B5}" type="presOf" srcId="{2E50F681-B298-4D06-9D75-A0948EBD9AA9}" destId="{505D9B85-B304-4FAC-9DB6-1DDA44891671}" srcOrd="0" destOrd="0" presId="urn:microsoft.com/office/officeart/2005/8/layout/vList2"/>
    <dgm:cxn modelId="{52FD2A6C-9899-451C-9CFA-286E16D9C9CA}" srcId="{EA5DA9A7-C288-450E-94C6-05AFCE54D754}" destId="{77AF1DB2-997C-43BE-B44F-D72ED4108D8E}" srcOrd="1" destOrd="0" parTransId="{30976283-FD9E-4726-87FC-CEB85CD96509}" sibTransId="{61A5A48B-17F5-4338-B502-1A9A7F4DBE75}"/>
    <dgm:cxn modelId="{683542F0-25DB-43A5-A44F-464152A8216F}" type="presOf" srcId="{77AF1DB2-997C-43BE-B44F-D72ED4108D8E}" destId="{FCC4FD18-D911-4185-B193-F4D3D5B6E758}" srcOrd="0" destOrd="0" presId="urn:microsoft.com/office/officeart/2005/8/layout/vList2"/>
    <dgm:cxn modelId="{ECCB8C69-4711-46DB-BDEC-902097207AA5}" type="presParOf" srcId="{0AC13C38-8DCF-40E3-AABC-DFA0ED7F8EDF}" destId="{505D9B85-B304-4FAC-9DB6-1DDA44891671}" srcOrd="0" destOrd="0" presId="urn:microsoft.com/office/officeart/2005/8/layout/vList2"/>
    <dgm:cxn modelId="{B69A9DEE-CED9-4D84-9951-E565CCADA9EB}" type="presParOf" srcId="{0AC13C38-8DCF-40E3-AABC-DFA0ED7F8EDF}" destId="{8CC45107-78D0-482F-9CF5-A15B83C73BBC}" srcOrd="1" destOrd="0" presId="urn:microsoft.com/office/officeart/2005/8/layout/vList2"/>
    <dgm:cxn modelId="{E4B95058-4F6E-41EE-83EC-D7DB2E49F08B}" type="presParOf" srcId="{0AC13C38-8DCF-40E3-AABC-DFA0ED7F8EDF}" destId="{FCC4FD18-D911-4185-B193-F4D3D5B6E75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D9B85-B304-4FAC-9DB6-1DDA44891671}">
      <dsp:nvSpPr>
        <dsp:cNvPr id="0" name=""/>
        <dsp:cNvSpPr/>
      </dsp:nvSpPr>
      <dsp:spPr>
        <a:xfrm>
          <a:off x="0" y="35054"/>
          <a:ext cx="6692813" cy="233766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Twinkl Light" panose="02000000000000000000" pitchFamily="2" charset="0"/>
            </a:rPr>
            <a:t>We understand that illness does occur, and events happen where you might run late, however the research is clear about the importance of attending school and being on time. </a:t>
          </a:r>
          <a:endParaRPr lang="en-US" sz="2700" kern="1200" dirty="0">
            <a:latin typeface="Twinkl Light" panose="02000000000000000000" pitchFamily="2" charset="0"/>
          </a:endParaRPr>
        </a:p>
      </dsp:txBody>
      <dsp:txXfrm>
        <a:off x="114115" y="149169"/>
        <a:ext cx="6464583" cy="2109430"/>
      </dsp:txXfrm>
    </dsp:sp>
    <dsp:sp modelId="{FCC4FD18-D911-4185-B193-F4D3D5B6E758}">
      <dsp:nvSpPr>
        <dsp:cNvPr id="0" name=""/>
        <dsp:cNvSpPr/>
      </dsp:nvSpPr>
      <dsp:spPr>
        <a:xfrm>
          <a:off x="0" y="2450474"/>
          <a:ext cx="6692813" cy="2337660"/>
        </a:xfrm>
        <a:prstGeom prst="roundRect">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dirty="0">
              <a:latin typeface="Twinkl Light" panose="02000000000000000000" pitchFamily="2" charset="0"/>
            </a:rPr>
            <a:t>The pupils with the </a:t>
          </a:r>
          <a:r>
            <a:rPr lang="en-US" sz="2700" b="1" kern="1200" dirty="0">
              <a:latin typeface="Twinkl Light" panose="02000000000000000000" pitchFamily="2" charset="0"/>
            </a:rPr>
            <a:t>highest attainment at the end of key stage 2 and key stage 4 </a:t>
          </a:r>
          <a:r>
            <a:rPr lang="en-US" sz="2700" kern="1200" dirty="0">
              <a:latin typeface="Twinkl Light" panose="02000000000000000000" pitchFamily="2" charset="0"/>
            </a:rPr>
            <a:t>have </a:t>
          </a:r>
          <a:r>
            <a:rPr lang="en-US" sz="2700" b="1" kern="1200" dirty="0">
              <a:latin typeface="Twinkl Light" panose="02000000000000000000" pitchFamily="2" charset="0"/>
            </a:rPr>
            <a:t>higher rates of attendance </a:t>
          </a:r>
          <a:r>
            <a:rPr lang="en-US" sz="2700" kern="1200" dirty="0">
              <a:latin typeface="Twinkl Light" panose="02000000000000000000" pitchFamily="2" charset="0"/>
            </a:rPr>
            <a:t>over the key stage compared to those with the lowest attainment. </a:t>
          </a:r>
        </a:p>
      </dsp:txBody>
      <dsp:txXfrm>
        <a:off x="114115" y="2564589"/>
        <a:ext cx="6464583" cy="210943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19D97-C266-4435-9B3A-393BDC869A84}" type="datetimeFigureOut">
              <a:rPr lang="en-GB" smtClean="0"/>
              <a:t>17/09/2026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611907-B015-48CE-B47B-9819B485B898}" type="slidenum">
              <a:rPr lang="en-GB" smtClean="0"/>
              <a:t>‹#›</a:t>
            </a:fld>
            <a:endParaRPr lang="en-GB"/>
          </a:p>
        </p:txBody>
      </p:sp>
    </p:spTree>
    <p:extLst>
      <p:ext uri="{BB962C8B-B14F-4D97-AF65-F5344CB8AC3E}">
        <p14:creationId xmlns:p14="http://schemas.microsoft.com/office/powerpoint/2010/main" val="538749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woodleatlt.co.uk/attachments/download.asp?file=755&amp;type=pdf"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know the news around this area can leave parents concerned. Everything we teach is carefully planned and was worked on through working parties with Woodlea parents in the past. We are completely transparent.  </a:t>
            </a:r>
          </a:p>
          <a:p>
            <a:r>
              <a:rPr lang="en-GB" dirty="0"/>
              <a:t>PSHE lessons are taught by their class teacher once a week in their timetabled PSHE lesson, throughout the entire year in their usual classes, in mixed sex groupings, using a range of interactive teaching methods, e.g. activity sheets, films, songs, online games, and drama techniques. </a:t>
            </a:r>
          </a:p>
          <a:p>
            <a:r>
              <a:rPr lang="en-GB" dirty="0"/>
              <a:t>To ensure that children feel comfortable to learn about a range of topics, we create a safe learning environment using a group agreement at the beginning of lessons or topics. This includes a confidentiality statement understood by adults and children. The teachers will also use a range of skills, including distancing techniques and the anonymous question box. Teachers will answer children’s questions factually and honestly in an age-appropriate way and respond to any disclosures following the schools safeguarding procedures/child protection policy which can be found on our website. </a:t>
            </a:r>
          </a:p>
          <a:p>
            <a:r>
              <a:rPr lang="en-GB" dirty="0"/>
              <a:t>Ref: School Policy </a:t>
            </a:r>
            <a:r>
              <a:rPr lang="en-GB" dirty="0">
                <a:hlinkClick r:id="rId3"/>
              </a:rPr>
              <a:t>download.asp</a:t>
            </a:r>
            <a:endParaRPr lang="en-GB" dirty="0"/>
          </a:p>
          <a:p>
            <a:endParaRPr lang="en-GB" dirty="0"/>
          </a:p>
        </p:txBody>
      </p:sp>
      <p:sp>
        <p:nvSpPr>
          <p:cNvPr id="4" name="Slide Number Placeholder 3"/>
          <p:cNvSpPr>
            <a:spLocks noGrp="1"/>
          </p:cNvSpPr>
          <p:nvPr>
            <p:ph type="sldNum" sz="quarter" idx="5"/>
          </p:nvPr>
        </p:nvSpPr>
        <p:spPr/>
        <p:txBody>
          <a:bodyPr/>
          <a:lstStyle/>
          <a:p>
            <a:fld id="{82D3DC22-96D9-42E9-B8AE-FF16C846F4D6}" type="slidenum">
              <a:rPr lang="en-GB" smtClean="0"/>
              <a:t>16</a:t>
            </a:fld>
            <a:endParaRPr lang="en-GB"/>
          </a:p>
        </p:txBody>
      </p:sp>
    </p:spTree>
    <p:extLst>
      <p:ext uri="{BB962C8B-B14F-4D97-AF65-F5344CB8AC3E}">
        <p14:creationId xmlns:p14="http://schemas.microsoft.com/office/powerpoint/2010/main" val="4054036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E5EBF-68AE-8AD8-60E3-F53DAA0AC1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6E9037-71E0-F376-53FC-259C935BFA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BCDED2-EE33-04D2-DC28-ACD4C90EADC9}"/>
              </a:ext>
            </a:extLst>
          </p:cNvPr>
          <p:cNvSpPr>
            <a:spLocks noGrp="1"/>
          </p:cNvSpPr>
          <p:nvPr>
            <p:ph type="body" idx="1"/>
          </p:nvPr>
        </p:nvSpPr>
        <p:spPr/>
        <p:txBody>
          <a:bodyPr/>
          <a:lstStyle/>
          <a:p>
            <a:r>
              <a:rPr lang="en-GB" dirty="0"/>
              <a:t>Emphasise just noticing increase in requests. Voluntary slide if you feel needed. </a:t>
            </a:r>
          </a:p>
        </p:txBody>
      </p:sp>
      <p:sp>
        <p:nvSpPr>
          <p:cNvPr id="4" name="Slide Number Placeholder 3">
            <a:extLst>
              <a:ext uri="{FF2B5EF4-FFF2-40B4-BE49-F238E27FC236}">
                <a16:creationId xmlns:a16="http://schemas.microsoft.com/office/drawing/2014/main" id="{99493232-0AC8-9A00-AC5B-742783BA19DD}"/>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2D3DC22-96D9-42E9-B8AE-FF16C846F4D6}"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67190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2D3DC22-96D9-42E9-B8AE-FF16C846F4D6}" type="slidenum">
              <a:rPr lang="en-GB" smtClean="0"/>
              <a:t>21</a:t>
            </a:fld>
            <a:endParaRPr lang="en-GB"/>
          </a:p>
        </p:txBody>
      </p:sp>
    </p:spTree>
    <p:extLst>
      <p:ext uri="{BB962C8B-B14F-4D97-AF65-F5344CB8AC3E}">
        <p14:creationId xmlns:p14="http://schemas.microsoft.com/office/powerpoint/2010/main" val="4082283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70866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060359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251926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F72BA41-EC5B-4197-BCC8-0FD2E523CD7A}"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155134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F72BA41-EC5B-4197-BCC8-0FD2E523CD7A}" type="datetimeFigureOut">
              <a:rPr lang="en-US" smtClean="0"/>
              <a:t>9/17/2026</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286156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F72BA41-EC5B-4197-BCC8-0FD2E523CD7A}" type="datetimeFigureOut">
              <a:rPr lang="en-US" smtClean="0"/>
              <a:t>9/17/2026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39319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72BA41-EC5B-4197-BCC8-0FD2E523CD7A}" type="datetimeFigureOut">
              <a:rPr lang="en-US" smtClean="0"/>
              <a:t>9/17/2026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709113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F72BA41-EC5B-4197-BCC8-0FD2E523CD7A}"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280843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15108C-154A-4A5A-9C05-91A49A422BA7}" type="slidenum">
              <a:rPr lang="en-US" smtClean="0"/>
              <a:t>‹#›</a:t>
            </a:fld>
            <a:endParaRPr lang="en-US"/>
          </a:p>
        </p:txBody>
      </p:sp>
      <p:sp>
        <p:nvSpPr>
          <p:cNvPr id="5" name="Date Placeholder 4"/>
          <p:cNvSpPr>
            <a:spLocks noGrp="1"/>
          </p:cNvSpPr>
          <p:nvPr>
            <p:ph type="dt" sz="half" idx="10"/>
          </p:nvPr>
        </p:nvSpPr>
        <p:spPr/>
        <p:txBody>
          <a:bodyPr/>
          <a:lstStyle/>
          <a:p>
            <a:fld id="{8F72BA41-EC5B-4197-BCC8-0FD2E523CD7A}" type="datetimeFigureOut">
              <a:rPr lang="en-US" smtClean="0"/>
              <a:t>9/17/2026</a:t>
            </a:fld>
            <a:endParaRPr lang="en-US"/>
          </a:p>
        </p:txBody>
      </p:sp>
    </p:spTree>
    <p:extLst>
      <p:ext uri="{BB962C8B-B14F-4D97-AF65-F5344CB8AC3E}">
        <p14:creationId xmlns:p14="http://schemas.microsoft.com/office/powerpoint/2010/main" val="391920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3647831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36946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780977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87285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F72BA41-EC5B-4197-BCC8-0FD2E523CD7A}"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18845751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8465846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F72BA41-EC5B-4197-BCC8-0FD2E523CD7A}"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06954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F72BA41-EC5B-4197-BCC8-0FD2E523CD7A}" type="datetimeFigureOut">
              <a:rPr lang="en-US" smtClean="0"/>
              <a:pPr/>
              <a:t>9/17/2026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E15108C-154A-4A5A-9C05-91A49A422BA7}" type="slidenum">
              <a:rPr lang="en-US" smtClean="0"/>
              <a:pPr/>
              <a:t>‹#›</a:t>
            </a:fld>
            <a:endParaRPr lang="en-US" dirty="0"/>
          </a:p>
        </p:txBody>
      </p:sp>
    </p:spTree>
    <p:extLst>
      <p:ext uri="{BB962C8B-B14F-4D97-AF65-F5344CB8AC3E}">
        <p14:creationId xmlns:p14="http://schemas.microsoft.com/office/powerpoint/2010/main" val="750611275"/>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mailto:info@woodleatlt.co.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woodleatlt.co.uk/page/?title=PSHE+and+RSE+Curriculum&amp;pid=206"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302B5-81F0-6185-548F-54BC19BBD059}"/>
              </a:ext>
            </a:extLst>
          </p:cNvPr>
          <p:cNvSpPr>
            <a:spLocks noGrp="1"/>
          </p:cNvSpPr>
          <p:nvPr>
            <p:ph type="ctrTitle"/>
          </p:nvPr>
        </p:nvSpPr>
        <p:spPr>
          <a:xfrm>
            <a:off x="4697129" y="398834"/>
            <a:ext cx="4816522" cy="1654513"/>
          </a:xfrm>
        </p:spPr>
        <p:txBody>
          <a:bodyPr>
            <a:normAutofit fontScale="90000"/>
          </a:bodyPr>
          <a:lstStyle/>
          <a:p>
            <a:pPr algn="l"/>
            <a:r>
              <a:rPr lang="en-GB" dirty="0">
                <a:latin typeface="Twinkl Light" panose="02000000000000000000" pitchFamily="2" charset="0"/>
              </a:rPr>
              <a:t>Meet the Teacher</a:t>
            </a:r>
          </a:p>
        </p:txBody>
      </p:sp>
      <p:sp>
        <p:nvSpPr>
          <p:cNvPr id="3" name="Subtitle 2">
            <a:extLst>
              <a:ext uri="{FF2B5EF4-FFF2-40B4-BE49-F238E27FC236}">
                <a16:creationId xmlns:a16="http://schemas.microsoft.com/office/drawing/2014/main" id="{9E99ED69-773A-DFAE-95A6-0B34681CC167}"/>
              </a:ext>
            </a:extLst>
          </p:cNvPr>
          <p:cNvSpPr>
            <a:spLocks noGrp="1"/>
          </p:cNvSpPr>
          <p:nvPr>
            <p:ph type="subTitle" idx="1"/>
          </p:nvPr>
        </p:nvSpPr>
        <p:spPr>
          <a:xfrm>
            <a:off x="4779783" y="2410256"/>
            <a:ext cx="5473170" cy="871042"/>
          </a:xfrm>
        </p:spPr>
        <p:txBody>
          <a:bodyPr>
            <a:noAutofit/>
          </a:bodyPr>
          <a:lstStyle/>
          <a:p>
            <a:pPr algn="l"/>
            <a:r>
              <a:rPr lang="en-GB" sz="3200" b="1" dirty="0">
                <a:solidFill>
                  <a:schemeClr val="tx2"/>
                </a:solidFill>
                <a:latin typeface="Twinkl Light" panose="02000000000000000000" pitchFamily="2" charset="0"/>
              </a:rPr>
              <a:t>September 2026</a:t>
            </a:r>
          </a:p>
          <a:p>
            <a:pPr algn="ctr"/>
            <a:r>
              <a:rPr lang="en-GB" sz="3200" b="1" dirty="0">
                <a:solidFill>
                  <a:schemeClr val="tx2"/>
                </a:solidFill>
              </a:rPr>
              <a:t>.</a:t>
            </a:r>
          </a:p>
          <a:p>
            <a:pPr algn="l"/>
            <a:r>
              <a:rPr lang="en-GB" sz="3200" b="1" dirty="0">
                <a:solidFill>
                  <a:schemeClr val="tx2"/>
                </a:solidFill>
                <a:latin typeface="Twinkl Light"/>
              </a:rPr>
              <a:t>Welcome back! </a:t>
            </a:r>
          </a:p>
          <a:p>
            <a:pPr algn="l"/>
            <a:r>
              <a:rPr lang="en-GB" sz="3200" b="1" dirty="0">
                <a:solidFill>
                  <a:schemeClr val="tx2"/>
                </a:solidFill>
                <a:latin typeface="Twinkl Light"/>
              </a:rPr>
              <a:t>We are very excited to be welcoming your children into Year 5 and are looking forward to a great year ahead.</a:t>
            </a:r>
            <a:endParaRPr lang="en-GB" sz="3200" dirty="0">
              <a:solidFill>
                <a:schemeClr val="tx2"/>
              </a:solidFill>
              <a:latin typeface="Twinkl Light"/>
            </a:endParaRPr>
          </a:p>
        </p:txBody>
      </p:sp>
      <p:sp>
        <p:nvSpPr>
          <p:cNvPr id="1049" name="Isosceles Triangle 1048">
            <a:extLst>
              <a:ext uri="{FF2B5EF4-FFF2-40B4-BE49-F238E27FC236}">
                <a16:creationId xmlns:a16="http://schemas.microsoft.com/office/drawing/2014/main" id="{DC99427B-A97E-40A3-B1FD-4557346C6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Woodlea Primary School - Home">
            <a:extLst>
              <a:ext uri="{FF2B5EF4-FFF2-40B4-BE49-F238E27FC236}">
                <a16:creationId xmlns:a16="http://schemas.microsoft.com/office/drawing/2014/main" id="{8B66B664-43C7-74B6-7EF5-1F45B7F204B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88604" y="1550139"/>
            <a:ext cx="3765692" cy="3765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099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6528F-90F0-CC3A-B056-59FD4FEA54FC}"/>
              </a:ext>
            </a:extLst>
          </p:cNvPr>
          <p:cNvSpPr>
            <a:spLocks noGrp="1"/>
          </p:cNvSpPr>
          <p:nvPr>
            <p:ph type="title"/>
          </p:nvPr>
        </p:nvSpPr>
        <p:spPr/>
        <p:txBody>
          <a:bodyPr/>
          <a:lstStyle/>
          <a:p>
            <a:r>
              <a:rPr lang="en-GB" dirty="0">
                <a:latin typeface="Twinkl Light"/>
              </a:rPr>
              <a:t>The Year 5 Team</a:t>
            </a:r>
          </a:p>
        </p:txBody>
      </p:sp>
      <p:pic>
        <p:nvPicPr>
          <p:cNvPr id="2050" name="Picture 2" descr="Determined Admission Arrangements for 2021-2022 - Woodlea Primary School">
            <a:extLst>
              <a:ext uri="{FF2B5EF4-FFF2-40B4-BE49-F238E27FC236}">
                <a16:creationId xmlns:a16="http://schemas.microsoft.com/office/drawing/2014/main" id="{CD972233-5513-70EE-1BB7-6C8D75B5D8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5983" y="351807"/>
            <a:ext cx="1990725" cy="21907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3E2B3AE-132E-49CE-DD14-8A027FD061A1}"/>
              </a:ext>
            </a:extLst>
          </p:cNvPr>
          <p:cNvSpPr txBox="1"/>
          <p:nvPr/>
        </p:nvSpPr>
        <p:spPr>
          <a:xfrm>
            <a:off x="1348166" y="4096604"/>
            <a:ext cx="6618787" cy="1661993"/>
          </a:xfrm>
          <a:prstGeom prst="rect">
            <a:avLst/>
          </a:prstGeom>
          <a:noFill/>
        </p:spPr>
        <p:txBody>
          <a:bodyPr wrap="square" lIns="91440" tIns="45720" rIns="91440" bIns="45720" anchor="t">
            <a:spAutoFit/>
          </a:bodyPr>
          <a:lstStyle/>
          <a:p>
            <a:pPr marL="0" indent="0">
              <a:buNone/>
            </a:pPr>
            <a:endParaRPr lang="en-GB" sz="1800" dirty="0"/>
          </a:p>
          <a:p>
            <a:pPr algn="ctr"/>
            <a:r>
              <a:rPr lang="en-GB" sz="2800" dirty="0">
                <a:solidFill>
                  <a:schemeClr val="tx2"/>
                </a:solidFill>
              </a:rPr>
              <a:t>  </a:t>
            </a:r>
            <a:r>
              <a:rPr lang="en-GB" sz="2800" dirty="0">
                <a:solidFill>
                  <a:schemeClr val="tx2"/>
                </a:solidFill>
                <a:latin typeface="Trebuchet MS"/>
              </a:rPr>
              <a:t>Class Teacher: Miss Mackintosh</a:t>
            </a:r>
          </a:p>
          <a:p>
            <a:pPr algn="ctr"/>
            <a:r>
              <a:rPr lang="en-GB" sz="2800" dirty="0">
                <a:latin typeface="Trebuchet MS"/>
              </a:rPr>
              <a:t>Teaching Assistant: Mrs Gregory</a:t>
            </a:r>
          </a:p>
          <a:p>
            <a:pPr algn="ctr"/>
            <a:r>
              <a:rPr lang="en-GB" sz="2800" dirty="0"/>
              <a:t>PPA cover on a Tuesday: Mrs King</a:t>
            </a:r>
          </a:p>
        </p:txBody>
      </p:sp>
    </p:spTree>
    <p:extLst>
      <p:ext uri="{BB962C8B-B14F-4D97-AF65-F5344CB8AC3E}">
        <p14:creationId xmlns:p14="http://schemas.microsoft.com/office/powerpoint/2010/main" val="3600311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B6E46476-6E24-7DBA-AC93-FF4EB7C5FF79}"/>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Our School Values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blue circle with white text and blue tree with green leaves and blue letters&#10;&#10;AI-generated content may be incorrect.">
            <a:extLst>
              <a:ext uri="{FF2B5EF4-FFF2-40B4-BE49-F238E27FC236}">
                <a16:creationId xmlns:a16="http://schemas.microsoft.com/office/drawing/2014/main" id="{EE844FE7-D05C-EE85-B968-A283ABC5C3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8508" y="532525"/>
            <a:ext cx="8291652" cy="6007823"/>
          </a:xfrm>
          <a:prstGeom prst="rect">
            <a:avLst/>
          </a:prstGeom>
        </p:spPr>
      </p:pic>
    </p:spTree>
    <p:extLst>
      <p:ext uri="{BB962C8B-B14F-4D97-AF65-F5344CB8AC3E}">
        <p14:creationId xmlns:p14="http://schemas.microsoft.com/office/powerpoint/2010/main" val="14537452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7F5C4-643C-BEB9-A428-EB0C8319A27D}"/>
              </a:ext>
            </a:extLst>
          </p:cNvPr>
          <p:cNvSpPr>
            <a:spLocks noGrp="1"/>
          </p:cNvSpPr>
          <p:nvPr>
            <p:ph type="title"/>
          </p:nvPr>
        </p:nvSpPr>
        <p:spPr/>
        <p:txBody>
          <a:bodyPr/>
          <a:lstStyle/>
          <a:p>
            <a:r>
              <a:rPr lang="en-GB" dirty="0"/>
              <a:t>School Day</a:t>
            </a:r>
          </a:p>
        </p:txBody>
      </p:sp>
      <p:sp>
        <p:nvSpPr>
          <p:cNvPr id="3" name="Content Placeholder 2">
            <a:extLst>
              <a:ext uri="{FF2B5EF4-FFF2-40B4-BE49-F238E27FC236}">
                <a16:creationId xmlns:a16="http://schemas.microsoft.com/office/drawing/2014/main" id="{ECCB2812-6820-E882-78C9-10CDCCA174F9}"/>
              </a:ext>
            </a:extLst>
          </p:cNvPr>
          <p:cNvSpPr>
            <a:spLocks noGrp="1"/>
          </p:cNvSpPr>
          <p:nvPr>
            <p:ph idx="1"/>
          </p:nvPr>
        </p:nvSpPr>
        <p:spPr>
          <a:xfrm>
            <a:off x="679245" y="1365116"/>
            <a:ext cx="9875266" cy="4883284"/>
          </a:xfrm>
        </p:spPr>
        <p:txBody>
          <a:bodyPr>
            <a:normAutofit fontScale="92500" lnSpcReduction="20000"/>
          </a:bodyPr>
          <a:lstStyle/>
          <a:p>
            <a:pPr marL="0" indent="0">
              <a:buNone/>
            </a:pPr>
            <a:r>
              <a:rPr lang="en-GB" dirty="0">
                <a:solidFill>
                  <a:srgbClr val="00B0F0"/>
                </a:solidFill>
                <a:latin typeface="Twinkl Light" panose="02000000000000000000" pitchFamily="2" charset="0"/>
              </a:rPr>
              <a:t>Timings</a:t>
            </a:r>
          </a:p>
          <a:p>
            <a:r>
              <a:rPr lang="en-GB" dirty="0">
                <a:latin typeface="Twinkl Light" panose="02000000000000000000" pitchFamily="2" charset="0"/>
              </a:rPr>
              <a:t>In the morning, gates open at </a:t>
            </a:r>
            <a:r>
              <a:rPr lang="en-GB" b="1" dirty="0">
                <a:latin typeface="Twinkl Light" panose="02000000000000000000" pitchFamily="2" charset="0"/>
              </a:rPr>
              <a:t>8:35am</a:t>
            </a:r>
            <a:r>
              <a:rPr lang="en-GB" dirty="0">
                <a:latin typeface="Twinkl Light" panose="02000000000000000000" pitchFamily="2" charset="0"/>
              </a:rPr>
              <a:t>  for a soft start. Pupils go straight into class. </a:t>
            </a:r>
          </a:p>
          <a:p>
            <a:r>
              <a:rPr lang="en-US" dirty="0">
                <a:solidFill>
                  <a:schemeClr val="tx1"/>
                </a:solidFill>
                <a:latin typeface="Twinkl Light" panose="02000000000000000000" pitchFamily="2" charset="0"/>
              </a:rPr>
              <a:t>Registers taken at </a:t>
            </a:r>
            <a:r>
              <a:rPr lang="en-US" b="1" dirty="0">
                <a:solidFill>
                  <a:schemeClr val="tx1"/>
                </a:solidFill>
                <a:latin typeface="Twinkl Light" panose="02000000000000000000" pitchFamily="2" charset="0"/>
              </a:rPr>
              <a:t>8:45.</a:t>
            </a:r>
            <a:r>
              <a:rPr lang="en-US" dirty="0">
                <a:solidFill>
                  <a:schemeClr val="tx1"/>
                </a:solidFill>
                <a:latin typeface="Twinkl Light" panose="02000000000000000000" pitchFamily="2" charset="0"/>
              </a:rPr>
              <a:t> Finish Time: (3:15 R&amp; KS1 / 3:20 KS2) in the playground. </a:t>
            </a:r>
          </a:p>
          <a:p>
            <a:r>
              <a:rPr lang="en-US" dirty="0">
                <a:latin typeface="Twinkl Light" panose="02000000000000000000" pitchFamily="2" charset="0"/>
              </a:rPr>
              <a:t>Please be aware </a:t>
            </a:r>
            <a:r>
              <a:rPr lang="en-US" b="1" dirty="0">
                <a:latin typeface="Twinkl Light" panose="02000000000000000000" pitchFamily="2" charset="0"/>
              </a:rPr>
              <a:t>children on site before 8:30am must be accompanied by a parent/carer. </a:t>
            </a:r>
          </a:p>
          <a:p>
            <a:r>
              <a:rPr lang="en-US" dirty="0">
                <a:latin typeface="Twinkl Light" panose="02000000000000000000" pitchFamily="2" charset="0"/>
              </a:rPr>
              <a:t>If attending Brambles or a club before school, parents must take the children to the location of the club. </a:t>
            </a:r>
          </a:p>
          <a:p>
            <a:r>
              <a:rPr lang="en-US" dirty="0">
                <a:latin typeface="Twinkl Light" panose="02000000000000000000" pitchFamily="2" charset="0"/>
              </a:rPr>
              <a:t>If someone different is picking your child up or you are running late, please let the office know via email or the phone and they will pass the message on to us.</a:t>
            </a:r>
          </a:p>
          <a:p>
            <a:r>
              <a:rPr lang="en-US" dirty="0">
                <a:latin typeface="Twinkl Light" panose="02000000000000000000" pitchFamily="2" charset="0"/>
              </a:rPr>
              <a:t>We are still putting in place the good practice we started during the pandemic. We encourage the children to maintain good personal hygiene e.g. sneezing into their elbow, washing/ </a:t>
            </a:r>
            <a:r>
              <a:rPr lang="en-US" dirty="0" err="1">
                <a:latin typeface="Twinkl Light" panose="02000000000000000000" pitchFamily="2" charset="0"/>
              </a:rPr>
              <a:t>sanitising</a:t>
            </a:r>
            <a:r>
              <a:rPr lang="en-US" dirty="0">
                <a:latin typeface="Twinkl Light" panose="02000000000000000000" pitchFamily="2" charset="0"/>
              </a:rPr>
              <a:t> hands regularly. </a:t>
            </a:r>
          </a:p>
          <a:p>
            <a:r>
              <a:rPr lang="en-US" dirty="0">
                <a:latin typeface="Twinkl Light" panose="02000000000000000000" pitchFamily="2" charset="0"/>
              </a:rPr>
              <a:t>If your child is  unwell and not fit to come to school, please let the office know as soon as possible.   </a:t>
            </a:r>
            <a:endParaRPr lang="en-GB" dirty="0">
              <a:latin typeface="Twinkl Light" panose="02000000000000000000" pitchFamily="2" charset="0"/>
            </a:endParaRPr>
          </a:p>
          <a:p>
            <a:r>
              <a:rPr lang="en-GB" dirty="0">
                <a:solidFill>
                  <a:srgbClr val="00B0F0"/>
                </a:solidFill>
                <a:latin typeface="Twinkl Light" panose="02000000000000000000" pitchFamily="2" charset="0"/>
              </a:rPr>
              <a:t>Things the children need</a:t>
            </a:r>
          </a:p>
          <a:p>
            <a:pPr lvl="1"/>
            <a:r>
              <a:rPr lang="en-GB" sz="1800" dirty="0">
                <a:latin typeface="Twinkl Light" panose="02000000000000000000" pitchFamily="2" charset="0"/>
              </a:rPr>
              <a:t>Uniform &amp; bags – small rucksack/bookbag</a:t>
            </a:r>
          </a:p>
          <a:p>
            <a:pPr lvl="1"/>
            <a:r>
              <a:rPr lang="en-GB" sz="1800" dirty="0">
                <a:latin typeface="Twinkl Light" panose="02000000000000000000" pitchFamily="2" charset="0"/>
              </a:rPr>
              <a:t>Outdoor shoes</a:t>
            </a:r>
          </a:p>
          <a:p>
            <a:pPr lvl="1"/>
            <a:r>
              <a:rPr lang="en-GB" sz="1800" dirty="0">
                <a:latin typeface="Twinkl Light" panose="02000000000000000000" pitchFamily="2" charset="0"/>
              </a:rPr>
              <a:t>Water bottle</a:t>
            </a:r>
          </a:p>
          <a:p>
            <a:pPr lvl="1"/>
            <a:r>
              <a:rPr lang="en-GB" sz="1800" dirty="0">
                <a:latin typeface="Twinkl Light" panose="02000000000000000000" pitchFamily="2" charset="0"/>
              </a:rPr>
              <a:t>DO NOT NEED – toys, notebooks etc. </a:t>
            </a:r>
          </a:p>
        </p:txBody>
      </p:sp>
    </p:spTree>
    <p:extLst>
      <p:ext uri="{BB962C8B-B14F-4D97-AF65-F5344CB8AC3E}">
        <p14:creationId xmlns:p14="http://schemas.microsoft.com/office/powerpoint/2010/main" val="3558446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1BB5D-838B-C4EA-41E3-C9ED326B6768}"/>
              </a:ext>
            </a:extLst>
          </p:cNvPr>
          <p:cNvSpPr>
            <a:spLocks noGrp="1"/>
          </p:cNvSpPr>
          <p:nvPr>
            <p:ph type="title"/>
          </p:nvPr>
        </p:nvSpPr>
        <p:spPr/>
        <p:txBody>
          <a:bodyPr/>
          <a:lstStyle/>
          <a:p>
            <a:r>
              <a:rPr lang="en-GB" dirty="0">
                <a:latin typeface="Twinkl Light" panose="02000000000000000000" pitchFamily="2" charset="0"/>
              </a:rPr>
              <a:t>Absence and Lateness procedures</a:t>
            </a:r>
          </a:p>
        </p:txBody>
      </p:sp>
      <p:sp>
        <p:nvSpPr>
          <p:cNvPr id="3" name="Content Placeholder 2">
            <a:extLst>
              <a:ext uri="{FF2B5EF4-FFF2-40B4-BE49-F238E27FC236}">
                <a16:creationId xmlns:a16="http://schemas.microsoft.com/office/drawing/2014/main" id="{761D68B3-419A-F8B1-BB5D-14CC967F3291}"/>
              </a:ext>
            </a:extLst>
          </p:cNvPr>
          <p:cNvSpPr>
            <a:spLocks noGrp="1"/>
          </p:cNvSpPr>
          <p:nvPr>
            <p:ph idx="1"/>
          </p:nvPr>
        </p:nvSpPr>
        <p:spPr>
          <a:xfrm>
            <a:off x="677334" y="1819073"/>
            <a:ext cx="8596668" cy="4222290"/>
          </a:xfrm>
        </p:spPr>
        <p:txBody>
          <a:bodyPr>
            <a:normAutofit fontScale="92500" lnSpcReduction="10000"/>
          </a:bodyPr>
          <a:lstStyle/>
          <a:p>
            <a:pPr marL="0" indent="0">
              <a:buNone/>
            </a:pPr>
            <a:r>
              <a:rPr lang="en-GB" sz="1800" dirty="0">
                <a:solidFill>
                  <a:srgbClr val="00B0F0"/>
                </a:solidFill>
                <a:effectLst/>
                <a:latin typeface="Twinkl Light" panose="02000000000000000000" pitchFamily="2" charset="0"/>
                <a:ea typeface="Verdana" panose="020B0604030504040204" pitchFamily="34" charset="0"/>
                <a:cs typeface="Verdana" panose="020B0604030504040204" pitchFamily="34" charset="0"/>
              </a:rPr>
              <a:t>Absence:</a:t>
            </a:r>
          </a:p>
          <a:p>
            <a:r>
              <a:rPr lang="en-GB" sz="1800" dirty="0">
                <a:effectLst/>
                <a:latin typeface="Twinkl Light" panose="02000000000000000000" pitchFamily="2" charset="0"/>
                <a:ea typeface="Verdana" panose="020B0604030504040204" pitchFamily="34" charset="0"/>
                <a:cs typeface="Verdana" panose="020B0604030504040204" pitchFamily="34" charset="0"/>
              </a:rPr>
              <a:t>Parents are asked to inform the school of all absence on </a:t>
            </a:r>
            <a:r>
              <a:rPr lang="en-GB" sz="1800" b="1" dirty="0">
                <a:effectLst/>
                <a:latin typeface="Twinkl Light" panose="02000000000000000000" pitchFamily="2" charset="0"/>
                <a:ea typeface="Verdana" panose="020B0604030504040204" pitchFamily="34" charset="0"/>
                <a:cs typeface="Verdana" panose="020B0604030504040204" pitchFamily="34" charset="0"/>
              </a:rPr>
              <a:t>each day </a:t>
            </a:r>
            <a:r>
              <a:rPr lang="en-GB" sz="1800" dirty="0">
                <a:effectLst/>
                <a:latin typeface="Twinkl Light" panose="02000000000000000000" pitchFamily="2" charset="0"/>
                <a:ea typeface="Verdana" panose="020B0604030504040204" pitchFamily="34" charset="0"/>
                <a:cs typeface="Verdana" panose="020B0604030504040204" pitchFamily="34" charset="0"/>
              </a:rPr>
              <a:t>of absence by personal</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contact,</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letter,</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email</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or</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telephone.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p>
          <a:p>
            <a:r>
              <a:rPr lang="en-GB" sz="1800" dirty="0">
                <a:effectLst/>
                <a:latin typeface="Twinkl Light" panose="02000000000000000000" pitchFamily="2" charset="0"/>
                <a:ea typeface="Verdana" panose="020B0604030504040204" pitchFamily="34" charset="0"/>
                <a:cs typeface="Verdana" panose="020B0604030504040204" pitchFamily="34" charset="0"/>
              </a:rPr>
              <a:t>Notification</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of</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nature</a:t>
            </a:r>
            <a:r>
              <a:rPr lang="en-GB" sz="1800" spc="-10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of</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10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illness and the expected length of absence is also expected. </a:t>
            </a:r>
          </a:p>
          <a:p>
            <a:r>
              <a:rPr lang="en-GB" sz="1800" dirty="0">
                <a:effectLst/>
                <a:latin typeface="Twinkl Light" panose="02000000000000000000" pitchFamily="2" charset="0"/>
                <a:ea typeface="Verdana" panose="020B0604030504040204" pitchFamily="34" charset="0"/>
                <a:cs typeface="Verdana" panose="020B0604030504040204" pitchFamily="34" charset="0"/>
              </a:rPr>
              <a:t>For</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medical</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or</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other</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appointments</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during</a:t>
            </a:r>
            <a:r>
              <a:rPr lang="en-GB" sz="1800" spc="-8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school</a:t>
            </a:r>
            <a:r>
              <a:rPr lang="en-GB" sz="1800" spc="-7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day</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notification</a:t>
            </a:r>
            <a:r>
              <a:rPr lang="en-GB" sz="1800" spc="-7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is</a:t>
            </a:r>
            <a:r>
              <a:rPr lang="en-GB" sz="1800" spc="-8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required</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b="1" dirty="0">
                <a:effectLst/>
                <a:latin typeface="Twinkl Light" panose="02000000000000000000" pitchFamily="2" charset="0"/>
                <a:ea typeface="Verdana" panose="020B0604030504040204" pitchFamily="34" charset="0"/>
                <a:cs typeface="Verdana" panose="020B0604030504040204" pitchFamily="34" charset="0"/>
              </a:rPr>
              <a:t>in advance</a:t>
            </a:r>
            <a:r>
              <a:rPr lang="en-GB" sz="1800" dirty="0">
                <a:effectLst/>
                <a:latin typeface="Twinkl Light" panose="02000000000000000000" pitchFamily="2" charset="0"/>
                <a:ea typeface="Verdana" panose="020B0604030504040204" pitchFamily="34" charset="0"/>
                <a:cs typeface="Verdana" panose="020B0604030504040204" pitchFamily="34" charset="0"/>
              </a:rPr>
              <a:t>, where possible these should be arranged out of school hours. Appointment cards/emails/texts</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must</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be</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shown</a:t>
            </a:r>
            <a:r>
              <a:rPr lang="en-GB" sz="1800" spc="-4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to</a:t>
            </a:r>
            <a:r>
              <a:rPr lang="en-GB" sz="1800" spc="-40"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the</a:t>
            </a:r>
            <a:r>
              <a:rPr lang="en-GB" sz="1800" spc="-35" dirty="0">
                <a:effectLst/>
                <a:latin typeface="Twinkl Light" panose="02000000000000000000" pitchFamily="2" charset="0"/>
                <a:ea typeface="Verdana" panose="020B0604030504040204" pitchFamily="34" charset="0"/>
                <a:cs typeface="Verdana" panose="020B0604030504040204" pitchFamily="34" charset="0"/>
              </a:rPr>
              <a:t> </a:t>
            </a:r>
            <a:r>
              <a:rPr lang="en-GB" sz="1800" dirty="0">
                <a:effectLst/>
                <a:latin typeface="Twinkl Light" panose="02000000000000000000" pitchFamily="2" charset="0"/>
                <a:ea typeface="Verdana" panose="020B0604030504040204" pitchFamily="34" charset="0"/>
                <a:cs typeface="Verdana" panose="020B0604030504040204" pitchFamily="34" charset="0"/>
              </a:rPr>
              <a:t>school.</a:t>
            </a:r>
          </a:p>
          <a:p>
            <a:pPr marL="67945" marR="62865" algn="just">
              <a:lnSpc>
                <a:spcPct val="100000"/>
              </a:lnSpc>
            </a:pPr>
            <a:r>
              <a:rPr lang="en-GB" sz="1800" dirty="0">
                <a:effectLst/>
                <a:latin typeface="Twinkl Light" panose="02000000000000000000" pitchFamily="2" charset="0"/>
                <a:ea typeface="Verdana" panose="020B0604030504040204" pitchFamily="34" charset="0"/>
                <a:cs typeface="Verdana" panose="020B0604030504040204" pitchFamily="34" charset="0"/>
              </a:rPr>
              <a:t>The office will make contact with the parent/carer of any child who is not in school for whom we have not received an absence message for by 9.15am. </a:t>
            </a:r>
          </a:p>
          <a:p>
            <a:pPr marL="0" marR="62865" indent="0" algn="just">
              <a:lnSpc>
                <a:spcPct val="100000"/>
              </a:lnSpc>
              <a:buNone/>
            </a:pPr>
            <a:r>
              <a:rPr lang="en-GB" dirty="0">
                <a:solidFill>
                  <a:schemeClr val="accent2"/>
                </a:solidFill>
                <a:latin typeface="Twinkl Light" panose="02000000000000000000" pitchFamily="2" charset="0"/>
                <a:ea typeface="Verdana" panose="020B0604030504040204" pitchFamily="34" charset="0"/>
                <a:cs typeface="Verdana" panose="020B0604030504040204" pitchFamily="34" charset="0"/>
              </a:rPr>
              <a:t>Lateness: </a:t>
            </a:r>
          </a:p>
          <a:p>
            <a:pPr marR="62865" algn="just">
              <a:lnSpc>
                <a:spcPct val="100000"/>
              </a:lnSpc>
              <a:buFont typeface="Wingdings" panose="05000000000000000000" pitchFamily="2" charset="2"/>
              <a:buChar char="Ø"/>
            </a:pPr>
            <a:r>
              <a:rPr lang="en-GB" sz="1800" dirty="0">
                <a:effectLst/>
                <a:latin typeface="Twinkl Light" panose="02000000000000000000" pitchFamily="2" charset="0"/>
                <a:ea typeface="Verdana" panose="020B0604030504040204" pitchFamily="34" charset="0"/>
                <a:cs typeface="Verdana" panose="020B0604030504040204" pitchFamily="34" charset="0"/>
              </a:rPr>
              <a:t>Children who arrive late (after 8:50 but before 9:10) must report to the office. </a:t>
            </a:r>
          </a:p>
          <a:p>
            <a:pPr marR="62865" algn="just">
              <a:lnSpc>
                <a:spcPct val="100000"/>
              </a:lnSpc>
              <a:buFont typeface="Wingdings" panose="05000000000000000000" pitchFamily="2" charset="2"/>
              <a:buChar char="Ø"/>
            </a:pPr>
            <a:r>
              <a:rPr lang="en-GB" sz="1800" dirty="0">
                <a:effectLst/>
                <a:latin typeface="Twinkl Light" panose="02000000000000000000" pitchFamily="2" charset="0"/>
                <a:ea typeface="Verdana" panose="020B0604030504040204" pitchFamily="34" charset="0"/>
                <a:cs typeface="Verdana" panose="020B0604030504040204" pitchFamily="34" charset="0"/>
              </a:rPr>
              <a:t>If they arrive after 9:10 they should be </a:t>
            </a:r>
            <a:r>
              <a:rPr lang="en-GB" sz="1800" b="1" dirty="0">
                <a:effectLst/>
                <a:latin typeface="Twinkl Light" panose="02000000000000000000" pitchFamily="2" charset="0"/>
                <a:ea typeface="Verdana" panose="020B0604030504040204" pitchFamily="34" charset="0"/>
                <a:cs typeface="Verdana" panose="020B0604030504040204" pitchFamily="34" charset="0"/>
              </a:rPr>
              <a:t>accompanied by an adult to the office </a:t>
            </a:r>
            <a:r>
              <a:rPr lang="en-GB" sz="1800" dirty="0">
                <a:effectLst/>
                <a:latin typeface="Twinkl Light" panose="02000000000000000000" pitchFamily="2" charset="0"/>
                <a:ea typeface="Verdana" panose="020B0604030504040204" pitchFamily="34" charset="0"/>
                <a:cs typeface="Verdana" panose="020B0604030504040204" pitchFamily="34" charset="0"/>
              </a:rPr>
              <a:t>where they will be signed in. </a:t>
            </a:r>
          </a:p>
          <a:p>
            <a:pPr marL="0" marR="62865" indent="0" algn="just">
              <a:lnSpc>
                <a:spcPct val="100000"/>
              </a:lnSpc>
              <a:buNone/>
            </a:pPr>
            <a:endParaRPr lang="en-GB" sz="1800" dirty="0">
              <a:effectLst/>
              <a:latin typeface="Gill Sans MT" panose="020B0502020104020203" pitchFamily="34" charset="0"/>
              <a:ea typeface="Verdana" panose="020B0604030504040204" pitchFamily="34" charset="0"/>
              <a:cs typeface="Verdana" panose="020B0604030504040204" pitchFamily="34" charset="0"/>
            </a:endParaRPr>
          </a:p>
          <a:p>
            <a:pPr marL="67945" marR="62865" algn="just">
              <a:lnSpc>
                <a:spcPct val="100000"/>
              </a:lnSpc>
            </a:pPr>
            <a:endParaRPr lang="en-GB" sz="1800" dirty="0">
              <a:effectLst/>
              <a:latin typeface="Verdana" panose="020B0604030504040204" pitchFamily="34" charset="0"/>
              <a:ea typeface="Verdana" panose="020B0604030504040204" pitchFamily="34" charset="0"/>
              <a:cs typeface="Verdana" panose="020B0604030504040204" pitchFamily="34" charset="0"/>
            </a:endParaRPr>
          </a:p>
          <a:p>
            <a:endParaRPr lang="en-GB" dirty="0"/>
          </a:p>
        </p:txBody>
      </p:sp>
    </p:spTree>
    <p:extLst>
      <p:ext uri="{BB962C8B-B14F-4D97-AF65-F5344CB8AC3E}">
        <p14:creationId xmlns:p14="http://schemas.microsoft.com/office/powerpoint/2010/main" val="13493138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12" name="Straight Connector 1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3FD693BD-FE90-8081-5C03-8672F47CEBCC}"/>
              </a:ext>
            </a:extLst>
          </p:cNvPr>
          <p:cNvSpPr>
            <a:spLocks noGrp="1"/>
          </p:cNvSpPr>
          <p:nvPr>
            <p:ph type="title"/>
          </p:nvPr>
        </p:nvSpPr>
        <p:spPr>
          <a:xfrm>
            <a:off x="652481" y="1382486"/>
            <a:ext cx="3547581" cy="4093028"/>
          </a:xfrm>
        </p:spPr>
        <p:txBody>
          <a:bodyPr anchor="ctr">
            <a:normAutofit/>
          </a:bodyPr>
          <a:lstStyle/>
          <a:p>
            <a:r>
              <a:rPr lang="en-GB" sz="4400" dirty="0">
                <a:solidFill>
                  <a:schemeClr val="accent1">
                    <a:lumMod val="75000"/>
                  </a:schemeClr>
                </a:solidFill>
                <a:latin typeface="Twinkl Light" panose="02000000000000000000" pitchFamily="2" charset="0"/>
              </a:rPr>
              <a:t>Absence and Lateness</a:t>
            </a:r>
          </a:p>
        </p:txBody>
      </p:sp>
      <p:sp>
        <p:nvSpPr>
          <p:cNvPr id="22" name="Rectangle 2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1AA4757-EE50-88AC-2F21-5B5B9D2E845F}"/>
              </a:ext>
            </a:extLst>
          </p:cNvPr>
          <p:cNvGraphicFramePr>
            <a:graphicFrameLocks noGrp="1"/>
          </p:cNvGraphicFramePr>
          <p:nvPr>
            <p:ph idx="1"/>
            <p:extLst>
              <p:ext uri="{D42A27DB-BD31-4B8C-83A1-F6EECF244321}">
                <p14:modId xmlns:p14="http://schemas.microsoft.com/office/powerpoint/2010/main" val="2667017264"/>
              </p:ext>
            </p:extLst>
          </p:nvPr>
        </p:nvGraphicFramePr>
        <p:xfrm>
          <a:off x="4852543" y="944564"/>
          <a:ext cx="6692814" cy="48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33267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6CE6E43D-FC44-4F15-89C6-7C08E9BDC3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321115E6-3640-4179-A252-686A27B75B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E68D2ABE-CDFA-4BEB-AF45-E43862265B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A108FB8B-558B-4F9E-970F-72D2EE57F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481E92F1-5BD2-4422-B875-90578CEAA5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9D9630F3-9488-4F58-9098-F6B8552BD6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A82B105D-E7A6-4F3A-AFDA-B9133F6BDF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592262AB-546B-41A7-99DE-EC034F0722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D878A1F7-F404-41A0-BD7C-9739499BDD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0076BF32-29FF-4C3A-B1AF-91A28EFD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0A4C29F3-B3A2-40B9-8670-ADA39B0C42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2" name="Rectangle 21">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5" name="Straight Connector 24">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Isosceles Triangle 32">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35" name="Rectangle 34">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76BE7ED0-2A45-B4CB-AB60-7689D9A894AE}"/>
              </a:ext>
            </a:extLst>
          </p:cNvPr>
          <p:cNvPicPr>
            <a:picLocks noGrp="1" noChangeAspect="1"/>
          </p:cNvPicPr>
          <p:nvPr>
            <p:ph idx="1"/>
          </p:nvPr>
        </p:nvPicPr>
        <p:blipFill>
          <a:blip r:embed="rId2"/>
          <a:srcRect r="4248" b="1"/>
          <a:stretch/>
        </p:blipFill>
        <p:spPr>
          <a:xfrm>
            <a:off x="568452" y="571500"/>
            <a:ext cx="11055096" cy="5715000"/>
          </a:xfrm>
          <a:prstGeom prst="rect">
            <a:avLst/>
          </a:prstGeom>
        </p:spPr>
      </p:pic>
    </p:spTree>
    <p:extLst>
      <p:ext uri="{BB962C8B-B14F-4D97-AF65-F5344CB8AC3E}">
        <p14:creationId xmlns:p14="http://schemas.microsoft.com/office/powerpoint/2010/main" val="3638048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5844A-FD25-9094-87CA-737C9C7A5EA8}"/>
              </a:ext>
            </a:extLst>
          </p:cNvPr>
          <p:cNvSpPr>
            <a:spLocks noGrp="1"/>
          </p:cNvSpPr>
          <p:nvPr>
            <p:ph type="title"/>
          </p:nvPr>
        </p:nvSpPr>
        <p:spPr/>
        <p:txBody>
          <a:bodyPr/>
          <a:lstStyle/>
          <a:p>
            <a:r>
              <a:rPr lang="en-GB" dirty="0"/>
              <a:t>Being on time</a:t>
            </a:r>
          </a:p>
        </p:txBody>
      </p:sp>
      <p:pic>
        <p:nvPicPr>
          <p:cNvPr id="4" name="Content Placeholder 3" descr="Attendance | Richard Lee Primary">
            <a:extLst>
              <a:ext uri="{FF2B5EF4-FFF2-40B4-BE49-F238E27FC236}">
                <a16:creationId xmlns:a16="http://schemas.microsoft.com/office/drawing/2014/main" id="{F3E97132-E0F7-B302-B770-9BE72B864BA3}"/>
              </a:ext>
            </a:extLst>
          </p:cNvPr>
          <p:cNvPicPr>
            <a:picLocks noGrp="1" noChangeAspect="1"/>
          </p:cNvPicPr>
          <p:nvPr>
            <p:ph idx="1"/>
          </p:nvPr>
        </p:nvPicPr>
        <p:blipFill>
          <a:blip r:embed="rId2"/>
          <a:stretch>
            <a:fillRect/>
          </a:stretch>
        </p:blipFill>
        <p:spPr>
          <a:xfrm>
            <a:off x="4231167" y="361989"/>
            <a:ext cx="4812350" cy="5991535"/>
          </a:xfrm>
          <a:prstGeom prst="rect">
            <a:avLst/>
          </a:prstGeom>
        </p:spPr>
      </p:pic>
    </p:spTree>
    <p:extLst>
      <p:ext uri="{BB962C8B-B14F-4D97-AF65-F5344CB8AC3E}">
        <p14:creationId xmlns:p14="http://schemas.microsoft.com/office/powerpoint/2010/main" val="764998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lstStyle/>
          <a:p>
            <a:r>
              <a:rPr lang="en-GB" dirty="0">
                <a:latin typeface="Twinkl Light" panose="02000000000000000000" pitchFamily="2" charset="0"/>
              </a:rPr>
              <a:t>Curriculum &amp; Enrichment Activities </a:t>
            </a:r>
          </a:p>
        </p:txBody>
      </p:sp>
      <p:sp>
        <p:nvSpPr>
          <p:cNvPr id="5" name="Content Placeholder 4">
            <a:extLst>
              <a:ext uri="{FF2B5EF4-FFF2-40B4-BE49-F238E27FC236}">
                <a16:creationId xmlns:a16="http://schemas.microsoft.com/office/drawing/2014/main" id="{F2A7C441-100D-771E-BC5E-6B9FBAB8E3BE}"/>
              </a:ext>
            </a:extLst>
          </p:cNvPr>
          <p:cNvSpPr>
            <a:spLocks noGrp="1"/>
          </p:cNvSpPr>
          <p:nvPr>
            <p:ph idx="1"/>
          </p:nvPr>
        </p:nvSpPr>
        <p:spPr/>
        <p:txBody>
          <a:bodyPr/>
          <a:lstStyle/>
          <a:p>
            <a:r>
              <a:rPr lang="en-GB" dirty="0"/>
              <a:t>Topics map /timetable </a:t>
            </a:r>
          </a:p>
        </p:txBody>
      </p:sp>
      <p:graphicFrame>
        <p:nvGraphicFramePr>
          <p:cNvPr id="4" name="Table 3">
            <a:extLst>
              <a:ext uri="{FF2B5EF4-FFF2-40B4-BE49-F238E27FC236}">
                <a16:creationId xmlns:a16="http://schemas.microsoft.com/office/drawing/2014/main" id="{C37B33D5-4102-9601-7FC1-4E9748BCABB6}"/>
              </a:ext>
            </a:extLst>
          </p:cNvPr>
          <p:cNvGraphicFramePr>
            <a:graphicFrameLocks noGrp="1"/>
          </p:cNvGraphicFramePr>
          <p:nvPr>
            <p:extLst>
              <p:ext uri="{D42A27DB-BD31-4B8C-83A1-F6EECF244321}">
                <p14:modId xmlns:p14="http://schemas.microsoft.com/office/powerpoint/2010/main" val="2423202804"/>
              </p:ext>
            </p:extLst>
          </p:nvPr>
        </p:nvGraphicFramePr>
        <p:xfrm>
          <a:off x="268605" y="223837"/>
          <a:ext cx="11410950" cy="6410325"/>
        </p:xfrm>
        <a:graphic>
          <a:graphicData uri="http://schemas.openxmlformats.org/drawingml/2006/table">
            <a:tbl>
              <a:tblPr bandRow="1">
                <a:tableStyleId>{5C22544A-7EE6-4342-B048-85BDC9FD1C3A}</a:tableStyleId>
              </a:tblPr>
              <a:tblGrid>
                <a:gridCol w="714375">
                  <a:extLst>
                    <a:ext uri="{9D8B030D-6E8A-4147-A177-3AD203B41FA5}">
                      <a16:colId xmlns:a16="http://schemas.microsoft.com/office/drawing/2014/main" val="4160509654"/>
                    </a:ext>
                  </a:extLst>
                </a:gridCol>
                <a:gridCol w="438150">
                  <a:extLst>
                    <a:ext uri="{9D8B030D-6E8A-4147-A177-3AD203B41FA5}">
                      <a16:colId xmlns:a16="http://schemas.microsoft.com/office/drawing/2014/main" val="1948774011"/>
                    </a:ext>
                  </a:extLst>
                </a:gridCol>
                <a:gridCol w="885825">
                  <a:extLst>
                    <a:ext uri="{9D8B030D-6E8A-4147-A177-3AD203B41FA5}">
                      <a16:colId xmlns:a16="http://schemas.microsoft.com/office/drawing/2014/main" val="809044078"/>
                    </a:ext>
                  </a:extLst>
                </a:gridCol>
                <a:gridCol w="1066800">
                  <a:extLst>
                    <a:ext uri="{9D8B030D-6E8A-4147-A177-3AD203B41FA5}">
                      <a16:colId xmlns:a16="http://schemas.microsoft.com/office/drawing/2014/main" val="512278861"/>
                    </a:ext>
                  </a:extLst>
                </a:gridCol>
                <a:gridCol w="866775">
                  <a:extLst>
                    <a:ext uri="{9D8B030D-6E8A-4147-A177-3AD203B41FA5}">
                      <a16:colId xmlns:a16="http://schemas.microsoft.com/office/drawing/2014/main" val="1135185704"/>
                    </a:ext>
                  </a:extLst>
                </a:gridCol>
                <a:gridCol w="581025">
                  <a:extLst>
                    <a:ext uri="{9D8B030D-6E8A-4147-A177-3AD203B41FA5}">
                      <a16:colId xmlns:a16="http://schemas.microsoft.com/office/drawing/2014/main" val="3273316370"/>
                    </a:ext>
                  </a:extLst>
                </a:gridCol>
                <a:gridCol w="1333500">
                  <a:extLst>
                    <a:ext uri="{9D8B030D-6E8A-4147-A177-3AD203B41FA5}">
                      <a16:colId xmlns:a16="http://schemas.microsoft.com/office/drawing/2014/main" val="3832292433"/>
                    </a:ext>
                  </a:extLst>
                </a:gridCol>
                <a:gridCol w="704850">
                  <a:extLst>
                    <a:ext uri="{9D8B030D-6E8A-4147-A177-3AD203B41FA5}">
                      <a16:colId xmlns:a16="http://schemas.microsoft.com/office/drawing/2014/main" val="2787018840"/>
                    </a:ext>
                  </a:extLst>
                </a:gridCol>
                <a:gridCol w="914400">
                  <a:extLst>
                    <a:ext uri="{9D8B030D-6E8A-4147-A177-3AD203B41FA5}">
                      <a16:colId xmlns:a16="http://schemas.microsoft.com/office/drawing/2014/main" val="2966030574"/>
                    </a:ext>
                  </a:extLst>
                </a:gridCol>
                <a:gridCol w="1905000">
                  <a:extLst>
                    <a:ext uri="{9D8B030D-6E8A-4147-A177-3AD203B41FA5}">
                      <a16:colId xmlns:a16="http://schemas.microsoft.com/office/drawing/2014/main" val="1197230176"/>
                    </a:ext>
                  </a:extLst>
                </a:gridCol>
                <a:gridCol w="2000250">
                  <a:extLst>
                    <a:ext uri="{9D8B030D-6E8A-4147-A177-3AD203B41FA5}">
                      <a16:colId xmlns:a16="http://schemas.microsoft.com/office/drawing/2014/main" val="2089657926"/>
                    </a:ext>
                  </a:extLst>
                </a:gridCol>
              </a:tblGrid>
              <a:tr h="400050">
                <a:tc>
                  <a:txBody>
                    <a:bodyPr/>
                    <a:lstStyle/>
                    <a:p>
                      <a:pPr marL="0" indent="0" algn="ctr" fontAlgn="base">
                        <a:buNone/>
                      </a:pPr>
                      <a:r>
                        <a:rPr lang="en-GB" sz="800" b="1" i="0">
                          <a:solidFill>
                            <a:srgbClr val="000000"/>
                          </a:solidFill>
                          <a:effectLst/>
                          <a:latin typeface="Twinkl Cursive Looped"/>
                        </a:rPr>
                        <a:t>Year 5</a:t>
                      </a:r>
                      <a:r>
                        <a:rPr lang="en-GB" sz="800" b="0" i="0">
                          <a:solidFill>
                            <a:srgbClr val="000000"/>
                          </a:solidFill>
                          <a:effectLst/>
                          <a:latin typeface="Twinkl Cursive Looped"/>
                        </a:rPr>
                        <a:t>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0" indent="0" algn="ctr" fontAlgn="base">
                        <a:buNone/>
                      </a:pPr>
                      <a:r>
                        <a:rPr lang="en-GB" sz="800" b="0" i="0">
                          <a:solidFill>
                            <a:srgbClr val="000000"/>
                          </a:solidFill>
                          <a:effectLst/>
                          <a:latin typeface="Twinkl Cursive Looped"/>
                        </a:rPr>
                        <a:t>8.45 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0" indent="0" algn="ctr" fontAlgn="base">
                        <a:buNone/>
                      </a:pPr>
                      <a:r>
                        <a:rPr lang="en-GB" sz="800" b="0" i="0">
                          <a:solidFill>
                            <a:srgbClr val="000000"/>
                          </a:solidFill>
                          <a:effectLst/>
                          <a:latin typeface="Twinkl Cursive Looped"/>
                        </a:rPr>
                        <a:t>8:55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0" indent="0" algn="ctr" fontAlgn="base">
                        <a:buNone/>
                      </a:pPr>
                      <a:r>
                        <a:rPr lang="en-GB" sz="800" b="0" i="0">
                          <a:solidFill>
                            <a:srgbClr val="000000"/>
                          </a:solidFill>
                          <a:effectLst/>
                          <a:latin typeface="Twinkl Cursive Looped"/>
                        </a:rPr>
                        <a:t>9.25 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0" indent="0" algn="ctr" fontAlgn="base">
                        <a:buNone/>
                      </a:pPr>
                      <a:r>
                        <a:rPr lang="en-GB" sz="800" b="0" i="0">
                          <a:solidFill>
                            <a:srgbClr val="000000"/>
                          </a:solidFill>
                          <a:effectLst/>
                          <a:latin typeface="Twinkl Cursive Looped"/>
                        </a:rPr>
                        <a:t>10.25 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0" indent="0" algn="ctr" fontAlgn="base">
                        <a:buNone/>
                      </a:pPr>
                      <a:r>
                        <a:rPr lang="en-GB" sz="800" b="0" i="0">
                          <a:solidFill>
                            <a:srgbClr val="000000"/>
                          </a:solidFill>
                          <a:effectLst/>
                          <a:latin typeface="Twinkl Cursive Looped"/>
                        </a:rPr>
                        <a:t>10.35 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0" indent="0" algn="ctr" fontAlgn="base">
                        <a:buNone/>
                      </a:pPr>
                      <a:r>
                        <a:rPr lang="en-GB" sz="800" b="0" i="0">
                          <a:solidFill>
                            <a:srgbClr val="000000"/>
                          </a:solidFill>
                          <a:effectLst/>
                          <a:latin typeface="Twinkl Cursive Looped"/>
                        </a:rPr>
                        <a:t>10:55  – 11:55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0" indent="0" algn="ctr" fontAlgn="base">
                        <a:buNone/>
                      </a:pPr>
                      <a:r>
                        <a:rPr lang="en-GB" sz="800" b="0" i="0">
                          <a:solidFill>
                            <a:srgbClr val="000000"/>
                          </a:solidFill>
                          <a:effectLst/>
                          <a:latin typeface="Twinkl Cursive Looped"/>
                        </a:rPr>
                        <a:t>11:55 – 12:55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0" indent="0" algn="ctr" fontAlgn="base">
                        <a:buNone/>
                      </a:pPr>
                      <a:r>
                        <a:rPr lang="en-GB" sz="800" b="0" i="0">
                          <a:solidFill>
                            <a:srgbClr val="000000"/>
                          </a:solidFill>
                          <a:effectLst/>
                          <a:latin typeface="Twinkl Cursive Looped"/>
                        </a:rPr>
                        <a:t>12:55 – 1:20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0" indent="0" algn="ctr" fontAlgn="base">
                        <a:buNone/>
                      </a:pPr>
                      <a:r>
                        <a:rPr lang="en-GB" sz="800" b="0" i="0">
                          <a:solidFill>
                            <a:srgbClr val="000000"/>
                          </a:solidFill>
                          <a:effectLst/>
                          <a:latin typeface="Twinkl Cursive Looped"/>
                        </a:rPr>
                        <a:t>1:20 – 2:20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0" indent="0" algn="ctr" fontAlgn="base">
                        <a:buNone/>
                      </a:pPr>
                      <a:r>
                        <a:rPr lang="en-GB" sz="800" b="0" i="0">
                          <a:solidFill>
                            <a:srgbClr val="000000"/>
                          </a:solidFill>
                          <a:effectLst/>
                          <a:latin typeface="Twinkl Cursive Looped"/>
                        </a:rPr>
                        <a:t>2:20 – 3:20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extLst>
                  <a:ext uri="{0D108BD9-81ED-4DB2-BD59-A6C34878D82A}">
                    <a16:rowId xmlns:a16="http://schemas.microsoft.com/office/drawing/2014/main" val="2247108558"/>
                  </a:ext>
                </a:extLst>
              </a:tr>
              <a:tr h="1552575">
                <a:tc>
                  <a:txBody>
                    <a:bodyPr/>
                    <a:lstStyle/>
                    <a:p>
                      <a:pPr marL="66675" indent="0" algn="ctr" fontAlgn="base">
                        <a:buNone/>
                      </a:pPr>
                      <a:r>
                        <a:rPr lang="en-GB" sz="800" b="0" i="0">
                          <a:solidFill>
                            <a:srgbClr val="000000"/>
                          </a:solidFill>
                          <a:effectLst/>
                          <a:latin typeface="Twinkl Cursive Looped"/>
                        </a:rPr>
                        <a:t>Monday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66675" indent="0" algn="ctr" fontAlgn="base">
                        <a:buNone/>
                      </a:pPr>
                      <a:r>
                        <a:rPr lang="en-GB" sz="1200" b="0" i="0">
                          <a:solidFill>
                            <a:srgbClr val="000000"/>
                          </a:solidFill>
                          <a:effectLst/>
                          <a:latin typeface="Twinkl Cursive Looped"/>
                        </a:rPr>
                        <a:t>Register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FBFBF"/>
                    </a:solidFill>
                  </a:tcPr>
                </a:tc>
                <a:tc>
                  <a:txBody>
                    <a:bodyPr/>
                    <a:lstStyle/>
                    <a:p>
                      <a:pPr marL="66675" indent="0" algn="ctr" fontAlgn="base">
                        <a:buNone/>
                      </a:pPr>
                      <a:r>
                        <a:rPr lang="en-GB" sz="1200" b="0" i="0">
                          <a:solidFill>
                            <a:srgbClr val="000000"/>
                          </a:solidFill>
                          <a:effectLst/>
                          <a:latin typeface="Twinkl Cursive Looped"/>
                        </a:rPr>
                        <a:t>Whole class Reading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59EDC"/>
                    </a:solidFill>
                  </a:tcPr>
                </a:tc>
                <a:tc>
                  <a:txBody>
                    <a:bodyPr/>
                    <a:lstStyle/>
                    <a:p>
                      <a:pPr marL="66675" indent="0" algn="ctr" fontAlgn="base">
                        <a:buNone/>
                      </a:pPr>
                      <a:r>
                        <a:rPr lang="en-GB" sz="1200" b="0" i="0">
                          <a:solidFill>
                            <a:srgbClr val="000000"/>
                          </a:solidFill>
                          <a:effectLst/>
                          <a:latin typeface="Twinkl Cursive Looped"/>
                        </a:rPr>
                        <a:t>English</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66675" indent="0" algn="ctr" fontAlgn="base">
                        <a:buNone/>
                      </a:pPr>
                      <a:r>
                        <a:rPr lang="en-GB" sz="1200" b="0" i="0">
                          <a:solidFill>
                            <a:srgbClr val="000000"/>
                          </a:solidFill>
                          <a:effectLst/>
                          <a:latin typeface="Twinkl Cursive Looped"/>
                        </a:rPr>
                        <a:t>Whole-School </a:t>
                      </a:r>
                      <a:endParaRPr lang="en-GB" b="0" i="0">
                        <a:solidFill>
                          <a:srgbClr val="000000"/>
                        </a:solidFill>
                        <a:effectLst/>
                      </a:endParaRPr>
                    </a:p>
                    <a:p>
                      <a:pPr marL="66675" indent="0" algn="ctr" fontAlgn="base">
                        <a:buNone/>
                      </a:pPr>
                      <a:r>
                        <a:rPr lang="en-GB" sz="1200" b="0" i="0">
                          <a:solidFill>
                            <a:srgbClr val="000000"/>
                          </a:solidFill>
                          <a:effectLst/>
                          <a:latin typeface="Twinkl Cursive Looped"/>
                        </a:rPr>
                        <a:t>Assembly (values)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59EDC"/>
                    </a:solidFill>
                  </a:tcPr>
                </a:tc>
                <a:tc>
                  <a:txBody>
                    <a:bodyPr/>
                    <a:lstStyle/>
                    <a:p>
                      <a:pPr marL="66675" indent="0" algn="ctr" fontAlgn="base">
                        <a:buNone/>
                      </a:pPr>
                      <a:r>
                        <a:rPr lang="en-GB" sz="1200" b="0" i="0">
                          <a:solidFill>
                            <a:srgbClr val="000000"/>
                          </a:solidFill>
                          <a:effectLst/>
                          <a:latin typeface="Twinkl Cursive Looped"/>
                        </a:rPr>
                        <a:t>B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FBFBF"/>
                    </a:solidFill>
                  </a:tcPr>
                </a:tc>
                <a:tc>
                  <a:txBody>
                    <a:bodyPr/>
                    <a:lstStyle/>
                    <a:p>
                      <a:pPr marL="0" indent="0" algn="ctr" fontAlgn="base">
                        <a:buNone/>
                      </a:pPr>
                      <a:r>
                        <a:rPr lang="en-GB" sz="1200" b="0" i="0">
                          <a:solidFill>
                            <a:srgbClr val="000000"/>
                          </a:solidFill>
                          <a:effectLst/>
                          <a:latin typeface="Twinkl Cursive Looped"/>
                        </a:rPr>
                        <a:t>Maths</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66675" indent="0" algn="ctr" fontAlgn="base">
                        <a:buNone/>
                      </a:pPr>
                      <a:r>
                        <a:rPr lang="en-GB" sz="1200" b="0" i="0">
                          <a:solidFill>
                            <a:srgbClr val="000000"/>
                          </a:solidFill>
                          <a:effectLst/>
                          <a:latin typeface="Twinkl Cursive Looped"/>
                        </a:rPr>
                        <a:t>L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08080"/>
                    </a:solidFill>
                  </a:tcPr>
                </a:tc>
                <a:tc>
                  <a:txBody>
                    <a:bodyPr/>
                    <a:lstStyle/>
                    <a:p>
                      <a:pPr marL="0" indent="0" algn="ctr" fontAlgn="base">
                        <a:buNone/>
                      </a:pPr>
                      <a:r>
                        <a:rPr lang="en-GB" sz="1200" b="0" i="0">
                          <a:solidFill>
                            <a:srgbClr val="000000"/>
                          </a:solidFill>
                          <a:effectLst/>
                          <a:latin typeface="Twinkl Cursive Looped"/>
                        </a:rPr>
                        <a:t>Library</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0" indent="0" algn="ctr" fontAlgn="base">
                        <a:buNone/>
                      </a:pPr>
                      <a:r>
                        <a:rPr lang="en-GB" sz="1200" b="0" i="0">
                          <a:solidFill>
                            <a:srgbClr val="000000"/>
                          </a:solidFill>
                          <a:effectLst/>
                          <a:latin typeface="Twinkl Cursive Looped"/>
                        </a:rPr>
                        <a:t>PSHE</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0" indent="0" algn="ctr" fontAlgn="base">
                        <a:buNone/>
                      </a:pPr>
                      <a:r>
                        <a:rPr lang="en-GB" sz="1200" b="0" i="0">
                          <a:solidFill>
                            <a:srgbClr val="000000"/>
                          </a:solidFill>
                          <a:effectLst/>
                          <a:latin typeface="Twinkl Cursive Looped"/>
                        </a:rPr>
                        <a:t>PE (with coach)</a:t>
                      </a:r>
                      <a:endParaRPr lang="en-US"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extLst>
                  <a:ext uri="{0D108BD9-81ED-4DB2-BD59-A6C34878D82A}">
                    <a16:rowId xmlns:a16="http://schemas.microsoft.com/office/drawing/2014/main" val="3661791151"/>
                  </a:ext>
                </a:extLst>
              </a:tr>
              <a:tr h="1028700">
                <a:tc>
                  <a:txBody>
                    <a:bodyPr/>
                    <a:lstStyle/>
                    <a:p>
                      <a:pPr marL="66675" indent="0" algn="ctr" fontAlgn="base">
                        <a:buNone/>
                      </a:pPr>
                      <a:r>
                        <a:rPr lang="en-GB" sz="800" b="0" i="0">
                          <a:solidFill>
                            <a:srgbClr val="000000"/>
                          </a:solidFill>
                          <a:effectLst/>
                          <a:latin typeface="Twinkl Cursive Looped"/>
                        </a:rPr>
                        <a:t>Tuesday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66675" indent="0" algn="ctr" fontAlgn="base">
                        <a:buNone/>
                      </a:pPr>
                      <a:r>
                        <a:rPr lang="en-GB" sz="1200" b="0" i="0">
                          <a:solidFill>
                            <a:srgbClr val="000000"/>
                          </a:solidFill>
                          <a:effectLst/>
                          <a:latin typeface="Twinkl Cursive Looped"/>
                        </a:rPr>
                        <a:t>Register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4E5A2"/>
                    </a:solidFill>
                  </a:tcPr>
                </a:tc>
                <a:tc>
                  <a:txBody>
                    <a:bodyPr/>
                    <a:lstStyle/>
                    <a:p>
                      <a:pPr marL="0" indent="0" algn="ctr" fontAlgn="base">
                        <a:buNone/>
                      </a:pPr>
                      <a:r>
                        <a:rPr lang="en-GB" sz="1200" b="0" i="0" u="none" strike="noStrike">
                          <a:solidFill>
                            <a:srgbClr val="000000"/>
                          </a:solidFill>
                          <a:effectLst/>
                          <a:latin typeface="Aptos" panose="020B0004020202020204" pitchFamily="34" charset="0"/>
                        </a:rPr>
                        <a:t>Whole class Reading </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4E5A2"/>
                    </a:solidFill>
                  </a:tcPr>
                </a:tc>
                <a:tc>
                  <a:txBody>
                    <a:bodyPr/>
                    <a:lstStyle/>
                    <a:p>
                      <a:pPr marL="66675" indent="0" algn="ctr" fontAlgn="base">
                        <a:buNone/>
                      </a:pPr>
                      <a:r>
                        <a:rPr lang="en-GB" sz="1200" b="0" i="0">
                          <a:solidFill>
                            <a:srgbClr val="000000"/>
                          </a:solidFill>
                          <a:effectLst/>
                          <a:latin typeface="Twinkl Cursive Looped"/>
                        </a:rPr>
                        <a:t>English</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4E5A2"/>
                    </a:solidFill>
                  </a:tcPr>
                </a:tc>
                <a:tc>
                  <a:txBody>
                    <a:bodyPr/>
                    <a:lstStyle/>
                    <a:p>
                      <a:pPr marL="66675" indent="0" algn="ctr" fontAlgn="base">
                        <a:buNone/>
                      </a:pPr>
                      <a:r>
                        <a:rPr lang="en-GB" sz="1200" b="0" i="0">
                          <a:solidFill>
                            <a:srgbClr val="000000"/>
                          </a:solidFill>
                          <a:effectLst/>
                          <a:latin typeface="Twinkl Cursive Looped"/>
                        </a:rPr>
                        <a:t>Class assembly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4E5A2"/>
                    </a:solidFill>
                  </a:tcPr>
                </a:tc>
                <a:tc>
                  <a:txBody>
                    <a:bodyPr/>
                    <a:lstStyle/>
                    <a:p>
                      <a:pPr marL="66675" indent="0" algn="ctr" fontAlgn="base">
                        <a:buNone/>
                      </a:pPr>
                      <a:r>
                        <a:rPr lang="en-GB" sz="1200" b="0" i="0">
                          <a:solidFill>
                            <a:srgbClr val="000000"/>
                          </a:solidFill>
                          <a:effectLst/>
                          <a:latin typeface="Twinkl Cursive Looped"/>
                        </a:rPr>
                        <a:t>R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4E5A2"/>
                    </a:solidFill>
                  </a:tcPr>
                </a:tc>
                <a:tc>
                  <a:txBody>
                    <a:bodyPr/>
                    <a:lstStyle/>
                    <a:p>
                      <a:pPr marL="0" indent="0" algn="ctr" fontAlgn="base">
                        <a:buNone/>
                      </a:pPr>
                      <a:r>
                        <a:rPr lang="en-GB" sz="1200" b="0" i="0">
                          <a:solidFill>
                            <a:srgbClr val="000000"/>
                          </a:solidFill>
                          <a:effectLst/>
                          <a:latin typeface="Twinkl Cursive Looped"/>
                        </a:rPr>
                        <a:t>Maths</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4E5A2"/>
                    </a:solidFill>
                  </a:tcPr>
                </a:tc>
                <a:tc>
                  <a:txBody>
                    <a:bodyPr/>
                    <a:lstStyle/>
                    <a:p>
                      <a:pPr marL="66675" indent="0" algn="ctr" fontAlgn="base">
                        <a:buNone/>
                      </a:pPr>
                      <a:r>
                        <a:rPr lang="en-GB" sz="1200" b="0" i="0">
                          <a:solidFill>
                            <a:srgbClr val="000000"/>
                          </a:solidFill>
                          <a:effectLst/>
                          <a:latin typeface="Twinkl Cursive Looped"/>
                        </a:rPr>
                        <a:t>U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4E5A2"/>
                    </a:solidFill>
                  </a:tcPr>
                </a:tc>
                <a:tc>
                  <a:txBody>
                    <a:bodyPr/>
                    <a:lstStyle/>
                    <a:p>
                      <a:pPr marL="66675" indent="0" algn="ctr" fontAlgn="base">
                        <a:buNone/>
                      </a:pPr>
                      <a:r>
                        <a:rPr lang="en-GB" sz="1200" b="0" i="0">
                          <a:solidFill>
                            <a:srgbClr val="000000"/>
                          </a:solidFill>
                          <a:effectLst/>
                          <a:latin typeface="Twinkl Cursive Looped"/>
                        </a:rPr>
                        <a:t>Spelling</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4E5A2"/>
                    </a:solidFill>
                  </a:tcPr>
                </a:tc>
                <a:tc>
                  <a:txBody>
                    <a:bodyPr/>
                    <a:lstStyle/>
                    <a:p>
                      <a:pPr marL="0" indent="0" algn="ctr" fontAlgn="base">
                        <a:buNone/>
                      </a:pPr>
                      <a:r>
                        <a:rPr lang="en-GB" sz="1200" b="0" i="0">
                          <a:solidFill>
                            <a:srgbClr val="000000"/>
                          </a:solidFill>
                          <a:effectLst/>
                          <a:latin typeface="Twinkl Cursive Looped"/>
                        </a:rPr>
                        <a:t>RE</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4E5A2"/>
                    </a:solidFill>
                  </a:tcPr>
                </a:tc>
                <a:tc>
                  <a:txBody>
                    <a:bodyPr/>
                    <a:lstStyle/>
                    <a:p>
                      <a:pPr marL="0" indent="0" algn="ctr" fontAlgn="base">
                        <a:buNone/>
                      </a:pPr>
                      <a:r>
                        <a:rPr lang="en-GB" sz="1200" b="0" i="0">
                          <a:solidFill>
                            <a:srgbClr val="000000"/>
                          </a:solidFill>
                          <a:effectLst/>
                          <a:latin typeface="Twinkl Cursive Looped"/>
                        </a:rPr>
                        <a:t>Art</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4E5A2"/>
                    </a:solidFill>
                  </a:tcPr>
                </a:tc>
                <a:extLst>
                  <a:ext uri="{0D108BD9-81ED-4DB2-BD59-A6C34878D82A}">
                    <a16:rowId xmlns:a16="http://schemas.microsoft.com/office/drawing/2014/main" val="3788802022"/>
                  </a:ext>
                </a:extLst>
              </a:tr>
              <a:tr h="1152525">
                <a:tc>
                  <a:txBody>
                    <a:bodyPr/>
                    <a:lstStyle/>
                    <a:p>
                      <a:pPr marL="66675" indent="0" algn="ctr" fontAlgn="base">
                        <a:buNone/>
                      </a:pPr>
                      <a:r>
                        <a:rPr lang="en-GB" sz="800" b="0" i="0">
                          <a:solidFill>
                            <a:srgbClr val="000000"/>
                          </a:solidFill>
                          <a:effectLst/>
                          <a:latin typeface="Twinkl Cursive Looped"/>
                        </a:rPr>
                        <a:t>Wednesday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66675" indent="0" algn="ctr" fontAlgn="base">
                        <a:buNone/>
                      </a:pPr>
                      <a:r>
                        <a:rPr lang="en-GB" sz="1200" b="0" i="0">
                          <a:solidFill>
                            <a:srgbClr val="000000"/>
                          </a:solidFill>
                          <a:effectLst/>
                          <a:latin typeface="Twinkl Cursive Looped"/>
                        </a:rPr>
                        <a:t>Register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FBFBF"/>
                    </a:solidFill>
                  </a:tcPr>
                </a:tc>
                <a:tc>
                  <a:txBody>
                    <a:bodyPr/>
                    <a:lstStyle/>
                    <a:p>
                      <a:pPr marL="0" indent="0" algn="ctr" fontAlgn="base">
                        <a:buNone/>
                      </a:pPr>
                      <a:r>
                        <a:rPr lang="en-GB" sz="1200" b="0" i="0" u="none" strike="noStrike">
                          <a:solidFill>
                            <a:srgbClr val="000000"/>
                          </a:solidFill>
                          <a:effectLst/>
                          <a:latin typeface="Aptos" panose="020B0004020202020204" pitchFamily="34" charset="0"/>
                        </a:rPr>
                        <a:t>Whole class Reading </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59EDC"/>
                    </a:solidFill>
                  </a:tcPr>
                </a:tc>
                <a:tc>
                  <a:txBody>
                    <a:bodyPr/>
                    <a:lstStyle/>
                    <a:p>
                      <a:pPr marL="66675" indent="0" algn="ctr" fontAlgn="base">
                        <a:buNone/>
                      </a:pPr>
                      <a:r>
                        <a:rPr lang="en-GB" sz="1200" b="0" i="0">
                          <a:solidFill>
                            <a:srgbClr val="000000"/>
                          </a:solidFill>
                          <a:effectLst/>
                          <a:latin typeface="Twinkl Cursive Looped"/>
                        </a:rPr>
                        <a:t>English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66675" indent="0" algn="ctr" fontAlgn="base">
                        <a:buNone/>
                      </a:pPr>
                      <a:r>
                        <a:rPr lang="en-GB" sz="1200" b="0" i="0">
                          <a:solidFill>
                            <a:srgbClr val="000000"/>
                          </a:solidFill>
                          <a:effectLst/>
                          <a:latin typeface="Twinkl Cursive Looped"/>
                        </a:rPr>
                        <a:t>Singing Assembly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59EDC"/>
                    </a:solidFill>
                  </a:tcPr>
                </a:tc>
                <a:tc>
                  <a:txBody>
                    <a:bodyPr/>
                    <a:lstStyle/>
                    <a:p>
                      <a:pPr marL="66675" indent="0" algn="ctr" fontAlgn="base">
                        <a:buNone/>
                      </a:pPr>
                      <a:r>
                        <a:rPr lang="en-GB" sz="1200" b="0" i="0">
                          <a:solidFill>
                            <a:srgbClr val="000000"/>
                          </a:solidFill>
                          <a:effectLst/>
                          <a:latin typeface="Twinkl Cursive Looped"/>
                        </a:rPr>
                        <a:t>E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FBFBF"/>
                    </a:solidFill>
                  </a:tcPr>
                </a:tc>
                <a:tc>
                  <a:txBody>
                    <a:bodyPr/>
                    <a:lstStyle/>
                    <a:p>
                      <a:pPr marL="0" indent="0" algn="ctr" fontAlgn="base">
                        <a:buNone/>
                      </a:pPr>
                      <a:r>
                        <a:rPr lang="en-GB" sz="1200" b="0" i="0">
                          <a:solidFill>
                            <a:srgbClr val="000000"/>
                          </a:solidFill>
                          <a:effectLst/>
                          <a:latin typeface="Twinkl Cursive Looped"/>
                        </a:rPr>
                        <a:t>Maths</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66675" indent="0" algn="ctr" fontAlgn="base">
                        <a:buNone/>
                      </a:pPr>
                      <a:r>
                        <a:rPr lang="en-GB" sz="1200" b="0" i="0">
                          <a:solidFill>
                            <a:srgbClr val="000000"/>
                          </a:solidFill>
                          <a:effectLst/>
                          <a:latin typeface="Twinkl Cursive Looped"/>
                        </a:rPr>
                        <a:t>N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08080"/>
                    </a:solidFill>
                  </a:tcPr>
                </a:tc>
                <a:tc>
                  <a:txBody>
                    <a:bodyPr/>
                    <a:lstStyle/>
                    <a:p>
                      <a:pPr marL="0" indent="0" algn="ctr" fontAlgn="base">
                        <a:buNone/>
                      </a:pPr>
                      <a:r>
                        <a:rPr lang="en-GB" sz="1200" b="0" i="0">
                          <a:solidFill>
                            <a:srgbClr val="000000"/>
                          </a:solidFill>
                          <a:effectLst/>
                          <a:latin typeface="Twinkl Cursive Looped"/>
                        </a:rPr>
                        <a:t>Spelling</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0" indent="0" algn="ctr" fontAlgn="base">
                        <a:buNone/>
                      </a:pPr>
                      <a:r>
                        <a:rPr lang="en-GB" sz="1200" b="0" i="0">
                          <a:solidFill>
                            <a:srgbClr val="000000"/>
                          </a:solidFill>
                          <a:effectLst/>
                          <a:latin typeface="Twinkl Cursive Looped"/>
                        </a:rPr>
                        <a:t>PE (outdoor netball)</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0" indent="0" algn="ctr" fontAlgn="base">
                        <a:buNone/>
                      </a:pPr>
                      <a:r>
                        <a:rPr lang="en-GB" sz="1200" b="0" i="0">
                          <a:solidFill>
                            <a:srgbClr val="000000"/>
                          </a:solidFill>
                          <a:effectLst/>
                          <a:latin typeface="Twinkl Cursive Looped"/>
                        </a:rPr>
                        <a:t>French</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extLst>
                  <a:ext uri="{0D108BD9-81ED-4DB2-BD59-A6C34878D82A}">
                    <a16:rowId xmlns:a16="http://schemas.microsoft.com/office/drawing/2014/main" val="640905620"/>
                  </a:ext>
                </a:extLst>
              </a:tr>
              <a:tr h="1152525">
                <a:tc>
                  <a:txBody>
                    <a:bodyPr/>
                    <a:lstStyle/>
                    <a:p>
                      <a:pPr marL="66675" indent="0" algn="ctr" fontAlgn="base">
                        <a:buNone/>
                      </a:pPr>
                      <a:r>
                        <a:rPr lang="en-GB" sz="800" b="0" i="0">
                          <a:solidFill>
                            <a:srgbClr val="000000"/>
                          </a:solidFill>
                          <a:effectLst/>
                          <a:latin typeface="Twinkl Cursive Looped"/>
                        </a:rPr>
                        <a:t>Thursday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66675" indent="0" algn="ctr" fontAlgn="base">
                        <a:buNone/>
                      </a:pPr>
                      <a:r>
                        <a:rPr lang="en-GB" sz="1200" b="0" i="0">
                          <a:solidFill>
                            <a:srgbClr val="000000"/>
                          </a:solidFill>
                          <a:effectLst/>
                          <a:latin typeface="Twinkl Cursive Looped"/>
                        </a:rPr>
                        <a:t>Register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FBFBF"/>
                    </a:solidFill>
                  </a:tcPr>
                </a:tc>
                <a:tc>
                  <a:txBody>
                    <a:bodyPr/>
                    <a:lstStyle/>
                    <a:p>
                      <a:pPr marL="66675" indent="0" algn="ctr" fontAlgn="base">
                        <a:buNone/>
                      </a:pPr>
                      <a:r>
                        <a:rPr lang="en-GB" sz="1200" b="0" i="0">
                          <a:solidFill>
                            <a:srgbClr val="000000"/>
                          </a:solidFill>
                          <a:effectLst/>
                          <a:latin typeface="Twinkl Cursive Looped"/>
                        </a:rPr>
                        <a:t>Guided Reading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59EDC"/>
                    </a:solidFill>
                  </a:tcPr>
                </a:tc>
                <a:tc>
                  <a:txBody>
                    <a:bodyPr/>
                    <a:lstStyle/>
                    <a:p>
                      <a:pPr marL="66675" indent="0" algn="ctr" fontAlgn="base">
                        <a:buNone/>
                      </a:pPr>
                      <a:r>
                        <a:rPr lang="en-GB" sz="1200" b="0" i="0">
                          <a:solidFill>
                            <a:srgbClr val="000000"/>
                          </a:solidFill>
                          <a:effectLst/>
                          <a:latin typeface="Twinkl Cursive Looped"/>
                        </a:rPr>
                        <a:t>English</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66675" indent="0" algn="ctr" fontAlgn="base">
                        <a:buNone/>
                      </a:pPr>
                      <a:r>
                        <a:rPr lang="en-GB" sz="1200" b="0" i="0">
                          <a:solidFill>
                            <a:srgbClr val="000000"/>
                          </a:solidFill>
                          <a:effectLst/>
                          <a:latin typeface="Twinkl Cursive Looped"/>
                        </a:rPr>
                        <a:t>News Assembly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59EDC"/>
                    </a:solidFill>
                  </a:tcPr>
                </a:tc>
                <a:tc>
                  <a:txBody>
                    <a:bodyPr/>
                    <a:lstStyle/>
                    <a:p>
                      <a:pPr marL="66675" indent="0" algn="ctr" fontAlgn="base">
                        <a:buNone/>
                      </a:pPr>
                      <a:r>
                        <a:rPr lang="en-GB" sz="1200" b="0" i="0">
                          <a:solidFill>
                            <a:srgbClr val="000000"/>
                          </a:solidFill>
                          <a:effectLst/>
                          <a:latin typeface="Twinkl Cursive Looped"/>
                        </a:rPr>
                        <a:t>A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FBFBF"/>
                    </a:solidFill>
                  </a:tcPr>
                </a:tc>
                <a:tc>
                  <a:txBody>
                    <a:bodyPr/>
                    <a:lstStyle/>
                    <a:p>
                      <a:pPr marL="0" indent="0" algn="ctr" fontAlgn="base">
                        <a:buNone/>
                      </a:pPr>
                      <a:r>
                        <a:rPr lang="en-GB" sz="1200" b="0" i="0">
                          <a:solidFill>
                            <a:srgbClr val="000000"/>
                          </a:solidFill>
                          <a:effectLst/>
                          <a:latin typeface="Twinkl Cursive Looped"/>
                        </a:rPr>
                        <a:t>Maths</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66675" indent="0" algn="ctr" fontAlgn="base">
                        <a:buNone/>
                      </a:pPr>
                      <a:r>
                        <a:rPr lang="en-GB" sz="1200" b="0" i="0">
                          <a:solidFill>
                            <a:srgbClr val="000000"/>
                          </a:solidFill>
                          <a:effectLst/>
                          <a:latin typeface="Twinkl Cursive Looped"/>
                        </a:rPr>
                        <a:t>C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08080"/>
                    </a:solidFill>
                  </a:tcPr>
                </a:tc>
                <a:tc>
                  <a:txBody>
                    <a:bodyPr/>
                    <a:lstStyle/>
                    <a:p>
                      <a:pPr marL="0" indent="0" algn="ctr" fontAlgn="base">
                        <a:buNone/>
                      </a:pPr>
                      <a:r>
                        <a:rPr lang="en-GB" sz="1200" b="0" i="0">
                          <a:solidFill>
                            <a:srgbClr val="000000"/>
                          </a:solidFill>
                          <a:effectLst/>
                          <a:latin typeface="Twinkl Cursive Looped"/>
                        </a:rPr>
                        <a:t>Arithmetic</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0" indent="0" algn="ctr" fontAlgn="base">
                        <a:buNone/>
                      </a:pPr>
                      <a:r>
                        <a:rPr lang="en-GB" sz="1200" b="0" i="0">
                          <a:solidFill>
                            <a:srgbClr val="000000"/>
                          </a:solidFill>
                          <a:effectLst/>
                          <a:latin typeface="Twinkl Cursive Looped"/>
                        </a:rPr>
                        <a:t>Geography</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0" indent="0" algn="ctr" fontAlgn="base">
                        <a:buNone/>
                      </a:pPr>
                      <a:r>
                        <a:rPr lang="en-GB" sz="1200" b="0" i="0">
                          <a:solidFill>
                            <a:srgbClr val="000000"/>
                          </a:solidFill>
                          <a:effectLst/>
                          <a:latin typeface="Twinkl Cursive Looped"/>
                        </a:rPr>
                        <a:t>ICT</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extLst>
                  <a:ext uri="{0D108BD9-81ED-4DB2-BD59-A6C34878D82A}">
                    <a16:rowId xmlns:a16="http://schemas.microsoft.com/office/drawing/2014/main" val="4086559630"/>
                  </a:ext>
                </a:extLst>
              </a:tr>
              <a:tr h="1123950">
                <a:tc>
                  <a:txBody>
                    <a:bodyPr/>
                    <a:lstStyle/>
                    <a:p>
                      <a:pPr marL="66675" indent="0" algn="ctr" fontAlgn="base">
                        <a:buNone/>
                      </a:pPr>
                      <a:r>
                        <a:rPr lang="en-GB" sz="800" b="0" i="0">
                          <a:solidFill>
                            <a:srgbClr val="000000"/>
                          </a:solidFill>
                          <a:effectLst/>
                          <a:latin typeface="Twinkl Cursive Looped"/>
                        </a:rPr>
                        <a:t>Friday </a:t>
                      </a:r>
                      <a:endParaRPr lang="en-GB" b="0" i="0">
                        <a:solidFill>
                          <a:srgbClr val="000000"/>
                        </a:solidFill>
                        <a:effectLst/>
                      </a:endParaRPr>
                    </a:p>
                  </a:txBody>
                  <a:tcPr marL="66675" marR="66675">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FFFFFF"/>
                    </a:solidFill>
                  </a:tcPr>
                </a:tc>
                <a:tc>
                  <a:txBody>
                    <a:bodyPr/>
                    <a:lstStyle/>
                    <a:p>
                      <a:pPr marL="66675" indent="0" algn="ctr" fontAlgn="base">
                        <a:buNone/>
                      </a:pPr>
                      <a:r>
                        <a:rPr lang="en-GB" sz="1200" b="0" i="0">
                          <a:solidFill>
                            <a:srgbClr val="000000"/>
                          </a:solidFill>
                          <a:effectLst/>
                          <a:latin typeface="Twinkl Cursive Looped"/>
                        </a:rPr>
                        <a:t>Register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FBFBF"/>
                    </a:solidFill>
                  </a:tcPr>
                </a:tc>
                <a:tc>
                  <a:txBody>
                    <a:bodyPr/>
                    <a:lstStyle/>
                    <a:p>
                      <a:pPr marL="0" indent="0" algn="ctr" fontAlgn="base">
                        <a:buNone/>
                      </a:pPr>
                      <a:r>
                        <a:rPr lang="en-GB" sz="1200" b="0" i="0" u="none" strike="noStrike">
                          <a:solidFill>
                            <a:srgbClr val="000000"/>
                          </a:solidFill>
                          <a:effectLst/>
                          <a:latin typeface="Aptos" panose="020B0004020202020204" pitchFamily="34" charset="0"/>
                        </a:rPr>
                        <a:t>Whole class Reading </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59EDC"/>
                    </a:solidFill>
                  </a:tcPr>
                </a:tc>
                <a:tc>
                  <a:txBody>
                    <a:bodyPr/>
                    <a:lstStyle/>
                    <a:p>
                      <a:pPr marL="66675" indent="0" algn="ctr" fontAlgn="base">
                        <a:buNone/>
                      </a:pPr>
                      <a:r>
                        <a:rPr lang="en-GB" sz="1200" b="0" i="0">
                          <a:solidFill>
                            <a:srgbClr val="000000"/>
                          </a:solidFill>
                          <a:effectLst/>
                          <a:latin typeface="Twinkl Cursive Looped"/>
                        </a:rPr>
                        <a:t>English</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66675" indent="0" algn="ctr" fontAlgn="base">
                        <a:buNone/>
                      </a:pPr>
                      <a:r>
                        <a:rPr lang="en-GB" sz="1200" b="0" i="0">
                          <a:solidFill>
                            <a:srgbClr val="000000"/>
                          </a:solidFill>
                          <a:effectLst/>
                          <a:latin typeface="Twinkl Cursive Looped"/>
                        </a:rPr>
                        <a:t>Whole-School </a:t>
                      </a:r>
                      <a:endParaRPr lang="en-GB" b="0" i="0">
                        <a:solidFill>
                          <a:srgbClr val="000000"/>
                        </a:solidFill>
                        <a:effectLst/>
                      </a:endParaRPr>
                    </a:p>
                    <a:p>
                      <a:pPr marL="66675" indent="0" algn="ctr" fontAlgn="base">
                        <a:buNone/>
                      </a:pPr>
                      <a:r>
                        <a:rPr lang="en-GB" sz="1200" b="0" i="0">
                          <a:solidFill>
                            <a:srgbClr val="000000"/>
                          </a:solidFill>
                          <a:effectLst/>
                          <a:latin typeface="Twinkl Cursive Looped"/>
                        </a:rPr>
                        <a:t>Assembly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59EDC"/>
                    </a:solidFill>
                  </a:tcPr>
                </a:tc>
                <a:tc>
                  <a:txBody>
                    <a:bodyPr/>
                    <a:lstStyle/>
                    <a:p>
                      <a:pPr marL="66675" indent="0" algn="ctr" fontAlgn="base">
                        <a:buNone/>
                      </a:pPr>
                      <a:r>
                        <a:rPr lang="en-GB" sz="1200" b="0" i="0">
                          <a:solidFill>
                            <a:srgbClr val="000000"/>
                          </a:solidFill>
                          <a:effectLst/>
                          <a:latin typeface="Twinkl Cursive Looped"/>
                        </a:rPr>
                        <a:t>K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BFBFBF"/>
                    </a:solidFill>
                  </a:tcPr>
                </a:tc>
                <a:tc>
                  <a:txBody>
                    <a:bodyPr/>
                    <a:lstStyle/>
                    <a:p>
                      <a:pPr marL="0" indent="0" algn="ctr" fontAlgn="base">
                        <a:buNone/>
                      </a:pPr>
                      <a:r>
                        <a:rPr lang="en-GB" sz="1200" b="0" i="0">
                          <a:solidFill>
                            <a:srgbClr val="000000"/>
                          </a:solidFill>
                          <a:effectLst/>
                          <a:latin typeface="Twinkl Cursive Looped"/>
                        </a:rPr>
                        <a:t>Maths</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66675" indent="0" algn="ctr" fontAlgn="base">
                        <a:buNone/>
                      </a:pPr>
                      <a:r>
                        <a:rPr lang="en-GB" sz="1200" b="0" i="0">
                          <a:solidFill>
                            <a:srgbClr val="000000"/>
                          </a:solidFill>
                          <a:effectLst/>
                          <a:latin typeface="Twinkl Cursive Looped"/>
                        </a:rPr>
                        <a:t>H </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08080"/>
                    </a:solidFill>
                  </a:tcPr>
                </a:tc>
                <a:tc>
                  <a:txBody>
                    <a:bodyPr/>
                    <a:lstStyle/>
                    <a:p>
                      <a:pPr marL="0" indent="0" algn="ctr" fontAlgn="base">
                        <a:buNone/>
                      </a:pPr>
                      <a:r>
                        <a:rPr lang="en-GB" sz="1200" b="0" i="0">
                          <a:solidFill>
                            <a:srgbClr val="000000"/>
                          </a:solidFill>
                          <a:effectLst/>
                          <a:latin typeface="Twinkl Cursive Looped"/>
                        </a:rPr>
                        <a:t>Poetry/Hanndwrting</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0" indent="0" algn="ctr" fontAlgn="base">
                        <a:buNone/>
                      </a:pPr>
                      <a:r>
                        <a:rPr lang="en-GB" sz="1200" b="0" i="0">
                          <a:solidFill>
                            <a:srgbClr val="000000"/>
                          </a:solidFill>
                          <a:effectLst/>
                          <a:latin typeface="Twinkl Cursive Looped"/>
                        </a:rPr>
                        <a:t>Science</a:t>
                      </a:r>
                      <a:endParaRPr lang="en-GB"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tc>
                  <a:txBody>
                    <a:bodyPr/>
                    <a:lstStyle/>
                    <a:p>
                      <a:pPr marL="0" indent="0" algn="ctr" fontAlgn="base">
                        <a:buNone/>
                      </a:pPr>
                      <a:r>
                        <a:rPr lang="en-GB" sz="1200" b="0" i="0">
                          <a:solidFill>
                            <a:srgbClr val="000000"/>
                          </a:solidFill>
                          <a:effectLst/>
                          <a:latin typeface="Twinkl Cursive Looped"/>
                        </a:rPr>
                        <a:t>Music</a:t>
                      </a:r>
                      <a:endParaRPr lang="en-US" b="0" i="0">
                        <a:solidFill>
                          <a:srgbClr val="000000"/>
                        </a:solidFill>
                        <a:effectLst/>
                      </a:endParaRPr>
                    </a:p>
                  </a:txBody>
                  <a:tcPr marL="66675" marR="66675"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83CBEB"/>
                    </a:solidFill>
                  </a:tcPr>
                </a:tc>
                <a:extLst>
                  <a:ext uri="{0D108BD9-81ED-4DB2-BD59-A6C34878D82A}">
                    <a16:rowId xmlns:a16="http://schemas.microsoft.com/office/drawing/2014/main" val="391404359"/>
                  </a:ext>
                </a:extLst>
              </a:tr>
            </a:tbl>
          </a:graphicData>
        </a:graphic>
      </p:graphicFrame>
    </p:spTree>
    <p:extLst>
      <p:ext uri="{BB962C8B-B14F-4D97-AF65-F5344CB8AC3E}">
        <p14:creationId xmlns:p14="http://schemas.microsoft.com/office/powerpoint/2010/main" val="2712114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Reading</a:t>
            </a:r>
          </a:p>
        </p:txBody>
      </p:sp>
      <p:sp>
        <p:nvSpPr>
          <p:cNvPr id="5" name="Content Placeholder 4">
            <a:extLst>
              <a:ext uri="{FF2B5EF4-FFF2-40B4-BE49-F238E27FC236}">
                <a16:creationId xmlns:a16="http://schemas.microsoft.com/office/drawing/2014/main" id="{71B29681-55AE-6F28-B6C2-4DC35FDA6DBA}"/>
              </a:ext>
            </a:extLst>
          </p:cNvPr>
          <p:cNvSpPr>
            <a:spLocks noGrp="1"/>
          </p:cNvSpPr>
          <p:nvPr>
            <p:ph idx="1"/>
          </p:nvPr>
        </p:nvSpPr>
        <p:spPr>
          <a:xfrm>
            <a:off x="371021" y="1573687"/>
            <a:ext cx="7865148" cy="3705190"/>
          </a:xfrm>
        </p:spPr>
        <p:txBody>
          <a:bodyPr vert="horz" lIns="91440" tIns="45720" rIns="91440" bIns="45720" rtlCol="0" anchor="t">
            <a:noAutofit/>
          </a:bodyPr>
          <a:lstStyle/>
          <a:p>
            <a:r>
              <a:rPr lang="en-GB" sz="2400" dirty="0">
                <a:solidFill>
                  <a:srgbClr val="404040"/>
                </a:solidFill>
              </a:rPr>
              <a:t>We are currently reading Theres a boy in the girls' bathroom.</a:t>
            </a:r>
          </a:p>
          <a:p>
            <a:endParaRPr lang="en-GB" sz="2400" dirty="0">
              <a:solidFill>
                <a:srgbClr val="404040"/>
              </a:solidFill>
            </a:endParaRPr>
          </a:p>
          <a:p>
            <a:r>
              <a:rPr lang="en-GB" sz="2400" dirty="0">
                <a:solidFill>
                  <a:srgbClr val="404040"/>
                </a:solidFill>
              </a:rPr>
              <a:t>We read every morning: 4 whole class and 1 Guided Reading session. Year 5 are starting Guided Reading next week, and will set their own homework.</a:t>
            </a:r>
          </a:p>
          <a:p>
            <a:endParaRPr lang="en-GB" sz="2400" dirty="0">
              <a:solidFill>
                <a:srgbClr val="404040"/>
              </a:solidFill>
            </a:endParaRPr>
          </a:p>
          <a:p>
            <a:r>
              <a:rPr lang="en-GB" sz="2400" dirty="0">
                <a:solidFill>
                  <a:srgbClr val="404040"/>
                </a:solidFill>
              </a:rPr>
              <a:t>We are currently focusing on inference, prediction and summarising skills.</a:t>
            </a:r>
          </a:p>
          <a:p>
            <a:endParaRPr lang="en-GB" dirty="0"/>
          </a:p>
        </p:txBody>
      </p:sp>
      <p:pic>
        <p:nvPicPr>
          <p:cNvPr id="3" name="Picture 2" descr="There's a Boy in the Girls' Bathroom: Rejacketed : Sachar, Louis: Amazon.co.uk: Books">
            <a:extLst>
              <a:ext uri="{FF2B5EF4-FFF2-40B4-BE49-F238E27FC236}">
                <a16:creationId xmlns:a16="http://schemas.microsoft.com/office/drawing/2014/main" id="{7FE614B5-9849-7D4C-E525-F0A1C2E1C8C0}"/>
              </a:ext>
            </a:extLst>
          </p:cNvPr>
          <p:cNvPicPr>
            <a:picLocks noChangeAspect="1"/>
          </p:cNvPicPr>
          <p:nvPr/>
        </p:nvPicPr>
        <p:blipFill>
          <a:blip r:embed="rId2"/>
          <a:stretch>
            <a:fillRect/>
          </a:stretch>
        </p:blipFill>
        <p:spPr>
          <a:xfrm>
            <a:off x="8232140" y="785813"/>
            <a:ext cx="3429000" cy="5286375"/>
          </a:xfrm>
          <a:prstGeom prst="rect">
            <a:avLst/>
          </a:prstGeom>
        </p:spPr>
      </p:pic>
    </p:spTree>
    <p:extLst>
      <p:ext uri="{BB962C8B-B14F-4D97-AF65-F5344CB8AC3E}">
        <p14:creationId xmlns:p14="http://schemas.microsoft.com/office/powerpoint/2010/main" val="2238825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DF299-4691-548A-888C-CBBB28AF24B7}"/>
              </a:ext>
            </a:extLst>
          </p:cNvPr>
          <p:cNvSpPr>
            <a:spLocks noGrp="1"/>
          </p:cNvSpPr>
          <p:nvPr>
            <p:ph type="title"/>
          </p:nvPr>
        </p:nvSpPr>
        <p:spPr/>
        <p:txBody>
          <a:bodyPr/>
          <a:lstStyle/>
          <a:p>
            <a:r>
              <a:rPr lang="en-GB" dirty="0"/>
              <a:t>Curriculum – Guided Reading</a:t>
            </a:r>
          </a:p>
        </p:txBody>
      </p:sp>
      <p:sp>
        <p:nvSpPr>
          <p:cNvPr id="3" name="Content Placeholder 2">
            <a:extLst>
              <a:ext uri="{FF2B5EF4-FFF2-40B4-BE49-F238E27FC236}">
                <a16:creationId xmlns:a16="http://schemas.microsoft.com/office/drawing/2014/main" id="{74B701B8-5C76-4D52-BF98-59916A834EB2}"/>
              </a:ext>
            </a:extLst>
          </p:cNvPr>
          <p:cNvSpPr>
            <a:spLocks noGrp="1"/>
          </p:cNvSpPr>
          <p:nvPr>
            <p:ph idx="1"/>
          </p:nvPr>
        </p:nvSpPr>
        <p:spPr/>
        <p:txBody>
          <a:bodyPr vert="horz" lIns="91440" tIns="45720" rIns="91440" bIns="45720" rtlCol="0" anchor="t">
            <a:normAutofit/>
          </a:bodyPr>
          <a:lstStyle/>
          <a:p>
            <a:r>
              <a:rPr lang="en-GB" sz="2400" dirty="0"/>
              <a:t>Guided Reading will start from next week and will happen every Thursday unless there is an email saying otherwise.</a:t>
            </a:r>
            <a:endParaRPr lang="en-US" sz="2400">
              <a:solidFill>
                <a:srgbClr val="000000"/>
              </a:solidFill>
            </a:endParaRPr>
          </a:p>
          <a:p>
            <a:endParaRPr lang="en-GB" sz="2400" dirty="0">
              <a:solidFill>
                <a:srgbClr val="000000"/>
              </a:solidFill>
            </a:endParaRPr>
          </a:p>
          <a:p>
            <a:r>
              <a:rPr lang="en-GB" sz="2400" dirty="0"/>
              <a:t>Please make sure your child comes in with their designated reading book each week and completes their homework. </a:t>
            </a:r>
            <a:endParaRPr lang="en-US" sz="2400">
              <a:solidFill>
                <a:srgbClr val="000000"/>
              </a:solidFill>
            </a:endParaRPr>
          </a:p>
          <a:p>
            <a:endParaRPr lang="en-GB" dirty="0"/>
          </a:p>
        </p:txBody>
      </p:sp>
    </p:spTree>
    <p:extLst>
      <p:ext uri="{BB962C8B-B14F-4D97-AF65-F5344CB8AC3E}">
        <p14:creationId xmlns:p14="http://schemas.microsoft.com/office/powerpoint/2010/main" val="12666908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solidFill>
                  <a:srgbClr val="5FCBEF"/>
                </a:solidFill>
                <a:latin typeface="Twinkl Light"/>
                <a:cs typeface="Arial"/>
              </a:rPr>
              <a:t>How to help reading at home:</a:t>
            </a:r>
            <a:endParaRPr lang="en-US" dirty="0"/>
          </a:p>
          <a:p>
            <a:endParaRPr lang="en-GB" dirty="0">
              <a:latin typeface="Twinkl Light" panose="02000000000000000000" pitchFamily="2" charset="0"/>
            </a:endParaRPr>
          </a:p>
        </p:txBody>
      </p:sp>
      <p:sp>
        <p:nvSpPr>
          <p:cNvPr id="6" name="Content Placeholder 2">
            <a:extLst>
              <a:ext uri="{FF2B5EF4-FFF2-40B4-BE49-F238E27FC236}">
                <a16:creationId xmlns:a16="http://schemas.microsoft.com/office/drawing/2014/main" id="{284A5E60-8033-A648-C1CC-505D0FFBAEF1}"/>
              </a:ext>
            </a:extLst>
          </p:cNvPr>
          <p:cNvSpPr txBox="1">
            <a:spLocks/>
          </p:cNvSpPr>
          <p:nvPr/>
        </p:nvSpPr>
        <p:spPr>
          <a:xfrm>
            <a:off x="943989" y="945404"/>
            <a:ext cx="3427283" cy="5653205"/>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1600" b="1" dirty="0">
                <a:latin typeface="Twinkl Light" panose="02000000000000000000" pitchFamily="2" charset="0"/>
              </a:rPr>
              <a:t>Before reading the book:</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Can you point to the title? Or what is this? (Pointing to the title)</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do you think this story will be about? What might happen in the story?</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do we call the writing on the back of the book? (Blurb) or What does the blurb tell us? </a:t>
            </a:r>
            <a:endParaRPr lang="en-GB" sz="1600" dirty="0">
              <a:latin typeface="Twinkl Light" panose="02000000000000000000" pitchFamily="2" charset="0"/>
              <a:cs typeface="Calibri"/>
            </a:endParaRPr>
          </a:p>
          <a:p>
            <a:pPr marL="0" indent="0">
              <a:buFont typeface="Wingdings 3" charset="2"/>
              <a:buNone/>
            </a:pPr>
            <a:endParaRPr lang="en-GB" sz="1600" dirty="0">
              <a:latin typeface="Twinkl Light" panose="02000000000000000000" pitchFamily="2" charset="0"/>
              <a:cs typeface="Calibri"/>
            </a:endParaRPr>
          </a:p>
          <a:p>
            <a:pPr marL="0" indent="0">
              <a:buFont typeface="Wingdings 3" charset="2"/>
              <a:buNone/>
            </a:pPr>
            <a:r>
              <a:rPr lang="en-GB" sz="1600" b="1" dirty="0">
                <a:latin typeface="Twinkl Light" panose="02000000000000000000" pitchFamily="2" charset="0"/>
              </a:rPr>
              <a:t>During the reading of the book:</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is happening in the pictures?</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has happened so far? Is it what you expected to happen?</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might happen next? How do you think the story might end?</a:t>
            </a:r>
            <a:endParaRPr lang="en-GB" sz="1600" dirty="0">
              <a:latin typeface="Twinkl Light" panose="02000000000000000000" pitchFamily="2" charset="0"/>
              <a:cs typeface="Calibri"/>
            </a:endParaRPr>
          </a:p>
          <a:p>
            <a:pPr marL="0" indent="0">
              <a:buFont typeface="Wingdings 3" charset="2"/>
              <a:buNone/>
            </a:pPr>
            <a:r>
              <a:rPr lang="en-GB" sz="1600" dirty="0">
                <a:latin typeface="Twinkl Light" panose="02000000000000000000" pitchFamily="2" charset="0"/>
              </a:rPr>
              <a:t>• What sort of character is….? Is he/she friendly/ mean/nice…?</a:t>
            </a:r>
            <a:endParaRPr lang="en-GB" sz="1600" dirty="0">
              <a:latin typeface="Twinkl Light" panose="02000000000000000000" pitchFamily="2" charset="0"/>
              <a:cs typeface="Calibri"/>
            </a:endParaRPr>
          </a:p>
          <a:p>
            <a:endParaRPr lang="en-GB" sz="500" dirty="0"/>
          </a:p>
          <a:p>
            <a:endParaRPr lang="en-GB" sz="500" dirty="0"/>
          </a:p>
          <a:p>
            <a:endParaRPr lang="en-US" sz="500" dirty="0"/>
          </a:p>
        </p:txBody>
      </p:sp>
      <p:sp>
        <p:nvSpPr>
          <p:cNvPr id="7" name="Content Placeholder 3">
            <a:extLst>
              <a:ext uri="{FF2B5EF4-FFF2-40B4-BE49-F238E27FC236}">
                <a16:creationId xmlns:a16="http://schemas.microsoft.com/office/drawing/2014/main" id="{4F576027-3CC2-8BA1-1C75-75C98E65A0DF}"/>
              </a:ext>
            </a:extLst>
          </p:cNvPr>
          <p:cNvSpPr txBox="1">
            <a:spLocks/>
          </p:cNvSpPr>
          <p:nvPr/>
        </p:nvSpPr>
        <p:spPr>
          <a:xfrm>
            <a:off x="5568969" y="935496"/>
            <a:ext cx="3197701" cy="6162340"/>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b="1" dirty="0">
                <a:latin typeface="Twinkl Light" panose="02000000000000000000" pitchFamily="2" charset="0"/>
              </a:rPr>
              <a:t>At the end of the book:</a:t>
            </a:r>
            <a:endParaRPr lang="en-GB" sz="1600" dirty="0">
              <a:latin typeface="Twinkl Light" panose="02000000000000000000" pitchFamily="2" charset="0"/>
              <a:cs typeface="Calibri"/>
            </a:endParaRPr>
          </a:p>
          <a:p>
            <a:pPr marL="0" indent="0">
              <a:buFont typeface="Arial" panose="020B0604020202020204" pitchFamily="34" charset="0"/>
              <a:buNone/>
            </a:pPr>
            <a:r>
              <a:rPr lang="en-GB" sz="1600" dirty="0">
                <a:latin typeface="Twinkl Light" panose="02000000000000000000" pitchFamily="2" charset="0"/>
              </a:rPr>
              <a:t>• Did you like this book? Why? (Encourage children to develop their opinion about books by encouraging them to explain their reasons)</a:t>
            </a:r>
            <a:endParaRPr lang="en-GB" sz="1600" dirty="0">
              <a:latin typeface="Twinkl Light" panose="02000000000000000000" pitchFamily="2" charset="0"/>
              <a:cs typeface="Calibri"/>
            </a:endParaRPr>
          </a:p>
          <a:p>
            <a:r>
              <a:rPr lang="en-GB" sz="1600" dirty="0">
                <a:latin typeface="Twinkl Light" panose="02000000000000000000" pitchFamily="2" charset="0"/>
              </a:rPr>
              <a:t>What was your favourite part? Why?</a:t>
            </a:r>
            <a:endParaRPr lang="en-GB" sz="1600" dirty="0">
              <a:latin typeface="Twinkl Light" panose="02000000000000000000" pitchFamily="2" charset="0"/>
              <a:cs typeface="Calibri"/>
            </a:endParaRPr>
          </a:p>
          <a:p>
            <a:r>
              <a:rPr lang="en-GB" sz="1600" dirty="0">
                <a:latin typeface="Twinkl Light" panose="02000000000000000000" pitchFamily="2" charset="0"/>
              </a:rPr>
              <a:t>What was the most interesting/ exciting part of the book? Can you find it?</a:t>
            </a:r>
            <a:endParaRPr lang="en-GB" sz="1600" dirty="0">
              <a:latin typeface="Twinkl Light" panose="02000000000000000000" pitchFamily="2" charset="0"/>
              <a:cs typeface="Calibri"/>
            </a:endParaRPr>
          </a:p>
          <a:p>
            <a:r>
              <a:rPr lang="en-GB" sz="1600" dirty="0">
                <a:latin typeface="Twinkl Light" panose="02000000000000000000" pitchFamily="2" charset="0"/>
              </a:rPr>
              <a:t> What sort of character was….?</a:t>
            </a:r>
            <a:endParaRPr lang="en-GB" sz="1600" dirty="0">
              <a:latin typeface="Twinkl Light" panose="02000000000000000000" pitchFamily="2" charset="0"/>
              <a:cs typeface="Calibri"/>
            </a:endParaRPr>
          </a:p>
          <a:p>
            <a:r>
              <a:rPr lang="en-GB" sz="1600" dirty="0">
                <a:latin typeface="Twinkl Light" panose="02000000000000000000" pitchFamily="2" charset="0"/>
              </a:rPr>
              <a:t>Why did that character do … (give a situation/ event from the story)?</a:t>
            </a:r>
            <a:endParaRPr lang="en-GB" sz="1600" dirty="0">
              <a:latin typeface="Twinkl Light" panose="02000000000000000000" pitchFamily="2" charset="0"/>
              <a:cs typeface="Calibri"/>
            </a:endParaRPr>
          </a:p>
          <a:p>
            <a:r>
              <a:rPr lang="en-GB" sz="1600" dirty="0">
                <a:latin typeface="Twinkl Light" panose="02000000000000000000" pitchFamily="2" charset="0"/>
              </a:rPr>
              <a:t>What happened in the story?</a:t>
            </a:r>
            <a:endParaRPr lang="en-GB" sz="1600" dirty="0">
              <a:latin typeface="Twinkl Light" panose="02000000000000000000" pitchFamily="2" charset="0"/>
              <a:cs typeface="Calibri"/>
            </a:endParaRPr>
          </a:p>
          <a:p>
            <a:endParaRPr lang="en-US" sz="2000" dirty="0"/>
          </a:p>
        </p:txBody>
      </p:sp>
    </p:spTree>
    <p:extLst>
      <p:ext uri="{BB962C8B-B14F-4D97-AF65-F5344CB8AC3E}">
        <p14:creationId xmlns:p14="http://schemas.microsoft.com/office/powerpoint/2010/main" val="2031565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Writing </a:t>
            </a:r>
          </a:p>
        </p:txBody>
      </p:sp>
      <p:sp>
        <p:nvSpPr>
          <p:cNvPr id="3" name="Rectangle 2">
            <a:extLst>
              <a:ext uri="{FF2B5EF4-FFF2-40B4-BE49-F238E27FC236}">
                <a16:creationId xmlns:a16="http://schemas.microsoft.com/office/drawing/2014/main" id="{5D9B4E15-1169-5061-311F-D210448B4DBC}"/>
              </a:ext>
            </a:extLst>
          </p:cNvPr>
          <p:cNvSpPr/>
          <p:nvPr/>
        </p:nvSpPr>
        <p:spPr>
          <a:xfrm>
            <a:off x="607285" y="1590438"/>
            <a:ext cx="8579169" cy="3818141"/>
          </a:xfrm>
          <a:prstGeom prst="rect">
            <a:avLst/>
          </a:prstGeom>
        </p:spPr>
        <p:txBody>
          <a:bodyPr vert="horz" lIns="91440" tIns="45720" rIns="91440" bIns="45720" rtlCol="0" anchor="ctr">
            <a:noAutofit/>
          </a:bodyPr>
          <a:lstStyle/>
          <a:p>
            <a:pPr>
              <a:lnSpc>
                <a:spcPct val="90000"/>
              </a:lnSpc>
              <a:spcAft>
                <a:spcPts val="800"/>
              </a:spcAft>
            </a:pPr>
            <a:r>
              <a:rPr lang="en-US" sz="2400" dirty="0">
                <a:latin typeface="Trebuchet MS"/>
              </a:rPr>
              <a:t>In year 5 we concentrate on the following: </a:t>
            </a:r>
          </a:p>
          <a:p>
            <a:pPr>
              <a:lnSpc>
                <a:spcPct val="90000"/>
              </a:lnSpc>
              <a:spcAft>
                <a:spcPts val="800"/>
              </a:spcAft>
            </a:pPr>
            <a:r>
              <a:rPr lang="en-US" sz="2400" dirty="0">
                <a:latin typeface="Trebuchet MS"/>
                <a:cs typeface="Segoe UI"/>
              </a:rPr>
              <a:t>-Grammar and punctuation.</a:t>
            </a:r>
          </a:p>
          <a:p>
            <a:pPr>
              <a:lnSpc>
                <a:spcPct val="90000"/>
              </a:lnSpc>
              <a:spcAft>
                <a:spcPts val="800"/>
              </a:spcAft>
            </a:pPr>
            <a:r>
              <a:rPr lang="en-US" sz="2400" dirty="0">
                <a:latin typeface="Trebuchet MS"/>
                <a:cs typeface="Segoe UI"/>
              </a:rPr>
              <a:t>-Handwriting and presentation.</a:t>
            </a:r>
          </a:p>
          <a:p>
            <a:pPr>
              <a:lnSpc>
                <a:spcPct val="90000"/>
              </a:lnSpc>
              <a:spcAft>
                <a:spcPts val="800"/>
              </a:spcAft>
            </a:pPr>
            <a:r>
              <a:rPr lang="en-US" sz="2400" dirty="0">
                <a:latin typeface="Trebuchet MS"/>
                <a:cs typeface="Segoe UI"/>
              </a:rPr>
              <a:t>-Non-fiction writing.</a:t>
            </a:r>
          </a:p>
          <a:p>
            <a:pPr>
              <a:lnSpc>
                <a:spcPct val="90000"/>
              </a:lnSpc>
              <a:spcAft>
                <a:spcPts val="800"/>
              </a:spcAft>
            </a:pPr>
            <a:r>
              <a:rPr lang="en-US" sz="2400" dirty="0">
                <a:latin typeface="Trebuchet MS"/>
                <a:cs typeface="Segoe UI"/>
              </a:rPr>
              <a:t>-Correct use of tone in our writing.</a:t>
            </a:r>
          </a:p>
          <a:p>
            <a:pPr>
              <a:lnSpc>
                <a:spcPct val="90000"/>
              </a:lnSpc>
              <a:spcAft>
                <a:spcPts val="800"/>
              </a:spcAft>
            </a:pPr>
            <a:r>
              <a:rPr lang="en-US" sz="2400" dirty="0">
                <a:latin typeface="Trebuchet MS"/>
                <a:cs typeface="Segoe UI"/>
              </a:rPr>
              <a:t>-Cohesion.</a:t>
            </a:r>
          </a:p>
          <a:p>
            <a:pPr>
              <a:lnSpc>
                <a:spcPct val="90000"/>
              </a:lnSpc>
              <a:spcAft>
                <a:spcPts val="800"/>
              </a:spcAft>
            </a:pPr>
            <a:endParaRPr lang="en-US" sz="2400" dirty="0">
              <a:latin typeface="Trebuchet MS"/>
              <a:cs typeface="Segoe UI"/>
            </a:endParaRPr>
          </a:p>
          <a:p>
            <a:pPr>
              <a:lnSpc>
                <a:spcPct val="90000"/>
              </a:lnSpc>
              <a:spcAft>
                <a:spcPts val="800"/>
              </a:spcAft>
            </a:pPr>
            <a:r>
              <a:rPr lang="en-US" sz="2400" dirty="0">
                <a:latin typeface="Trebuchet MS"/>
                <a:cs typeface="Segoe UI"/>
              </a:rPr>
              <a:t>We are currently focusing on writing a warning story, and will be moving on to non-fiction soon.</a:t>
            </a:r>
          </a:p>
        </p:txBody>
      </p:sp>
    </p:spTree>
    <p:extLst>
      <p:ext uri="{BB962C8B-B14F-4D97-AF65-F5344CB8AC3E}">
        <p14:creationId xmlns:p14="http://schemas.microsoft.com/office/powerpoint/2010/main" val="1029698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normAutofit/>
          </a:bodyPr>
          <a:lstStyle/>
          <a:p>
            <a:r>
              <a:rPr lang="en-GB" dirty="0">
                <a:latin typeface="Twinkl Light" panose="02000000000000000000" pitchFamily="2" charset="0"/>
              </a:rPr>
              <a:t>Curriculum &amp; Enrichment Activities - Maths </a:t>
            </a:r>
          </a:p>
        </p:txBody>
      </p:sp>
      <p:sp>
        <p:nvSpPr>
          <p:cNvPr id="3" name="Content Placeholder 2">
            <a:extLst>
              <a:ext uri="{FF2B5EF4-FFF2-40B4-BE49-F238E27FC236}">
                <a16:creationId xmlns:a16="http://schemas.microsoft.com/office/drawing/2014/main" id="{512AA5F0-1504-E4C0-77E2-C8EF54066651}"/>
              </a:ext>
            </a:extLst>
          </p:cNvPr>
          <p:cNvSpPr txBox="1">
            <a:spLocks/>
          </p:cNvSpPr>
          <p:nvPr/>
        </p:nvSpPr>
        <p:spPr>
          <a:xfrm>
            <a:off x="565263" y="1068421"/>
            <a:ext cx="9454225" cy="5108643"/>
          </a:xfrm>
          <a:prstGeom prst="rect">
            <a:avLst/>
          </a:prstGeom>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400" b="1" dirty="0">
                <a:latin typeface="Trebuchet MS"/>
              </a:rPr>
              <a:t>In </a:t>
            </a:r>
            <a:r>
              <a:rPr lang="en-US" sz="2400" b="1" dirty="0" err="1">
                <a:latin typeface="Trebuchet MS"/>
              </a:rPr>
              <a:t>maths</a:t>
            </a:r>
            <a:r>
              <a:rPr lang="en-US" sz="2400" b="1" dirty="0">
                <a:latin typeface="Trebuchet MS"/>
              </a:rPr>
              <a:t> we are focusing on:</a:t>
            </a:r>
          </a:p>
          <a:p>
            <a:pPr marL="0" indent="0">
              <a:buNone/>
            </a:pPr>
            <a:r>
              <a:rPr lang="en-US" sz="2400" dirty="0">
                <a:latin typeface="Trebuchet MS"/>
                <a:cs typeface="Segoe UI"/>
              </a:rPr>
              <a:t>Place Value</a:t>
            </a:r>
            <a:endParaRPr lang="en-US" sz="2400">
              <a:solidFill>
                <a:srgbClr val="404040"/>
              </a:solidFill>
              <a:latin typeface="Trebuchet MS"/>
              <a:cs typeface="Segoe UI"/>
            </a:endParaRPr>
          </a:p>
          <a:p>
            <a:pPr marL="0" indent="0">
              <a:buNone/>
            </a:pPr>
            <a:r>
              <a:rPr lang="en-US" sz="2400" dirty="0">
                <a:latin typeface="Trebuchet MS"/>
                <a:cs typeface="Segoe UI"/>
              </a:rPr>
              <a:t>Addition and subtraction</a:t>
            </a:r>
            <a:endParaRPr lang="en-US" sz="2400">
              <a:solidFill>
                <a:srgbClr val="404040"/>
              </a:solidFill>
              <a:latin typeface="Trebuchet MS"/>
              <a:cs typeface="Segoe UI"/>
            </a:endParaRPr>
          </a:p>
          <a:p>
            <a:pPr marL="0" indent="0">
              <a:buNone/>
            </a:pPr>
            <a:r>
              <a:rPr lang="en-US" sz="2400" dirty="0">
                <a:latin typeface="Trebuchet MS"/>
                <a:cs typeface="Segoe UI"/>
              </a:rPr>
              <a:t>Multiplication and Division (focus on prime/squared numbers.)</a:t>
            </a:r>
            <a:endParaRPr lang="en-US" sz="2400" dirty="0">
              <a:solidFill>
                <a:srgbClr val="404040"/>
              </a:solidFill>
              <a:latin typeface="Trebuchet MS"/>
              <a:cs typeface="Segoe UI"/>
            </a:endParaRPr>
          </a:p>
          <a:p>
            <a:pPr marL="0" indent="0">
              <a:buNone/>
            </a:pPr>
            <a:r>
              <a:rPr lang="en-US" sz="2400" dirty="0" err="1">
                <a:latin typeface="Trebuchet MS"/>
                <a:cs typeface="Segoe UI"/>
              </a:rPr>
              <a:t>Maths</a:t>
            </a:r>
            <a:r>
              <a:rPr lang="en-US" sz="2400" dirty="0">
                <a:latin typeface="Trebuchet MS"/>
                <a:cs typeface="Segoe UI"/>
              </a:rPr>
              <a:t> homework will go out every Friday, and handed in the following Thursday- On White Rose </a:t>
            </a:r>
            <a:r>
              <a:rPr lang="en-US" sz="2400" dirty="0" err="1">
                <a:latin typeface="Trebuchet MS"/>
                <a:cs typeface="Segoe UI"/>
              </a:rPr>
              <a:t>Maths</a:t>
            </a:r>
            <a:r>
              <a:rPr lang="en-US" sz="2400" dirty="0">
                <a:latin typeface="Trebuchet MS"/>
                <a:cs typeface="Segoe UI"/>
              </a:rPr>
              <a:t>.</a:t>
            </a:r>
          </a:p>
          <a:p>
            <a:pPr marL="0" indent="0">
              <a:buFont typeface="Wingdings 3" charset="2"/>
              <a:buNone/>
            </a:pPr>
            <a:endParaRPr lang="en-US" sz="2400" dirty="0">
              <a:solidFill>
                <a:srgbClr val="404040"/>
              </a:solidFill>
              <a:latin typeface="Twinkl Light" panose="02000000000000000000" pitchFamily="2" charset="0"/>
            </a:endParaRPr>
          </a:p>
          <a:p>
            <a:pPr marL="0" indent="0">
              <a:buNone/>
            </a:pPr>
            <a:endParaRPr lang="en-US" sz="1100" b="1" dirty="0">
              <a:solidFill>
                <a:srgbClr val="404040"/>
              </a:solidFill>
              <a:latin typeface="Twinkl Light" panose="02000000000000000000" pitchFamily="2" charset="0"/>
            </a:endParaRPr>
          </a:p>
          <a:p>
            <a:pPr marL="0" indent="0">
              <a:buNone/>
            </a:pPr>
            <a:endParaRPr lang="en-US" sz="2400" dirty="0">
              <a:solidFill>
                <a:srgbClr val="000000"/>
              </a:solidFill>
            </a:endParaRPr>
          </a:p>
        </p:txBody>
      </p:sp>
      <p:pic>
        <p:nvPicPr>
          <p:cNvPr id="4" name="Picture 3">
            <a:extLst>
              <a:ext uri="{FF2B5EF4-FFF2-40B4-BE49-F238E27FC236}">
                <a16:creationId xmlns:a16="http://schemas.microsoft.com/office/drawing/2014/main" id="{593BED16-900D-C951-114A-217D83DE96D2}"/>
              </a:ext>
            </a:extLst>
          </p:cNvPr>
          <p:cNvPicPr>
            <a:picLocks noChangeAspect="1"/>
          </p:cNvPicPr>
          <p:nvPr/>
        </p:nvPicPr>
        <p:blipFill>
          <a:blip r:embed="rId2"/>
          <a:stretch>
            <a:fillRect/>
          </a:stretch>
        </p:blipFill>
        <p:spPr>
          <a:xfrm>
            <a:off x="5134928" y="4347210"/>
            <a:ext cx="7052945" cy="2512060"/>
          </a:xfrm>
          <a:prstGeom prst="rect">
            <a:avLst/>
          </a:prstGeom>
        </p:spPr>
      </p:pic>
    </p:spTree>
    <p:extLst>
      <p:ext uri="{BB962C8B-B14F-4D97-AF65-F5344CB8AC3E}">
        <p14:creationId xmlns:p14="http://schemas.microsoft.com/office/powerpoint/2010/main" val="36375619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926FF-07EB-852D-6BAF-51BDF50FBA3B}"/>
              </a:ext>
            </a:extLst>
          </p:cNvPr>
          <p:cNvSpPr>
            <a:spLocks noGrp="1"/>
          </p:cNvSpPr>
          <p:nvPr>
            <p:ph type="title"/>
          </p:nvPr>
        </p:nvSpPr>
        <p:spPr>
          <a:xfrm>
            <a:off x="572493" y="4859"/>
            <a:ext cx="11018520" cy="1434415"/>
          </a:xfrm>
        </p:spPr>
        <p:txBody>
          <a:bodyPr anchor="b">
            <a:normAutofit/>
          </a:bodyPr>
          <a:lstStyle/>
          <a:p>
            <a:r>
              <a:rPr lang="en-GB" sz="5400"/>
              <a:t>Communication</a:t>
            </a:r>
          </a:p>
        </p:txBody>
      </p:sp>
      <p:sp>
        <p:nvSpPr>
          <p:cNvPr id="3" name="Content Placeholder 2">
            <a:extLst>
              <a:ext uri="{FF2B5EF4-FFF2-40B4-BE49-F238E27FC236}">
                <a16:creationId xmlns:a16="http://schemas.microsoft.com/office/drawing/2014/main" id="{352B31C8-41AD-2D54-F250-D059DB2E26E0}"/>
              </a:ext>
            </a:extLst>
          </p:cNvPr>
          <p:cNvSpPr>
            <a:spLocks noGrp="1"/>
          </p:cNvSpPr>
          <p:nvPr>
            <p:ph idx="1"/>
          </p:nvPr>
        </p:nvSpPr>
        <p:spPr>
          <a:xfrm>
            <a:off x="572493" y="1441396"/>
            <a:ext cx="6713552" cy="4749092"/>
          </a:xfrm>
        </p:spPr>
        <p:txBody>
          <a:bodyPr vert="horz" lIns="91440" tIns="45720" rIns="91440" bIns="45720" rtlCol="0" anchor="t">
            <a:noAutofit/>
          </a:bodyPr>
          <a:lstStyle/>
          <a:p>
            <a:pPr marL="0" indent="0">
              <a:buNone/>
            </a:pPr>
            <a:r>
              <a:rPr lang="en-GB" dirty="0"/>
              <a:t>If you have a concern / worry / question we are here to listen.</a:t>
            </a:r>
          </a:p>
          <a:p>
            <a:pPr marL="0" indent="0">
              <a:buNone/>
            </a:pPr>
            <a:endParaRPr lang="en-GB" dirty="0"/>
          </a:p>
          <a:p>
            <a:pPr marL="0" indent="0">
              <a:buNone/>
            </a:pPr>
            <a:r>
              <a:rPr lang="en-GB" dirty="0"/>
              <a:t>As you know you can just email the school office to arrange a time to chat in person with the member of staff or arrange a meeting via teams: </a:t>
            </a:r>
            <a:r>
              <a:rPr lang="en-GB" dirty="0">
                <a:hlinkClick r:id="rId2"/>
              </a:rPr>
              <a:t>info@woodleatlt.co.uk</a:t>
            </a:r>
            <a:r>
              <a:rPr lang="en-GB" dirty="0"/>
              <a:t> </a:t>
            </a:r>
          </a:p>
          <a:p>
            <a:pPr marL="0" indent="0">
              <a:buNone/>
            </a:pPr>
            <a:endParaRPr lang="en-GB" dirty="0"/>
          </a:p>
          <a:p>
            <a:pPr marL="0" indent="0">
              <a:buNone/>
            </a:pPr>
            <a:r>
              <a:rPr lang="en-GB" dirty="0"/>
              <a:t>This helps us to: </a:t>
            </a:r>
          </a:p>
          <a:p>
            <a:pPr lvl="1"/>
            <a:r>
              <a:rPr lang="en-GB" sz="1800" dirty="0"/>
              <a:t>give you/ your child the time and focus you need. </a:t>
            </a:r>
          </a:p>
          <a:p>
            <a:pPr lvl="1"/>
            <a:r>
              <a:rPr lang="en-GB" sz="1800" dirty="0"/>
              <a:t>do any investigation which might be needed.</a:t>
            </a:r>
          </a:p>
          <a:p>
            <a:pPr marL="0" indent="0">
              <a:buNone/>
            </a:pPr>
            <a:r>
              <a:rPr lang="en-GB" dirty="0"/>
              <a:t>First port of call is always the class teacher unless it is feedback or a wider school concern and then a member of the senior leadership team should be referenced. </a:t>
            </a:r>
          </a:p>
          <a:p>
            <a:pPr marL="0" indent="0">
              <a:buNone/>
            </a:pPr>
            <a:endParaRPr lang="en-GB" dirty="0"/>
          </a:p>
          <a:p>
            <a:pPr marL="0" indent="0">
              <a:buNone/>
            </a:pPr>
            <a:r>
              <a:rPr lang="en-GB" dirty="0"/>
              <a:t>Please do give us time to respond as we are all teaching during the day. </a:t>
            </a:r>
          </a:p>
          <a:p>
            <a:pPr marL="0" indent="0">
              <a:buNone/>
            </a:pPr>
            <a:endParaRPr lang="en-GB" sz="1500"/>
          </a:p>
        </p:txBody>
      </p:sp>
      <p:pic>
        <p:nvPicPr>
          <p:cNvPr id="4" name="Picture 3">
            <a:extLst>
              <a:ext uri="{FF2B5EF4-FFF2-40B4-BE49-F238E27FC236}">
                <a16:creationId xmlns:a16="http://schemas.microsoft.com/office/drawing/2014/main" id="{31CF0A72-5F21-FC05-9DC5-4042BA87E219}"/>
              </a:ext>
            </a:extLst>
          </p:cNvPr>
          <p:cNvPicPr>
            <a:picLocks noChangeAspect="1"/>
          </p:cNvPicPr>
          <p:nvPr/>
        </p:nvPicPr>
        <p:blipFill>
          <a:blip r:embed="rId3"/>
          <a:srcRect t="2600" r="-2"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30958515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2B085-978F-8948-A054-BF58F6870E4E}"/>
              </a:ext>
            </a:extLst>
          </p:cNvPr>
          <p:cNvSpPr>
            <a:spLocks noGrp="1"/>
          </p:cNvSpPr>
          <p:nvPr>
            <p:ph type="title"/>
          </p:nvPr>
        </p:nvSpPr>
        <p:spPr/>
        <p:txBody>
          <a:bodyPr/>
          <a:lstStyle/>
          <a:p>
            <a:r>
              <a:rPr lang="en-GB" dirty="0"/>
              <a:t>PHSE &amp; RSE</a:t>
            </a:r>
          </a:p>
        </p:txBody>
      </p:sp>
      <p:sp>
        <p:nvSpPr>
          <p:cNvPr id="3" name="Content Placeholder 2">
            <a:extLst>
              <a:ext uri="{FF2B5EF4-FFF2-40B4-BE49-F238E27FC236}">
                <a16:creationId xmlns:a16="http://schemas.microsoft.com/office/drawing/2014/main" id="{F1D3F433-B2A2-5ED3-2612-6472192E4E19}"/>
              </a:ext>
            </a:extLst>
          </p:cNvPr>
          <p:cNvSpPr>
            <a:spLocks noGrp="1"/>
          </p:cNvSpPr>
          <p:nvPr>
            <p:ph idx="1"/>
          </p:nvPr>
        </p:nvSpPr>
        <p:spPr>
          <a:xfrm>
            <a:off x="838199" y="1624330"/>
            <a:ext cx="10661725" cy="4868545"/>
          </a:xfrm>
        </p:spPr>
        <p:txBody>
          <a:bodyPr>
            <a:normAutofit fontScale="92500" lnSpcReduction="20000"/>
          </a:bodyPr>
          <a:lstStyle/>
          <a:p>
            <a:pPr marL="0" indent="0">
              <a:buNone/>
            </a:pPr>
            <a:r>
              <a:rPr lang="en-GB" dirty="0"/>
              <a:t>We use </a:t>
            </a:r>
            <a:r>
              <a:rPr lang="en-GB" b="1" dirty="0"/>
              <a:t>SCARF</a:t>
            </a:r>
            <a:r>
              <a:rPr lang="en-GB" dirty="0"/>
              <a:t> - Safety, Caring, Achievement, Resilience, Friendship</a:t>
            </a:r>
          </a:p>
          <a:p>
            <a:pPr marL="0" indent="0">
              <a:buNone/>
            </a:pPr>
            <a:r>
              <a:rPr lang="en-GB" dirty="0"/>
              <a:t>6 themed units:</a:t>
            </a:r>
          </a:p>
          <a:p>
            <a:pPr marL="0" indent="0">
              <a:buNone/>
            </a:pPr>
            <a:r>
              <a:rPr lang="en-GB" dirty="0"/>
              <a:t>1. Me and My Relationships: includes content on feelings, emotions, conflict resolution and friendships; </a:t>
            </a:r>
          </a:p>
          <a:p>
            <a:pPr marL="0" indent="0">
              <a:buNone/>
            </a:pPr>
            <a:r>
              <a:rPr lang="en-GB" dirty="0"/>
              <a:t>2. Valuing Difference: a focus on respectful relationships and British values; </a:t>
            </a:r>
          </a:p>
          <a:p>
            <a:pPr marL="0" indent="0">
              <a:buNone/>
            </a:pPr>
            <a:r>
              <a:rPr lang="en-GB" dirty="0"/>
              <a:t>3. Keeping Myself Safe: looking at keeping ourselves healthy and safe </a:t>
            </a:r>
          </a:p>
          <a:p>
            <a:pPr marL="0" indent="0">
              <a:buNone/>
            </a:pPr>
            <a:r>
              <a:rPr lang="en-GB" dirty="0"/>
              <a:t>4. Rights and Responsibilities: learning about money, living the wider world and the environment; </a:t>
            </a:r>
          </a:p>
          <a:p>
            <a:pPr marL="0" indent="0">
              <a:buNone/>
            </a:pPr>
            <a:r>
              <a:rPr lang="en-GB" dirty="0"/>
              <a:t>5. Being My Best: developing skills in keeping healthy, developing a growth mindset (resilience), goal setting and achievement; </a:t>
            </a:r>
          </a:p>
          <a:p>
            <a:pPr marL="0" indent="0">
              <a:buNone/>
            </a:pPr>
            <a:r>
              <a:rPr lang="en-GB" dirty="0"/>
              <a:t>6. Growing and Changing: finding out about the human body, the changes that take place from birth to old age and being safe.</a:t>
            </a:r>
          </a:p>
          <a:p>
            <a:endParaRPr lang="en-GB" dirty="0"/>
          </a:p>
          <a:p>
            <a:r>
              <a:rPr lang="en-GB" dirty="0"/>
              <a:t>The whole curriculum, including the resources are available on our website: </a:t>
            </a:r>
            <a:r>
              <a:rPr lang="en-GB" dirty="0">
                <a:hlinkClick r:id="rId3"/>
              </a:rPr>
              <a:t>Woodlea Primary School - PSHE and RSE Curriculum</a:t>
            </a:r>
            <a:endParaRPr lang="en-GB" dirty="0"/>
          </a:p>
          <a:p>
            <a:r>
              <a:rPr lang="en-GB" dirty="0"/>
              <a:t>Before the summer units (RSE units) we send out specific information and invite parents into discuss the curriculum and ask questions</a:t>
            </a:r>
          </a:p>
          <a:p>
            <a:r>
              <a:rPr lang="en-GB" dirty="0"/>
              <a:t>There will also be workshops for parent in the summer term. </a:t>
            </a:r>
          </a:p>
        </p:txBody>
      </p:sp>
      <p:pic>
        <p:nvPicPr>
          <p:cNvPr id="4" name="Picture 3">
            <a:extLst>
              <a:ext uri="{FF2B5EF4-FFF2-40B4-BE49-F238E27FC236}">
                <a16:creationId xmlns:a16="http://schemas.microsoft.com/office/drawing/2014/main" id="{6D953104-F6F5-63A5-81E5-369407D7572D}"/>
              </a:ext>
            </a:extLst>
          </p:cNvPr>
          <p:cNvPicPr>
            <a:picLocks noChangeAspect="1"/>
          </p:cNvPicPr>
          <p:nvPr/>
        </p:nvPicPr>
        <p:blipFill>
          <a:blip r:embed="rId4"/>
          <a:stretch>
            <a:fillRect/>
          </a:stretch>
        </p:blipFill>
        <p:spPr>
          <a:xfrm>
            <a:off x="8041902" y="319405"/>
            <a:ext cx="3638550" cy="1304925"/>
          </a:xfrm>
          <a:prstGeom prst="rect">
            <a:avLst/>
          </a:prstGeom>
        </p:spPr>
      </p:pic>
    </p:spTree>
    <p:extLst>
      <p:ext uri="{BB962C8B-B14F-4D97-AF65-F5344CB8AC3E}">
        <p14:creationId xmlns:p14="http://schemas.microsoft.com/office/powerpoint/2010/main" val="17761393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1660B-8664-7210-5F19-616EA40D37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07FB8A-EB2C-72F2-A3ED-884830D10345}"/>
              </a:ext>
            </a:extLst>
          </p:cNvPr>
          <p:cNvSpPr>
            <a:spLocks noGrp="1"/>
          </p:cNvSpPr>
          <p:nvPr>
            <p:ph type="title"/>
          </p:nvPr>
        </p:nvSpPr>
        <p:spPr/>
        <p:txBody>
          <a:bodyPr/>
          <a:lstStyle/>
          <a:p>
            <a:r>
              <a:rPr lang="en-GB" dirty="0"/>
              <a:t>Fidget Tools (Learning Tools)</a:t>
            </a:r>
          </a:p>
        </p:txBody>
      </p:sp>
      <p:sp>
        <p:nvSpPr>
          <p:cNvPr id="3" name="Content Placeholder 2">
            <a:extLst>
              <a:ext uri="{FF2B5EF4-FFF2-40B4-BE49-F238E27FC236}">
                <a16:creationId xmlns:a16="http://schemas.microsoft.com/office/drawing/2014/main" id="{8A23B273-D297-5E6D-E153-06375A686684}"/>
              </a:ext>
            </a:extLst>
          </p:cNvPr>
          <p:cNvSpPr>
            <a:spLocks noGrp="1"/>
          </p:cNvSpPr>
          <p:nvPr>
            <p:ph idx="1"/>
          </p:nvPr>
        </p:nvSpPr>
        <p:spPr>
          <a:xfrm>
            <a:off x="838199" y="1624330"/>
            <a:ext cx="10661725" cy="4868545"/>
          </a:xfrm>
        </p:spPr>
        <p:txBody>
          <a:bodyPr>
            <a:normAutofit lnSpcReduction="10000"/>
          </a:bodyPr>
          <a:lstStyle/>
          <a:p>
            <a:pPr marL="0" indent="0">
              <a:buNone/>
            </a:pPr>
            <a:r>
              <a:rPr lang="en-GB" dirty="0"/>
              <a:t>Fidget Tools can be useful for some children who might have additional needs to support their attention and engagement in class.</a:t>
            </a:r>
          </a:p>
          <a:p>
            <a:pPr marL="0" indent="0">
              <a:buNone/>
            </a:pPr>
            <a:endParaRPr lang="en-GB" dirty="0"/>
          </a:p>
          <a:p>
            <a:pPr marL="0" indent="0">
              <a:buNone/>
            </a:pPr>
            <a:r>
              <a:rPr lang="en-GB" dirty="0"/>
              <a:t>An agreement will need to be entered between child, parents and teacher to set out clear expectations of the use of fidgets in class.</a:t>
            </a:r>
          </a:p>
          <a:p>
            <a:pPr marL="0" indent="0">
              <a:buNone/>
            </a:pPr>
            <a:r>
              <a:rPr lang="en-GB" dirty="0"/>
              <a:t>This agreement will cover</a:t>
            </a:r>
          </a:p>
          <a:p>
            <a:pPr>
              <a:buFontTx/>
              <a:buChar char="-"/>
            </a:pPr>
            <a:r>
              <a:rPr lang="en-GB" dirty="0"/>
              <a:t>How to use a fidget in class and when</a:t>
            </a:r>
          </a:p>
          <a:p>
            <a:pPr>
              <a:buFontTx/>
              <a:buChar char="-"/>
            </a:pPr>
            <a:r>
              <a:rPr lang="en-GB" dirty="0"/>
              <a:t>What will happen if it is not used appropriately</a:t>
            </a:r>
          </a:p>
          <a:p>
            <a:pPr>
              <a:buFontTx/>
              <a:buChar char="-"/>
            </a:pPr>
            <a:r>
              <a:rPr lang="en-GB" dirty="0"/>
              <a:t>Expectations of completing work and engagement in lessons</a:t>
            </a:r>
          </a:p>
          <a:p>
            <a:pPr>
              <a:buFontTx/>
              <a:buChar char="-"/>
            </a:pPr>
            <a:r>
              <a:rPr lang="en-GB" dirty="0"/>
              <a:t>Fidgets will be provided by school and kept at school to ensure they are used appropriately</a:t>
            </a:r>
          </a:p>
          <a:p>
            <a:pPr>
              <a:buFontTx/>
              <a:buChar char="-"/>
            </a:pPr>
            <a:r>
              <a:rPr lang="en-GB" dirty="0"/>
              <a:t>A discussion about the type of sensory </a:t>
            </a:r>
            <a:r>
              <a:rPr lang="en-GB"/>
              <a:t>tool being used</a:t>
            </a:r>
            <a:endParaRPr lang="en-GB" dirty="0"/>
          </a:p>
          <a:p>
            <a:pPr>
              <a:buFontTx/>
              <a:buChar char="-"/>
            </a:pPr>
            <a:endParaRPr lang="en-GB" dirty="0"/>
          </a:p>
          <a:p>
            <a:pPr marL="0" indent="0">
              <a:buNone/>
            </a:pPr>
            <a:r>
              <a:rPr lang="en-GB" dirty="0"/>
              <a:t>This agreement needs to be understood and signed by the child, parent and teacher to ensure fidget tools </a:t>
            </a:r>
            <a:r>
              <a:rPr lang="en-GB" b="1" dirty="0"/>
              <a:t>do not become the barrier </a:t>
            </a:r>
            <a:r>
              <a:rPr lang="en-GB" dirty="0"/>
              <a:t>to learning, but support.</a:t>
            </a:r>
          </a:p>
        </p:txBody>
      </p:sp>
    </p:spTree>
    <p:extLst>
      <p:ext uri="{BB962C8B-B14F-4D97-AF65-F5344CB8AC3E}">
        <p14:creationId xmlns:p14="http://schemas.microsoft.com/office/powerpoint/2010/main" val="18352477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2E215-D237-BEA4-39CD-97B0AF777E0E}"/>
              </a:ext>
            </a:extLst>
          </p:cNvPr>
          <p:cNvSpPr>
            <a:spLocks noGrp="1"/>
          </p:cNvSpPr>
          <p:nvPr>
            <p:ph type="title"/>
          </p:nvPr>
        </p:nvSpPr>
        <p:spPr>
          <a:xfrm>
            <a:off x="375776" y="150778"/>
            <a:ext cx="8596668" cy="917643"/>
          </a:xfrm>
        </p:spPr>
        <p:txBody>
          <a:bodyPr/>
          <a:lstStyle/>
          <a:p>
            <a:r>
              <a:rPr lang="en-GB" dirty="0">
                <a:latin typeface="Twinkl Light" panose="02000000000000000000" pitchFamily="2" charset="0"/>
              </a:rPr>
              <a:t>Curriculum &amp; Enrichment Activities </a:t>
            </a:r>
          </a:p>
        </p:txBody>
      </p:sp>
      <p:sp>
        <p:nvSpPr>
          <p:cNvPr id="5" name="Content Placeholder 4">
            <a:extLst>
              <a:ext uri="{FF2B5EF4-FFF2-40B4-BE49-F238E27FC236}">
                <a16:creationId xmlns:a16="http://schemas.microsoft.com/office/drawing/2014/main" id="{B31918A7-89B3-139A-D3C4-0FF8AAA7F2A7}"/>
              </a:ext>
            </a:extLst>
          </p:cNvPr>
          <p:cNvSpPr>
            <a:spLocks noGrp="1"/>
          </p:cNvSpPr>
          <p:nvPr>
            <p:ph idx="1"/>
          </p:nvPr>
        </p:nvSpPr>
        <p:spPr>
          <a:xfrm>
            <a:off x="473054" y="1079197"/>
            <a:ext cx="8596668" cy="3880773"/>
          </a:xfrm>
        </p:spPr>
        <p:txBody>
          <a:bodyPr vert="horz" lIns="91440" tIns="45720" rIns="91440" bIns="45720" rtlCol="0" anchor="t">
            <a:noAutofit/>
          </a:bodyPr>
          <a:lstStyle/>
          <a:p>
            <a:r>
              <a:rPr lang="en-GB" sz="2400" b="1" dirty="0">
                <a:latin typeface="Trebuchet MS"/>
                <a:cs typeface="Arial"/>
              </a:rPr>
              <a:t>Trips</a:t>
            </a:r>
            <a:endParaRPr lang="en-US" sz="2400" b="1">
              <a:solidFill>
                <a:srgbClr val="000000"/>
              </a:solidFill>
              <a:latin typeface="Trebuchet MS"/>
              <a:cs typeface="Arial"/>
            </a:endParaRPr>
          </a:p>
          <a:p>
            <a:r>
              <a:rPr lang="en-GB" sz="2400" dirty="0">
                <a:latin typeface="Trebuchet MS"/>
                <a:cs typeface="Arial"/>
              </a:rPr>
              <a:t>We will be visiting the Thames Barrier on the 8th October.</a:t>
            </a:r>
            <a:endParaRPr lang="en-US" sz="2400" dirty="0">
              <a:solidFill>
                <a:srgbClr val="000000"/>
              </a:solidFill>
              <a:latin typeface="Trebuchet MS"/>
              <a:cs typeface="Arial"/>
            </a:endParaRPr>
          </a:p>
          <a:p>
            <a:r>
              <a:rPr lang="en-GB" sz="2400" dirty="0">
                <a:latin typeface="Trebuchet MS"/>
                <a:cs typeface="Arial"/>
              </a:rPr>
              <a:t>We will also be visiting RHS Wisley on the 10th March too!</a:t>
            </a:r>
            <a:endParaRPr lang="en-US" sz="2400" dirty="0">
              <a:solidFill>
                <a:srgbClr val="000000"/>
              </a:solidFill>
              <a:latin typeface="Trebuchet MS"/>
              <a:cs typeface="Arial"/>
            </a:endParaRPr>
          </a:p>
          <a:p>
            <a:pPr lvl="1"/>
            <a:endParaRPr lang="en-GB" sz="2400" b="1" u="sng" dirty="0">
              <a:solidFill>
                <a:srgbClr val="000000"/>
              </a:solidFill>
              <a:latin typeface="Trebuchet MS"/>
              <a:cs typeface="Arial"/>
            </a:endParaRPr>
          </a:p>
          <a:p>
            <a:r>
              <a:rPr lang="en-GB" sz="2400" b="1" u="sng" dirty="0">
                <a:latin typeface="Trebuchet MS"/>
                <a:cs typeface="Arial"/>
              </a:rPr>
              <a:t>Special Days/Events</a:t>
            </a:r>
            <a:endParaRPr lang="en-US" sz="2400" b="1" u="sng">
              <a:solidFill>
                <a:srgbClr val="000000"/>
              </a:solidFill>
              <a:latin typeface="Trebuchet MS"/>
              <a:cs typeface="Arial"/>
            </a:endParaRPr>
          </a:p>
          <a:p>
            <a:r>
              <a:rPr lang="en-GB" sz="2400" dirty="0">
                <a:latin typeface="Trebuchet MS"/>
                <a:cs typeface="Arial"/>
              </a:rPr>
              <a:t>Fire Safety visit.</a:t>
            </a:r>
            <a:endParaRPr lang="en-US" sz="2400">
              <a:solidFill>
                <a:srgbClr val="000000"/>
              </a:solidFill>
              <a:latin typeface="Trebuchet MS"/>
              <a:cs typeface="Arial"/>
            </a:endParaRPr>
          </a:p>
          <a:p>
            <a:r>
              <a:rPr lang="en-GB" sz="2400" dirty="0">
                <a:latin typeface="Trebuchet MS"/>
                <a:cs typeface="Arial"/>
              </a:rPr>
              <a:t>Summer Term 2 we take part in swimming lessons at Warlingham Secondary School.</a:t>
            </a:r>
            <a:endParaRPr lang="en-US" sz="2400">
              <a:solidFill>
                <a:srgbClr val="000000"/>
              </a:solidFill>
              <a:latin typeface="Trebuchet MS"/>
              <a:cs typeface="Arial"/>
            </a:endParaRPr>
          </a:p>
          <a:p>
            <a:r>
              <a:rPr lang="en-GB" sz="2400" dirty="0">
                <a:latin typeface="Trebuchet MS"/>
                <a:cs typeface="Arial"/>
              </a:rPr>
              <a:t>Mayan Day.</a:t>
            </a:r>
            <a:endParaRPr lang="en-US" sz="2400">
              <a:solidFill>
                <a:srgbClr val="000000"/>
              </a:solidFill>
              <a:latin typeface="Trebuchet MS"/>
              <a:cs typeface="Arial"/>
            </a:endParaRPr>
          </a:p>
          <a:p>
            <a:endParaRPr lang="en-GB" sz="2000" dirty="0">
              <a:latin typeface="Twinkl Light" panose="02000000000000000000" pitchFamily="2" charset="0"/>
            </a:endParaRPr>
          </a:p>
        </p:txBody>
      </p:sp>
      <p:pic>
        <p:nvPicPr>
          <p:cNvPr id="3" name="Picture 2" descr="RHS GARDEN WISLEY - All You SHOULD Know Before You Go (w/ 2026 Reviews)">
            <a:extLst>
              <a:ext uri="{FF2B5EF4-FFF2-40B4-BE49-F238E27FC236}">
                <a16:creationId xmlns:a16="http://schemas.microsoft.com/office/drawing/2014/main" id="{0DF18206-B74A-77E3-C0B9-0244120F2003}"/>
              </a:ext>
            </a:extLst>
          </p:cNvPr>
          <p:cNvPicPr>
            <a:picLocks noChangeAspect="1"/>
          </p:cNvPicPr>
          <p:nvPr/>
        </p:nvPicPr>
        <p:blipFill>
          <a:blip r:embed="rId2"/>
          <a:stretch>
            <a:fillRect/>
          </a:stretch>
        </p:blipFill>
        <p:spPr>
          <a:xfrm>
            <a:off x="8825193" y="3211045"/>
            <a:ext cx="2912409" cy="2912409"/>
          </a:xfrm>
          <a:prstGeom prst="rect">
            <a:avLst/>
          </a:prstGeom>
        </p:spPr>
      </p:pic>
    </p:spTree>
    <p:extLst>
      <p:ext uri="{BB962C8B-B14F-4D97-AF65-F5344CB8AC3E}">
        <p14:creationId xmlns:p14="http://schemas.microsoft.com/office/powerpoint/2010/main" val="7292688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EEA87-6934-B804-A317-58E920D560A7}"/>
              </a:ext>
            </a:extLst>
          </p:cNvPr>
          <p:cNvSpPr>
            <a:spLocks noGrp="1"/>
          </p:cNvSpPr>
          <p:nvPr>
            <p:ph type="title"/>
          </p:nvPr>
        </p:nvSpPr>
        <p:spPr>
          <a:xfrm>
            <a:off x="677334" y="609600"/>
            <a:ext cx="8596668" cy="976009"/>
          </a:xfrm>
        </p:spPr>
        <p:txBody>
          <a:bodyPr/>
          <a:lstStyle/>
          <a:p>
            <a:r>
              <a:rPr lang="en-GB" dirty="0">
                <a:latin typeface="Twinkl Light" panose="02000000000000000000" pitchFamily="2" charset="0"/>
              </a:rPr>
              <a:t>Home Learning</a:t>
            </a:r>
          </a:p>
        </p:txBody>
      </p:sp>
      <p:sp>
        <p:nvSpPr>
          <p:cNvPr id="3" name="Content Placeholder 2">
            <a:extLst>
              <a:ext uri="{FF2B5EF4-FFF2-40B4-BE49-F238E27FC236}">
                <a16:creationId xmlns:a16="http://schemas.microsoft.com/office/drawing/2014/main" id="{BD678D50-DE8A-78CC-8F9B-88CF75FA6F14}"/>
              </a:ext>
            </a:extLst>
          </p:cNvPr>
          <p:cNvSpPr>
            <a:spLocks noGrp="1"/>
          </p:cNvSpPr>
          <p:nvPr>
            <p:ph idx="1"/>
          </p:nvPr>
        </p:nvSpPr>
        <p:spPr>
          <a:xfrm>
            <a:off x="677334" y="1488613"/>
            <a:ext cx="8596668" cy="4659268"/>
          </a:xfrm>
        </p:spPr>
        <p:txBody>
          <a:bodyPr vert="horz" lIns="91440" tIns="45720" rIns="91440" bIns="45720" rtlCol="0" anchor="t">
            <a:noAutofit/>
          </a:bodyPr>
          <a:lstStyle/>
          <a:p>
            <a:r>
              <a:rPr lang="en-GB" sz="2400" dirty="0">
                <a:latin typeface="Trebuchet MS"/>
              </a:rPr>
              <a:t>TTRS is still important!</a:t>
            </a:r>
          </a:p>
          <a:p>
            <a:endParaRPr lang="en-GB" sz="2400" dirty="0">
              <a:latin typeface="Trebuchet MS"/>
            </a:endParaRPr>
          </a:p>
          <a:p>
            <a:r>
              <a:rPr lang="en-GB" sz="2400" dirty="0">
                <a:latin typeface="Trebuchet MS"/>
              </a:rPr>
              <a:t>Maths/Guided Reading homework is due in on Thursday, and a new piece will be given the following day. </a:t>
            </a:r>
          </a:p>
          <a:p>
            <a:endParaRPr lang="en-GB" sz="2400" dirty="0">
              <a:latin typeface="Trebuchet MS"/>
            </a:endParaRPr>
          </a:p>
          <a:p>
            <a:r>
              <a:rPr lang="en-GB" sz="2400" dirty="0">
                <a:latin typeface="Trebuchet MS"/>
              </a:rPr>
              <a:t>Children are expected to read at least 3x a week for 20 minutes. Please record this in the blue homework diaries and have an adult sign it. Please make sure these come in every Thursday! This will be starting from next week. </a:t>
            </a:r>
          </a:p>
          <a:p>
            <a:endParaRPr lang="en-GB" sz="2000" dirty="0">
              <a:latin typeface="Twinkl Light" panose="02000000000000000000" pitchFamily="2" charset="0"/>
            </a:endParaRPr>
          </a:p>
        </p:txBody>
      </p:sp>
    </p:spTree>
    <p:extLst>
      <p:ext uri="{BB962C8B-B14F-4D97-AF65-F5344CB8AC3E}">
        <p14:creationId xmlns:p14="http://schemas.microsoft.com/office/powerpoint/2010/main" val="17826147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3AC15-3EE1-90DE-226E-D7BD8E6F2B2E}"/>
              </a:ext>
            </a:extLst>
          </p:cNvPr>
          <p:cNvSpPr>
            <a:spLocks noGrp="1"/>
          </p:cNvSpPr>
          <p:nvPr>
            <p:ph type="title"/>
          </p:nvPr>
        </p:nvSpPr>
        <p:spPr/>
        <p:txBody>
          <a:bodyPr/>
          <a:lstStyle/>
          <a:p>
            <a:r>
              <a:rPr lang="en-GB" dirty="0"/>
              <a:t>PE &amp; Outdoors clothing</a:t>
            </a:r>
          </a:p>
        </p:txBody>
      </p:sp>
      <p:sp>
        <p:nvSpPr>
          <p:cNvPr id="3" name="Content Placeholder 2">
            <a:extLst>
              <a:ext uri="{FF2B5EF4-FFF2-40B4-BE49-F238E27FC236}">
                <a16:creationId xmlns:a16="http://schemas.microsoft.com/office/drawing/2014/main" id="{6F3B3DD9-84A7-E1FF-0590-D1AA33E73CC9}"/>
              </a:ext>
            </a:extLst>
          </p:cNvPr>
          <p:cNvSpPr>
            <a:spLocks noGrp="1"/>
          </p:cNvSpPr>
          <p:nvPr>
            <p:ph idx="1"/>
          </p:nvPr>
        </p:nvSpPr>
        <p:spPr/>
        <p:txBody>
          <a:bodyPr vert="horz" lIns="91440" tIns="45720" rIns="91440" bIns="45720" rtlCol="0" anchor="t">
            <a:normAutofit/>
          </a:bodyPr>
          <a:lstStyle/>
          <a:p>
            <a:r>
              <a:rPr lang="en-GB" sz="2400" dirty="0">
                <a:latin typeface="Twinkl Light"/>
              </a:rPr>
              <a:t>PE is on Monday (indoor with a coach) and Wednesday (outdoor).</a:t>
            </a:r>
          </a:p>
          <a:p>
            <a:r>
              <a:rPr lang="en-GB" sz="2400" dirty="0">
                <a:latin typeface="Twinkl Light" panose="02000000000000000000" pitchFamily="2" charset="0"/>
              </a:rPr>
              <a:t>These days will change through the year as we have coaches for different classes at different times in the year. </a:t>
            </a:r>
          </a:p>
          <a:p>
            <a:r>
              <a:rPr lang="en-GB" sz="2400" dirty="0">
                <a:latin typeface="Twinkl Light" panose="02000000000000000000" pitchFamily="2" charset="0"/>
              </a:rPr>
              <a:t>Clothing – Please ensure outdoor shoes can be put on independently and all clothing is labelled.</a:t>
            </a:r>
          </a:p>
          <a:p>
            <a:r>
              <a:rPr lang="en-GB" sz="2400" dirty="0">
                <a:latin typeface="Twinkl Light"/>
              </a:rPr>
              <a:t>Earrings – none (If just had ears pierced and they can not be removed, they need to be taped up before school/tape up independently)</a:t>
            </a:r>
            <a:endParaRPr lang="en-GB" sz="2400" dirty="0">
              <a:latin typeface="Twinkl Light" panose="02000000000000000000" pitchFamily="2" charset="0"/>
            </a:endParaRPr>
          </a:p>
          <a:p>
            <a:pPr marL="0" indent="0">
              <a:buNone/>
            </a:pPr>
            <a:endParaRPr lang="en-GB" dirty="0"/>
          </a:p>
          <a:p>
            <a:pPr marL="0" indent="0">
              <a:buNone/>
            </a:pPr>
            <a:endParaRPr lang="en-GB" dirty="0"/>
          </a:p>
        </p:txBody>
      </p:sp>
    </p:spTree>
    <p:extLst>
      <p:ext uri="{BB962C8B-B14F-4D97-AF65-F5344CB8AC3E}">
        <p14:creationId xmlns:p14="http://schemas.microsoft.com/office/powerpoint/2010/main" val="9850511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91179-937A-9149-CC7B-864DA49CE614}"/>
              </a:ext>
            </a:extLst>
          </p:cNvPr>
          <p:cNvSpPr>
            <a:spLocks noGrp="1"/>
          </p:cNvSpPr>
          <p:nvPr>
            <p:ph type="title"/>
          </p:nvPr>
        </p:nvSpPr>
        <p:spPr>
          <a:xfrm>
            <a:off x="677334" y="609600"/>
            <a:ext cx="2938468" cy="5431762"/>
          </a:xfrm>
        </p:spPr>
        <p:txBody>
          <a:bodyPr anchor="ctr">
            <a:normAutofit/>
          </a:bodyPr>
          <a:lstStyle/>
          <a:p>
            <a:r>
              <a:rPr lang="en-GB"/>
              <a:t>Sponsored Walk – Monday 12</a:t>
            </a:r>
            <a:r>
              <a:rPr lang="en-GB" baseline="30000"/>
              <a:t>th</a:t>
            </a:r>
            <a:r>
              <a:rPr lang="en-GB"/>
              <a:t> October</a:t>
            </a:r>
          </a:p>
        </p:txBody>
      </p:sp>
      <p:sp>
        <p:nvSpPr>
          <p:cNvPr id="3" name="Content Placeholder 2">
            <a:extLst>
              <a:ext uri="{FF2B5EF4-FFF2-40B4-BE49-F238E27FC236}">
                <a16:creationId xmlns:a16="http://schemas.microsoft.com/office/drawing/2014/main" id="{24A54BD5-88CA-F3BC-804B-B78B82F645A8}"/>
              </a:ext>
            </a:extLst>
          </p:cNvPr>
          <p:cNvSpPr>
            <a:spLocks noGrp="1"/>
          </p:cNvSpPr>
          <p:nvPr>
            <p:ph idx="1"/>
          </p:nvPr>
        </p:nvSpPr>
        <p:spPr>
          <a:xfrm>
            <a:off x="3846889" y="609602"/>
            <a:ext cx="5424112" cy="3208334"/>
          </a:xfrm>
        </p:spPr>
        <p:txBody>
          <a:bodyPr>
            <a:normAutofit/>
          </a:bodyPr>
          <a:lstStyle/>
          <a:p>
            <a:r>
              <a:rPr lang="en-GB"/>
              <a:t>We are reviving a school tradition for raise funds but also explore the local area. </a:t>
            </a:r>
          </a:p>
          <a:p>
            <a:r>
              <a:rPr lang="en-GB"/>
              <a:t>There will be three routes, one for Lambs (school grounds), and different ones for KS1 and KS2. </a:t>
            </a:r>
          </a:p>
          <a:p>
            <a:r>
              <a:rPr lang="en-GB"/>
              <a:t>Children will be accompanied by school staff</a:t>
            </a:r>
          </a:p>
          <a:p>
            <a:r>
              <a:rPr lang="en-GB"/>
              <a:t>We will be sending out letters with more info shortly. </a:t>
            </a:r>
          </a:p>
          <a:p>
            <a:endParaRPr lang="en-GB"/>
          </a:p>
        </p:txBody>
      </p:sp>
      <p:pic>
        <p:nvPicPr>
          <p:cNvPr id="4" name="Picture 3" descr="Image result for walking shoes clip art">
            <a:extLst>
              <a:ext uri="{FF2B5EF4-FFF2-40B4-BE49-F238E27FC236}">
                <a16:creationId xmlns:a16="http://schemas.microsoft.com/office/drawing/2014/main" id="{0D6786F9-C666-1069-CF3F-62C8E2B38E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4293135" y="4048918"/>
            <a:ext cx="4977866" cy="896015"/>
          </a:xfrm>
          <a:prstGeom prst="rect">
            <a:avLst/>
          </a:prstGeom>
          <a:noFill/>
        </p:spPr>
      </p:pic>
    </p:spTree>
    <p:extLst>
      <p:ext uri="{BB962C8B-B14F-4D97-AF65-F5344CB8AC3E}">
        <p14:creationId xmlns:p14="http://schemas.microsoft.com/office/powerpoint/2010/main" val="40961675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B3E1-3B4F-67FB-294E-5C8D98D9CB4A}"/>
              </a:ext>
            </a:extLst>
          </p:cNvPr>
          <p:cNvSpPr>
            <a:spLocks noGrp="1"/>
          </p:cNvSpPr>
          <p:nvPr>
            <p:ph type="title"/>
          </p:nvPr>
        </p:nvSpPr>
        <p:spPr/>
        <p:txBody>
          <a:bodyPr/>
          <a:lstStyle/>
          <a:p>
            <a:r>
              <a:rPr lang="en-GB" dirty="0">
                <a:latin typeface="Twinkl Light" panose="02000000000000000000" pitchFamily="2" charset="0"/>
              </a:rPr>
              <a:t>Any Questions?</a:t>
            </a:r>
          </a:p>
        </p:txBody>
      </p:sp>
    </p:spTree>
    <p:extLst>
      <p:ext uri="{BB962C8B-B14F-4D97-AF65-F5344CB8AC3E}">
        <p14:creationId xmlns:p14="http://schemas.microsoft.com/office/powerpoint/2010/main" val="58424465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7400204F6638946BAA2E3AD6088B7CB" ma:contentTypeVersion="16" ma:contentTypeDescription="Create a new document." ma:contentTypeScope="" ma:versionID="940abbdea14d32a0da5131e7af42d2cb">
  <xsd:schema xmlns:xsd="http://www.w3.org/2001/XMLSchema" xmlns:xs="http://www.w3.org/2001/XMLSchema" xmlns:p="http://schemas.microsoft.com/office/2006/metadata/properties" xmlns:ns2="73460600-3757-4913-a7c0-8be1c1a52995" xmlns:ns3="9a9d7a46-ecbc-4db7-863d-8b6a44650f06" targetNamespace="http://schemas.microsoft.com/office/2006/metadata/properties" ma:root="true" ma:fieldsID="9467b4f7c5d70a1f8a69930221df250c" ns2:_="" ns3:_="">
    <xsd:import namespace="73460600-3757-4913-a7c0-8be1c1a52995"/>
    <xsd:import namespace="9a9d7a46-ecbc-4db7-863d-8b6a44650f0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460600-3757-4913-a7c0-8be1c1a529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Location" ma:index="14" nillable="true" ma:displayName="Location" ma:descrip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eff384b-3835-4fa9-b0d9-88b67f277db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9d7a46-ecbc-4db7-863d-8b6a44650f0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bd8630d-c855-45bc-8ce8-d94939e01f74}" ma:internalName="TaxCatchAll" ma:showField="CatchAllData" ma:web="9a9d7a46-ecbc-4db7-863d-8b6a44650f0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9a9d7a46-ecbc-4db7-863d-8b6a44650f06" xsi:nil="true"/>
    <lcf76f155ced4ddcb4097134ff3c332f xmlns="73460600-3757-4913-a7c0-8be1c1a5299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BE9C005-60F2-4062-A85E-9A3FA51A2A5D}">
  <ds:schemaRefs>
    <ds:schemaRef ds:uri="http://schemas.microsoft.com/sharepoint/v3/contenttype/forms"/>
  </ds:schemaRefs>
</ds:datastoreItem>
</file>

<file path=customXml/itemProps2.xml><?xml version="1.0" encoding="utf-8"?>
<ds:datastoreItem xmlns:ds="http://schemas.openxmlformats.org/officeDocument/2006/customXml" ds:itemID="{C60CE506-EF2C-42B6-B12C-7E8B4329FC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460600-3757-4913-a7c0-8be1c1a52995"/>
    <ds:schemaRef ds:uri="9a9d7a46-ecbc-4db7-863d-8b6a44650f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5C780E-1F72-4935-983E-C7729ED96AE7}">
  <ds:schemaRefs>
    <ds:schemaRef ds:uri="http://schemas.microsoft.com/office/2006/metadata/properties"/>
    <ds:schemaRef ds:uri="http://schemas.microsoft.com/office/infopath/2007/PartnerControls"/>
    <ds:schemaRef ds:uri="9a9d7a46-ecbc-4db7-863d-8b6a44650f06"/>
    <ds:schemaRef ds:uri="73460600-3757-4913-a7c0-8be1c1a52995"/>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1569</Words>
  <Application>Microsoft Office PowerPoint</Application>
  <PresentationFormat>Widescreen</PresentationFormat>
  <Paragraphs>125</Paragraphs>
  <Slides>22</Slides>
  <Notes>3</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Facet</vt:lpstr>
      <vt:lpstr>Meet the Teacher</vt:lpstr>
      <vt:lpstr>The Year 5 Team</vt:lpstr>
      <vt:lpstr>Our School Values</vt:lpstr>
      <vt:lpstr>School Day</vt:lpstr>
      <vt:lpstr>Absence and Lateness procedures</vt:lpstr>
      <vt:lpstr>Absence and Lateness</vt:lpstr>
      <vt:lpstr>PowerPoint Presentation</vt:lpstr>
      <vt:lpstr>Being on time</vt:lpstr>
      <vt:lpstr>Curriculum &amp; Enrichment Activities </vt:lpstr>
      <vt:lpstr>Curriculum &amp; Enrichment Activities - Reading</vt:lpstr>
      <vt:lpstr>Curriculum – Guided Reading</vt:lpstr>
      <vt:lpstr>How to help reading at home: </vt:lpstr>
      <vt:lpstr>Curriculum &amp; Enrichment Activities - Writing </vt:lpstr>
      <vt:lpstr>Curriculum &amp; Enrichment Activities - Maths </vt:lpstr>
      <vt:lpstr>Communication</vt:lpstr>
      <vt:lpstr>PHSE &amp; RSE</vt:lpstr>
      <vt:lpstr>Fidget Tools (Learning Tools)</vt:lpstr>
      <vt:lpstr>Curriculum &amp; Enrichment Activities </vt:lpstr>
      <vt:lpstr>Home Learning</vt:lpstr>
      <vt:lpstr>PE &amp; Outdoors clothing</vt:lpstr>
      <vt:lpstr>Sponsored Walk – Monday 12th October</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Nina Gambier</dc:creator>
  <cp:lastModifiedBy>Nina Gambier</cp:lastModifiedBy>
  <cp:revision>105</cp:revision>
  <dcterms:created xsi:type="dcterms:W3CDTF">2024-09-13T08:02:51Z</dcterms:created>
  <dcterms:modified xsi:type="dcterms:W3CDTF">2026-09-17T15:21:54Z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0x01010057400204F6638946BAA2E3AD6088B7CB</vt:lpwstr>
  </property>
  <property fmtid="{D5CDD505-2E9C-101B-9397-08002B2CF9AE}" pid="3" name="MediaServiceImageTags">
    <vt:lpwstr/>
  </property>
</Properties>
</file>