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4"/>
  </p:sldMasterIdLst>
  <p:notesMasterIdLst>
    <p:notesMasterId r:id="rId26"/>
  </p:notesMasterIdLst>
  <p:sldIdLst>
    <p:sldId id="256" r:id="rId5"/>
    <p:sldId id="257" r:id="rId6"/>
    <p:sldId id="279" r:id="rId7"/>
    <p:sldId id="258" r:id="rId8"/>
    <p:sldId id="266" r:id="rId9"/>
    <p:sldId id="264" r:id="rId10"/>
    <p:sldId id="265" r:id="rId11"/>
    <p:sldId id="287" r:id="rId12"/>
    <p:sldId id="272" r:id="rId13"/>
    <p:sldId id="274" r:id="rId14"/>
    <p:sldId id="259" r:id="rId15"/>
    <p:sldId id="286" r:id="rId16"/>
    <p:sldId id="276" r:id="rId17"/>
    <p:sldId id="261" r:id="rId18"/>
    <p:sldId id="277" r:id="rId19"/>
    <p:sldId id="260" r:id="rId20"/>
    <p:sldId id="269" r:id="rId21"/>
    <p:sldId id="275" r:id="rId22"/>
    <p:sldId id="288" r:id="rId23"/>
    <p:sldId id="268" r:id="rId24"/>
    <p:sldId id="273"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CC3DEB-C598-41FB-9AE0-67D4DF5DE643}" v="7" dt="2026-09-17T16:02:56.7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341" y="58"/>
      </p:cViewPr>
      <p:guideLst/>
    </p:cSldViewPr>
  </p:slideViewPr>
  <p:notesTextViewPr>
    <p:cViewPr>
      <p:scale>
        <a:sx n="3" d="2"/>
        <a:sy n="3" d="2"/>
      </p:scale>
      <p:origin x="0" y="-5"/>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ill, Fiona" userId="cc8b35ce-7510-430f-904d-a5d1467435f1" providerId="ADAL" clId="{0CAA0DE6-EE9A-4BC2-8BEC-22237CBDAF01}"/>
    <pc:docChg chg="custSel delSld modSld sldOrd">
      <pc:chgData name="Hill, Fiona" userId="cc8b35ce-7510-430f-904d-a5d1467435f1" providerId="ADAL" clId="{0CAA0DE6-EE9A-4BC2-8BEC-22237CBDAF01}" dt="2026-09-15T17:51:30.631" v="537" actId="2696"/>
      <pc:docMkLst>
        <pc:docMk/>
      </pc:docMkLst>
      <pc:sldChg chg="modSp mod">
        <pc:chgData name="Hill, Fiona" userId="cc8b35ce-7510-430f-904d-a5d1467435f1" providerId="ADAL" clId="{0CAA0DE6-EE9A-4BC2-8BEC-22237CBDAF01}" dt="2026-09-15T17:41:58.814" v="289" actId="27636"/>
        <pc:sldMkLst>
          <pc:docMk/>
          <pc:sldMk cId="3558446117" sldId="258"/>
        </pc:sldMkLst>
        <pc:spChg chg="mod">
          <ac:chgData name="Hill, Fiona" userId="cc8b35ce-7510-430f-904d-a5d1467435f1" providerId="ADAL" clId="{0CAA0DE6-EE9A-4BC2-8BEC-22237CBDAF01}" dt="2026-09-15T17:41:58.814" v="289" actId="27636"/>
          <ac:spMkLst>
            <pc:docMk/>
            <pc:sldMk cId="3558446117" sldId="258"/>
            <ac:spMk id="3" creationId="{ECCB2812-6820-E882-78C9-10CDCCA174F9}"/>
          </ac:spMkLst>
        </pc:spChg>
      </pc:sldChg>
      <pc:sldChg chg="modSp mod">
        <pc:chgData name="Hill, Fiona" userId="cc8b35ce-7510-430f-904d-a5d1467435f1" providerId="ADAL" clId="{0CAA0DE6-EE9A-4BC2-8BEC-22237CBDAF01}" dt="2026-09-02T15:26:48.977" v="271" actId="20577"/>
        <pc:sldMkLst>
          <pc:docMk/>
          <pc:sldMk cId="1782614724" sldId="260"/>
        </pc:sldMkLst>
        <pc:spChg chg="mod">
          <ac:chgData name="Hill, Fiona" userId="cc8b35ce-7510-430f-904d-a5d1467435f1" providerId="ADAL" clId="{0CAA0DE6-EE9A-4BC2-8BEC-22237CBDAF01}" dt="2026-09-02T15:26:48.977" v="271" actId="20577"/>
          <ac:spMkLst>
            <pc:docMk/>
            <pc:sldMk cId="1782614724" sldId="260"/>
            <ac:spMk id="3" creationId="{BD678D50-DE8A-78CC-8F9B-88CF75FA6F14}"/>
          </ac:spMkLst>
        </pc:spChg>
      </pc:sldChg>
      <pc:sldChg chg="modSp mod">
        <pc:chgData name="Hill, Fiona" userId="cc8b35ce-7510-430f-904d-a5d1467435f1" providerId="ADAL" clId="{0CAA0DE6-EE9A-4BC2-8BEC-22237CBDAF01}" dt="2026-09-15T17:48:00.711" v="530" actId="20577"/>
        <pc:sldMkLst>
          <pc:docMk/>
          <pc:sldMk cId="985051127" sldId="261"/>
        </pc:sldMkLst>
        <pc:spChg chg="mod">
          <ac:chgData name="Hill, Fiona" userId="cc8b35ce-7510-430f-904d-a5d1467435f1" providerId="ADAL" clId="{0CAA0DE6-EE9A-4BC2-8BEC-22237CBDAF01}" dt="2026-09-15T17:48:00.711" v="530" actId="20577"/>
          <ac:spMkLst>
            <pc:docMk/>
            <pc:sldMk cId="985051127" sldId="261"/>
            <ac:spMk id="3" creationId="{6F3B3DD9-84A7-E1FF-0590-D1AA33E73CC9}"/>
          </ac:spMkLst>
        </pc:spChg>
      </pc:sldChg>
      <pc:sldChg chg="modSp mod">
        <pc:chgData name="Hill, Fiona" userId="cc8b35ce-7510-430f-904d-a5d1467435f1" providerId="ADAL" clId="{0CAA0DE6-EE9A-4BC2-8BEC-22237CBDAF01}" dt="2026-09-02T15:21:52.985" v="188" actId="20577"/>
        <pc:sldMkLst>
          <pc:docMk/>
          <pc:sldMk cId="4098196392" sldId="272"/>
        </pc:sldMkLst>
        <pc:graphicFrameChg chg="modGraphic">
          <ac:chgData name="Hill, Fiona" userId="cc8b35ce-7510-430f-904d-a5d1467435f1" providerId="ADAL" clId="{0CAA0DE6-EE9A-4BC2-8BEC-22237CBDAF01}" dt="2026-09-02T15:21:52.985" v="188" actId="20577"/>
          <ac:graphicFrameMkLst>
            <pc:docMk/>
            <pc:sldMk cId="4098196392" sldId="272"/>
            <ac:graphicFrameMk id="5" creationId="{92C0D91F-BB9D-3CCB-5E09-6775817021A2}"/>
          </ac:graphicFrameMkLst>
        </pc:graphicFrameChg>
      </pc:sldChg>
      <pc:sldChg chg="addSp delSp modSp mod">
        <pc:chgData name="Hill, Fiona" userId="cc8b35ce-7510-430f-904d-a5d1467435f1" providerId="ADAL" clId="{0CAA0DE6-EE9A-4BC2-8BEC-22237CBDAF01}" dt="2026-09-02T15:23:27.720" v="191" actId="1076"/>
        <pc:sldMkLst>
          <pc:docMk/>
          <pc:sldMk cId="2827329582" sldId="274"/>
        </pc:sldMkLst>
        <pc:picChg chg="add mod">
          <ac:chgData name="Hill, Fiona" userId="cc8b35ce-7510-430f-904d-a5d1467435f1" providerId="ADAL" clId="{0CAA0DE6-EE9A-4BC2-8BEC-22237CBDAF01}" dt="2026-09-02T15:23:27.720" v="191" actId="1076"/>
          <ac:picMkLst>
            <pc:docMk/>
            <pc:sldMk cId="2827329582" sldId="274"/>
            <ac:picMk id="4" creationId="{635FB850-DA94-F410-B23E-A4052E27AB04}"/>
          </ac:picMkLst>
        </pc:picChg>
      </pc:sldChg>
      <pc:sldChg chg="modSp mod">
        <pc:chgData name="Hill, Fiona" userId="cc8b35ce-7510-430f-904d-a5d1467435f1" providerId="ADAL" clId="{0CAA0DE6-EE9A-4BC2-8BEC-22237CBDAF01}" dt="2026-09-02T15:27:59.687" v="282" actId="20577"/>
        <pc:sldMkLst>
          <pc:docMk/>
          <pc:sldMk cId="1835247791" sldId="275"/>
        </pc:sldMkLst>
        <pc:spChg chg="mod">
          <ac:chgData name="Hill, Fiona" userId="cc8b35ce-7510-430f-904d-a5d1467435f1" providerId="ADAL" clId="{0CAA0DE6-EE9A-4BC2-8BEC-22237CBDAF01}" dt="2026-09-02T15:27:59.687" v="282" actId="20577"/>
          <ac:spMkLst>
            <pc:docMk/>
            <pc:sldMk cId="1835247791" sldId="275"/>
            <ac:spMk id="3" creationId="{8A23B273-D297-5E6D-E153-06375A686684}"/>
          </ac:spMkLst>
        </pc:spChg>
      </pc:sldChg>
      <pc:sldChg chg="modSp mod">
        <pc:chgData name="Hill, Fiona" userId="cc8b35ce-7510-430f-904d-a5d1467435f1" providerId="ADAL" clId="{0CAA0DE6-EE9A-4BC2-8BEC-22237CBDAF01}" dt="2026-09-02T15:24:32.955" v="227" actId="20577"/>
        <pc:sldMkLst>
          <pc:docMk/>
          <pc:sldMk cId="3156443651" sldId="276"/>
        </pc:sldMkLst>
        <pc:spChg chg="mod">
          <ac:chgData name="Hill, Fiona" userId="cc8b35ce-7510-430f-904d-a5d1467435f1" providerId="ADAL" clId="{0CAA0DE6-EE9A-4BC2-8BEC-22237CBDAF01}" dt="2026-09-02T15:24:32.955" v="227" actId="20577"/>
          <ac:spMkLst>
            <pc:docMk/>
            <pc:sldMk cId="3156443651" sldId="276"/>
            <ac:spMk id="4" creationId="{00000000-0000-0000-0000-000000000000}"/>
          </ac:spMkLst>
        </pc:spChg>
        <pc:picChg chg="mod">
          <ac:chgData name="Hill, Fiona" userId="cc8b35ce-7510-430f-904d-a5d1467435f1" providerId="ADAL" clId="{0CAA0DE6-EE9A-4BC2-8BEC-22237CBDAF01}" dt="2026-09-02T15:24:04.315" v="192" actId="1076"/>
          <ac:picMkLst>
            <pc:docMk/>
            <pc:sldMk cId="3156443651" sldId="276"/>
            <ac:picMk id="4098" creationId="{00000000-0000-0000-0000-000000000000}"/>
          </ac:picMkLst>
        </pc:picChg>
      </pc:sldChg>
      <pc:sldChg chg="ord">
        <pc:chgData name="Hill, Fiona" userId="cc8b35ce-7510-430f-904d-a5d1467435f1" providerId="ADAL" clId="{0CAA0DE6-EE9A-4BC2-8BEC-22237CBDAF01}" dt="2026-09-15T17:40:52.093" v="284"/>
        <pc:sldMkLst>
          <pc:docMk/>
          <pc:sldMk cId="2874679638" sldId="279"/>
        </pc:sldMkLst>
      </pc:sldChg>
      <pc:sldChg chg="modSp mod">
        <pc:chgData name="Hill, Fiona" userId="cc8b35ce-7510-430f-904d-a5d1467435f1" providerId="ADAL" clId="{0CAA0DE6-EE9A-4BC2-8BEC-22237CBDAF01}" dt="2026-09-15T17:51:03.116" v="536" actId="20577"/>
        <pc:sldMkLst>
          <pc:docMk/>
          <pc:sldMk cId="4096167586" sldId="288"/>
        </pc:sldMkLst>
        <pc:spChg chg="mod">
          <ac:chgData name="Hill, Fiona" userId="cc8b35ce-7510-430f-904d-a5d1467435f1" providerId="ADAL" clId="{0CAA0DE6-EE9A-4BC2-8BEC-22237CBDAF01}" dt="2026-09-15T17:51:03.116" v="536" actId="20577"/>
          <ac:spMkLst>
            <pc:docMk/>
            <pc:sldMk cId="4096167586" sldId="288"/>
            <ac:spMk id="3" creationId="{24A54BD5-88CA-F3BC-804B-B78B82F645A8}"/>
          </ac:spMkLst>
        </pc:spChg>
      </pc:sldChg>
    </pc:docChg>
  </pc:docChgLst>
  <pc:docChgLst>
    <pc:chgData name="Menham, Rachel" userId="d6bfa42f-ed1c-44ea-8233-27fec9487c25" providerId="ADAL" clId="{9EA4DD9D-099E-4A13-96CE-01D4FAE0B285}"/>
    <pc:docChg chg="custSel modSld">
      <pc:chgData name="Menham, Rachel" userId="d6bfa42f-ed1c-44ea-8233-27fec9487c25" providerId="ADAL" clId="{9EA4DD9D-099E-4A13-96CE-01D4FAE0B285}" dt="2026-09-17T16:03:00.090" v="37"/>
      <pc:docMkLst>
        <pc:docMk/>
      </pc:docMkLst>
      <pc:sldChg chg="modSp mod">
        <pc:chgData name="Menham, Rachel" userId="d6bfa42f-ed1c-44ea-8233-27fec9487c25" providerId="ADAL" clId="{9EA4DD9D-099E-4A13-96CE-01D4FAE0B285}" dt="2026-09-15T17:47:50.455" v="2" actId="14100"/>
        <pc:sldMkLst>
          <pc:docMk/>
          <pc:sldMk cId="3600311874" sldId="257"/>
        </pc:sldMkLst>
        <pc:spChg chg="mod">
          <ac:chgData name="Menham, Rachel" userId="d6bfa42f-ed1c-44ea-8233-27fec9487c25" providerId="ADAL" clId="{9EA4DD9D-099E-4A13-96CE-01D4FAE0B285}" dt="2026-09-15T17:47:50.455" v="2" actId="14100"/>
          <ac:spMkLst>
            <pc:docMk/>
            <pc:sldMk cId="3600311874" sldId="257"/>
            <ac:spMk id="2" creationId="{E7F6528F-90F0-CC3A-B056-59FD4FEA54FC}"/>
          </ac:spMkLst>
        </pc:spChg>
      </pc:sldChg>
      <pc:sldChg chg="modSp mod">
        <pc:chgData name="Menham, Rachel" userId="d6bfa42f-ed1c-44ea-8233-27fec9487c25" providerId="ADAL" clId="{9EA4DD9D-099E-4A13-96CE-01D4FAE0B285}" dt="2026-09-15T17:46:59.270" v="1" actId="14100"/>
        <pc:sldMkLst>
          <pc:docMk/>
          <pc:sldMk cId="1782614724" sldId="260"/>
        </pc:sldMkLst>
        <pc:spChg chg="mod">
          <ac:chgData name="Menham, Rachel" userId="d6bfa42f-ed1c-44ea-8233-27fec9487c25" providerId="ADAL" clId="{9EA4DD9D-099E-4A13-96CE-01D4FAE0B285}" dt="2026-09-15T17:46:59.270" v="1" actId="14100"/>
          <ac:spMkLst>
            <pc:docMk/>
            <pc:sldMk cId="1782614724" sldId="260"/>
            <ac:spMk id="2" creationId="{6A4EEA87-6934-B804-A317-58E920D560A7}"/>
          </ac:spMkLst>
        </pc:spChg>
      </pc:sldChg>
      <pc:sldChg chg="modSp mod">
        <pc:chgData name="Menham, Rachel" userId="d6bfa42f-ed1c-44ea-8233-27fec9487c25" providerId="ADAL" clId="{9EA4DD9D-099E-4A13-96CE-01D4FAE0B285}" dt="2026-09-17T15:23:10.138" v="34" actId="20577"/>
        <pc:sldMkLst>
          <pc:docMk/>
          <pc:sldMk cId="985051127" sldId="261"/>
        </pc:sldMkLst>
        <pc:spChg chg="mod">
          <ac:chgData name="Menham, Rachel" userId="d6bfa42f-ed1c-44ea-8233-27fec9487c25" providerId="ADAL" clId="{9EA4DD9D-099E-4A13-96CE-01D4FAE0B285}" dt="2026-09-17T15:23:10.138" v="34" actId="20577"/>
          <ac:spMkLst>
            <pc:docMk/>
            <pc:sldMk cId="985051127" sldId="261"/>
            <ac:spMk id="3" creationId="{6F3B3DD9-84A7-E1FF-0590-D1AA33E73CC9}"/>
          </ac:spMkLst>
        </pc:spChg>
      </pc:sldChg>
      <pc:sldChg chg="modSp mod">
        <pc:chgData name="Menham, Rachel" userId="d6bfa42f-ed1c-44ea-8233-27fec9487c25" providerId="ADAL" clId="{9EA4DD9D-099E-4A13-96CE-01D4FAE0B285}" dt="2026-09-15T17:49:24.649" v="4" actId="14100"/>
        <pc:sldMkLst>
          <pc:docMk/>
          <pc:sldMk cId="4098196392" sldId="272"/>
        </pc:sldMkLst>
        <pc:graphicFrameChg chg="mod modGraphic">
          <ac:chgData name="Menham, Rachel" userId="d6bfa42f-ed1c-44ea-8233-27fec9487c25" providerId="ADAL" clId="{9EA4DD9D-099E-4A13-96CE-01D4FAE0B285}" dt="2026-09-15T17:49:24.649" v="4" actId="14100"/>
          <ac:graphicFrameMkLst>
            <pc:docMk/>
            <pc:sldMk cId="4098196392" sldId="272"/>
            <ac:graphicFrameMk id="5" creationId="{92C0D91F-BB9D-3CCB-5E09-6775817021A2}"/>
          </ac:graphicFrameMkLst>
        </pc:graphicFrameChg>
      </pc:sldChg>
      <pc:sldChg chg="addSp delSp modSp mod">
        <pc:chgData name="Menham, Rachel" userId="d6bfa42f-ed1c-44ea-8233-27fec9487c25" providerId="ADAL" clId="{9EA4DD9D-099E-4A13-96CE-01D4FAE0B285}" dt="2026-09-17T16:03:00.090" v="37"/>
        <pc:sldMkLst>
          <pc:docMk/>
          <pc:sldMk cId="893109768" sldId="273"/>
        </pc:sldMkLst>
        <pc:spChg chg="add del mod">
          <ac:chgData name="Menham, Rachel" userId="d6bfa42f-ed1c-44ea-8233-27fec9487c25" providerId="ADAL" clId="{9EA4DD9D-099E-4A13-96CE-01D4FAE0B285}" dt="2026-09-17T16:03:00.090" v="37"/>
          <ac:spMkLst>
            <pc:docMk/>
            <pc:sldMk cId="893109768" sldId="273"/>
            <ac:spMk id="5" creationId="{AB7E62FF-E5BE-698C-66A8-5A6A8B5F358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5DA9A7-C288-450E-94C6-05AFCE54D754}" type="doc">
      <dgm:prSet loTypeId="urn:microsoft.com/office/officeart/2005/8/layout/vList2" loCatId="list" qsTypeId="urn:microsoft.com/office/officeart/2005/8/quickstyle/simple4#1" qsCatId="simple" csTypeId="urn:microsoft.com/office/officeart/2005/8/colors/colorful2#1" csCatId="colorful"/>
      <dgm:spPr/>
      <dgm:t>
        <a:bodyPr/>
        <a:lstStyle/>
        <a:p>
          <a:endParaRPr lang="en-US"/>
        </a:p>
      </dgm:t>
    </dgm:pt>
    <dgm:pt modelId="{2E50F681-B298-4D06-9D75-A0948EBD9AA9}">
      <dgm:prSet/>
      <dgm:spPr/>
      <dgm:t>
        <a:bodyPr/>
        <a:lstStyle/>
        <a:p>
          <a:r>
            <a:rPr lang="en-GB"/>
            <a:t>We understand that illness does occur, and events happen where you might run late, however the research is clear about the importance of attending school and being on time. </a:t>
          </a:r>
          <a:endParaRPr lang="en-US"/>
        </a:p>
      </dgm:t>
    </dgm:pt>
    <dgm:pt modelId="{B76AB231-6482-49E9-9F5F-B40F19E9C29A}" type="parTrans" cxnId="{1EC3E627-18EA-4E55-9C96-2F5993D80114}">
      <dgm:prSet/>
      <dgm:spPr/>
      <dgm:t>
        <a:bodyPr/>
        <a:lstStyle/>
        <a:p>
          <a:endParaRPr lang="en-US"/>
        </a:p>
      </dgm:t>
    </dgm:pt>
    <dgm:pt modelId="{5DD167FB-E5EC-4F7C-9F61-BC091EF02855}" type="sibTrans" cxnId="{1EC3E627-18EA-4E55-9C96-2F5993D80114}">
      <dgm:prSet/>
      <dgm:spPr/>
      <dgm:t>
        <a:bodyPr/>
        <a:lstStyle/>
        <a:p>
          <a:endParaRPr lang="en-US"/>
        </a:p>
      </dgm:t>
    </dgm:pt>
    <dgm:pt modelId="{77AF1DB2-997C-43BE-B44F-D72ED4108D8E}">
      <dgm:prSet/>
      <dgm:spPr/>
      <dgm:t>
        <a:bodyPr/>
        <a:lstStyle/>
        <a:p>
          <a:r>
            <a:rPr lang="en-US"/>
            <a:t>The pupils with the </a:t>
          </a:r>
          <a:r>
            <a:rPr lang="en-US" b="1"/>
            <a:t>highest attainment at the end of key stage 2 and key stage 4 </a:t>
          </a:r>
          <a:r>
            <a:rPr lang="en-US"/>
            <a:t>have </a:t>
          </a:r>
          <a:r>
            <a:rPr lang="en-US" b="1"/>
            <a:t>higher rates of attendance </a:t>
          </a:r>
          <a:r>
            <a:rPr lang="en-US"/>
            <a:t>over the key stage compared to those with the lowest attainment. </a:t>
          </a:r>
        </a:p>
      </dgm:t>
    </dgm:pt>
    <dgm:pt modelId="{30976283-FD9E-4726-87FC-CEB85CD96509}" type="parTrans" cxnId="{52FD2A6C-9899-451C-9CFA-286E16D9C9CA}">
      <dgm:prSet/>
      <dgm:spPr/>
      <dgm:t>
        <a:bodyPr/>
        <a:lstStyle/>
        <a:p>
          <a:endParaRPr lang="en-US"/>
        </a:p>
      </dgm:t>
    </dgm:pt>
    <dgm:pt modelId="{61A5A48B-17F5-4338-B502-1A9A7F4DBE75}" type="sibTrans" cxnId="{52FD2A6C-9899-451C-9CFA-286E16D9C9CA}">
      <dgm:prSet/>
      <dgm:spPr/>
      <dgm:t>
        <a:bodyPr/>
        <a:lstStyle/>
        <a:p>
          <a:endParaRPr lang="en-US"/>
        </a:p>
      </dgm:t>
    </dgm:pt>
    <dgm:pt modelId="{0AC13C38-8DCF-40E3-AABC-DFA0ED7F8EDF}" type="pres">
      <dgm:prSet presAssocID="{EA5DA9A7-C288-450E-94C6-05AFCE54D754}" presName="linear" presStyleCnt="0">
        <dgm:presLayoutVars>
          <dgm:animLvl val="lvl"/>
          <dgm:resizeHandles val="exact"/>
        </dgm:presLayoutVars>
      </dgm:prSet>
      <dgm:spPr/>
    </dgm:pt>
    <dgm:pt modelId="{505D9B85-B304-4FAC-9DB6-1DDA44891671}" type="pres">
      <dgm:prSet presAssocID="{2E50F681-B298-4D06-9D75-A0948EBD9AA9}" presName="parentText" presStyleLbl="node1" presStyleIdx="0" presStyleCnt="2">
        <dgm:presLayoutVars>
          <dgm:chMax val="0"/>
          <dgm:bulletEnabled val="1"/>
        </dgm:presLayoutVars>
      </dgm:prSet>
      <dgm:spPr/>
    </dgm:pt>
    <dgm:pt modelId="{8CC45107-78D0-482F-9CF5-A15B83C73BBC}" type="pres">
      <dgm:prSet presAssocID="{5DD167FB-E5EC-4F7C-9F61-BC091EF02855}" presName="spacer" presStyleCnt="0"/>
      <dgm:spPr/>
    </dgm:pt>
    <dgm:pt modelId="{FCC4FD18-D911-4185-B193-F4D3D5B6E758}" type="pres">
      <dgm:prSet presAssocID="{77AF1DB2-997C-43BE-B44F-D72ED4108D8E}" presName="parentText" presStyleLbl="node1" presStyleIdx="1" presStyleCnt="2">
        <dgm:presLayoutVars>
          <dgm:chMax val="0"/>
          <dgm:bulletEnabled val="1"/>
        </dgm:presLayoutVars>
      </dgm:prSet>
      <dgm:spPr/>
    </dgm:pt>
  </dgm:ptLst>
  <dgm:cxnLst>
    <dgm:cxn modelId="{0FFE3424-371F-4A0D-8024-9882E96710B9}" type="presOf" srcId="{EA5DA9A7-C288-450E-94C6-05AFCE54D754}" destId="{0AC13C38-8DCF-40E3-AABC-DFA0ED7F8EDF}" srcOrd="0" destOrd="0" presId="urn:microsoft.com/office/officeart/2005/8/layout/vList2"/>
    <dgm:cxn modelId="{1EC3E627-18EA-4E55-9C96-2F5993D80114}" srcId="{EA5DA9A7-C288-450E-94C6-05AFCE54D754}" destId="{2E50F681-B298-4D06-9D75-A0948EBD9AA9}" srcOrd="0" destOrd="0" parTransId="{B76AB231-6482-49E9-9F5F-B40F19E9C29A}" sibTransId="{5DD167FB-E5EC-4F7C-9F61-BC091EF02855}"/>
    <dgm:cxn modelId="{AD15245B-78D2-4800-A375-4D087B94C1B5}" type="presOf" srcId="{2E50F681-B298-4D06-9D75-A0948EBD9AA9}" destId="{505D9B85-B304-4FAC-9DB6-1DDA44891671}" srcOrd="0" destOrd="0" presId="urn:microsoft.com/office/officeart/2005/8/layout/vList2"/>
    <dgm:cxn modelId="{52FD2A6C-9899-451C-9CFA-286E16D9C9CA}" srcId="{EA5DA9A7-C288-450E-94C6-05AFCE54D754}" destId="{77AF1DB2-997C-43BE-B44F-D72ED4108D8E}" srcOrd="1" destOrd="0" parTransId="{30976283-FD9E-4726-87FC-CEB85CD96509}" sibTransId="{61A5A48B-17F5-4338-B502-1A9A7F4DBE75}"/>
    <dgm:cxn modelId="{683542F0-25DB-43A5-A44F-464152A8216F}" type="presOf" srcId="{77AF1DB2-997C-43BE-B44F-D72ED4108D8E}" destId="{FCC4FD18-D911-4185-B193-F4D3D5B6E758}" srcOrd="0" destOrd="0" presId="urn:microsoft.com/office/officeart/2005/8/layout/vList2"/>
    <dgm:cxn modelId="{ECCB8C69-4711-46DB-BDEC-902097207AA5}" type="presParOf" srcId="{0AC13C38-8DCF-40E3-AABC-DFA0ED7F8EDF}" destId="{505D9B85-B304-4FAC-9DB6-1DDA44891671}" srcOrd="0" destOrd="0" presId="urn:microsoft.com/office/officeart/2005/8/layout/vList2"/>
    <dgm:cxn modelId="{B69A9DEE-CED9-4D84-9951-E565CCADA9EB}" type="presParOf" srcId="{0AC13C38-8DCF-40E3-AABC-DFA0ED7F8EDF}" destId="{8CC45107-78D0-482F-9CF5-A15B83C73BBC}" srcOrd="1" destOrd="0" presId="urn:microsoft.com/office/officeart/2005/8/layout/vList2"/>
    <dgm:cxn modelId="{E4B95058-4F6E-41EE-83EC-D7DB2E49F08B}" type="presParOf" srcId="{0AC13C38-8DCF-40E3-AABC-DFA0ED7F8EDF}" destId="{FCC4FD18-D911-4185-B193-F4D3D5B6E75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D9B85-B304-4FAC-9DB6-1DDA44891671}">
      <dsp:nvSpPr>
        <dsp:cNvPr id="0" name=""/>
        <dsp:cNvSpPr/>
      </dsp:nvSpPr>
      <dsp:spPr>
        <a:xfrm>
          <a:off x="0" y="183914"/>
          <a:ext cx="6692813" cy="219024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We understand that illness does occur, and events happen where you might run late, however the research is clear about the importance of attending school and being on time. </a:t>
          </a:r>
          <a:endParaRPr lang="en-US" sz="2600" kern="1200"/>
        </a:p>
      </dsp:txBody>
      <dsp:txXfrm>
        <a:off x="106919" y="290833"/>
        <a:ext cx="6478975" cy="1976402"/>
      </dsp:txXfrm>
    </dsp:sp>
    <dsp:sp modelId="{FCC4FD18-D911-4185-B193-F4D3D5B6E758}">
      <dsp:nvSpPr>
        <dsp:cNvPr id="0" name=""/>
        <dsp:cNvSpPr/>
      </dsp:nvSpPr>
      <dsp:spPr>
        <a:xfrm>
          <a:off x="0" y="2449035"/>
          <a:ext cx="6692813" cy="2190240"/>
        </a:xfrm>
        <a:prstGeom prst="roundRect">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The pupils with the </a:t>
          </a:r>
          <a:r>
            <a:rPr lang="en-US" sz="2600" b="1" kern="1200"/>
            <a:t>highest attainment at the end of key stage 2 and key stage 4 </a:t>
          </a:r>
          <a:r>
            <a:rPr lang="en-US" sz="2600" kern="1200"/>
            <a:t>have </a:t>
          </a:r>
          <a:r>
            <a:rPr lang="en-US" sz="2600" b="1" kern="1200"/>
            <a:t>higher rates of attendance </a:t>
          </a:r>
          <a:r>
            <a:rPr lang="en-US" sz="2600" kern="1200"/>
            <a:t>over the key stage compared to those with the lowest attainment. </a:t>
          </a:r>
        </a:p>
      </dsp:txBody>
      <dsp:txXfrm>
        <a:off x="106919" y="2555954"/>
        <a:ext cx="6478975" cy="19764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2918B4-EC9D-48DC-8951-1FE6182DE2AD}" type="datetimeFigureOut">
              <a:rPr lang="en-GB" smtClean="0"/>
              <a:t>17/09/2026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41B8CC-D46B-4874-BAAC-1BDF306F7FF3}" type="slidenum">
              <a:rPr lang="en-GB" smtClean="0"/>
              <a:t>‹#›</a:t>
            </a:fld>
            <a:endParaRPr lang="en-GB"/>
          </a:p>
        </p:txBody>
      </p:sp>
    </p:spTree>
    <p:extLst>
      <p:ext uri="{BB962C8B-B14F-4D97-AF65-F5344CB8AC3E}">
        <p14:creationId xmlns:p14="http://schemas.microsoft.com/office/powerpoint/2010/main" val="1974411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woodleatlt.co.uk/attachments/download.asp?file=755&amp;type=pdf"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woodleatlt.co.uk/attachments/download.asp?file=755&amp;type=pdf"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We know the news around this area can leave parents concerned. Everything we teach is carefully planned and was worked on through working parties with Woodlea parents in the past. We are completely transparent.  </a:t>
            </a:r>
          </a:p>
          <a:p>
            <a:r>
              <a:rPr lang="en-GB"/>
              <a:t>PSHE lessons are taught by their class teacher once a week in their timetabled PSHE lesson, throughout the entire year in their usual classes, in mixed sex groupings, using a range of interactive teaching methods, e.g. activity sheets, films, songs, online games, and drama techniques. </a:t>
            </a:r>
          </a:p>
          <a:p>
            <a:r>
              <a:rPr lang="en-GB"/>
              <a:t>To ensure that children feel comfortable to learn about a range of topics, we create a safe learning environment using a group agreement at the beginning of lessons or topics. This includes a confidentiality statement understood by adults and children. The teachers will also use a range of skills, including distancing techniques and the anonymous question box. Teachers will answer children’s questions factually and honestly in an age-appropriate way and respond to any disclosures following the schools safeguarding procedures/child protection policy which can be found on our website. </a:t>
            </a:r>
          </a:p>
          <a:p>
            <a:r>
              <a:rPr lang="en-GB"/>
              <a:t>Ref: School Policy </a:t>
            </a:r>
            <a:r>
              <a:rPr lang="en-GB">
                <a:hlinkClick r:id="rId3"/>
              </a:rPr>
              <a:t>download.asp</a:t>
            </a:r>
            <a:endParaRPr lang="en-GB"/>
          </a:p>
          <a:p>
            <a:endParaRPr lang="en-GB"/>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54036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E5EBF-68AE-8AD8-60E3-F53DAA0AC1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6E9037-71E0-F376-53FC-259C935BFA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BCDED2-EE33-04D2-DC28-ACD4C90EADC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We know the news around this area can leave parents concerned. Everything we teach is carefully planned and was worked on through working parties with Woodlea parents in the past. We are completely transparent.  </a:t>
            </a:r>
          </a:p>
          <a:p>
            <a:r>
              <a:rPr lang="en-GB"/>
              <a:t>PSHE lessons are taught by their class teacher once a week in their timetabled PSHE lesson, throughout the entire year in their usual classes, in mixed sex groupings, using a range of interactive teaching methods, e.g. activity sheets, films, songs, online games, and drama techniques. </a:t>
            </a:r>
          </a:p>
          <a:p>
            <a:r>
              <a:rPr lang="en-GB"/>
              <a:t>To ensure that children feel comfortable to learn about a range of topics, we create a safe learning environment using a group agreement at the beginning of lessons or topics. This includes a confidentiality statement understood by adults and children. The teachers will also use a range of skills, including distancing techniques and the anonymous question box. Teachers will answer children’s questions factually and honestly in an age-appropriate way and respond to any disclosures following the schools safeguarding procedures/child protection policy which can be found on our website. </a:t>
            </a:r>
          </a:p>
          <a:p>
            <a:r>
              <a:rPr lang="en-GB"/>
              <a:t>Ref: School Policy </a:t>
            </a:r>
            <a:r>
              <a:rPr lang="en-GB">
                <a:hlinkClick r:id="rId3"/>
              </a:rPr>
              <a:t>download.asp</a:t>
            </a:r>
            <a:endParaRPr lang="en-GB"/>
          </a:p>
          <a:p>
            <a:endParaRPr lang="en-GB"/>
          </a:p>
        </p:txBody>
      </p:sp>
      <p:sp>
        <p:nvSpPr>
          <p:cNvPr id="4" name="Slide Number Placeholder 3">
            <a:extLst>
              <a:ext uri="{FF2B5EF4-FFF2-40B4-BE49-F238E27FC236}">
                <a16:creationId xmlns:a16="http://schemas.microsoft.com/office/drawing/2014/main" id="{99493232-0AC8-9A00-AC5B-742783BA19DD}"/>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67190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D3DC22-96D9-42E9-B8AE-FF16C846F4D6}" type="slidenum">
              <a:rPr lang="en-GB" smtClean="0"/>
              <a:t>19</a:t>
            </a:fld>
            <a:endParaRPr lang="en-GB"/>
          </a:p>
        </p:txBody>
      </p:sp>
    </p:spTree>
    <p:extLst>
      <p:ext uri="{BB962C8B-B14F-4D97-AF65-F5344CB8AC3E}">
        <p14:creationId xmlns:p14="http://schemas.microsoft.com/office/powerpoint/2010/main" val="4082283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70866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60359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251926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F72BA41-EC5B-4197-BCC8-0FD2E523CD7A}"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155134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F72BA41-EC5B-4197-BCC8-0FD2E523CD7A}" type="datetimeFigureOut">
              <a:rPr lang="en-US" smtClean="0"/>
              <a:t>9/17/2026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286156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8F72BA41-EC5B-4197-BCC8-0FD2E523CD7A}" type="datetimeFigureOut">
              <a:rPr lang="en-US" smtClean="0"/>
              <a:t>9/17/2026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39319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72BA41-EC5B-4197-BCC8-0FD2E523CD7A}" type="datetimeFigureOut">
              <a:rPr lang="en-US" smtClean="0"/>
              <a:t>9/17/2026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709113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72BA41-EC5B-4197-BCC8-0FD2E523CD7A}"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280843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
        <p:nvSpPr>
          <p:cNvPr id="5" name="Date Placeholder 4"/>
          <p:cNvSpPr>
            <a:spLocks noGrp="1"/>
          </p:cNvSpPr>
          <p:nvPr>
            <p:ph type="dt" sz="half" idx="10"/>
          </p:nvPr>
        </p:nvSpPr>
        <p:spPr/>
        <p:txBody>
          <a:bodyPr/>
          <a:lstStyle/>
          <a:p>
            <a:fld id="{8F72BA41-EC5B-4197-BCC8-0FD2E523CD7A}" type="datetimeFigureOut">
              <a:rPr lang="en-US" smtClean="0"/>
              <a:t>9/17/2026</a:t>
            </a:fld>
            <a:endParaRPr lang="en-US"/>
          </a:p>
        </p:txBody>
      </p:sp>
    </p:spTree>
    <p:extLst>
      <p:ext uri="{BB962C8B-B14F-4D97-AF65-F5344CB8AC3E}">
        <p14:creationId xmlns:p14="http://schemas.microsoft.com/office/powerpoint/2010/main" val="391920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a:p>
        </p:txBody>
      </p:sp>
    </p:spTree>
    <p:extLst>
      <p:ext uri="{BB962C8B-B14F-4D97-AF65-F5344CB8AC3E}">
        <p14:creationId xmlns:p14="http://schemas.microsoft.com/office/powerpoint/2010/main" val="1364783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3694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a:p>
        </p:txBody>
      </p:sp>
    </p:spTree>
    <p:extLst>
      <p:ext uri="{BB962C8B-B14F-4D97-AF65-F5344CB8AC3E}">
        <p14:creationId xmlns:p14="http://schemas.microsoft.com/office/powerpoint/2010/main" val="1780977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87285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a:p>
        </p:txBody>
      </p:sp>
    </p:spTree>
    <p:extLst>
      <p:ext uri="{BB962C8B-B14F-4D97-AF65-F5344CB8AC3E}">
        <p14:creationId xmlns:p14="http://schemas.microsoft.com/office/powerpoint/2010/main" val="1884575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846584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06954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F72BA41-EC5B-4197-BCC8-0FD2E523CD7A}" type="datetimeFigureOut">
              <a:rPr lang="en-US" smtClean="0"/>
              <a:pPr/>
              <a:t>9/17/2026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E15108C-154A-4A5A-9C05-91A49A422BA7}" type="slidenum">
              <a:rPr lang="en-US" smtClean="0"/>
              <a:pPr/>
              <a:t>‹#›</a:t>
            </a:fld>
            <a:endParaRPr lang="en-US"/>
          </a:p>
        </p:txBody>
      </p:sp>
    </p:spTree>
    <p:extLst>
      <p:ext uri="{BB962C8B-B14F-4D97-AF65-F5344CB8AC3E}">
        <p14:creationId xmlns:p14="http://schemas.microsoft.com/office/powerpoint/2010/main" val="750611275"/>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woodleatlt.co.uk/page/?title=PSHE+and+RSE+Curriculum&amp;pid=206"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mailto:info@woodlea.surrey.sch.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info@woodleatlt.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302B5-81F0-6185-548F-54BC19BBD059}"/>
              </a:ext>
            </a:extLst>
          </p:cNvPr>
          <p:cNvSpPr>
            <a:spLocks noGrp="1"/>
          </p:cNvSpPr>
          <p:nvPr>
            <p:ph type="ctrTitle"/>
          </p:nvPr>
        </p:nvSpPr>
        <p:spPr>
          <a:xfrm>
            <a:off x="3023616" y="398835"/>
            <a:ext cx="5973179" cy="966670"/>
          </a:xfrm>
        </p:spPr>
        <p:txBody>
          <a:bodyPr>
            <a:normAutofit/>
          </a:bodyPr>
          <a:lstStyle/>
          <a:p>
            <a:pPr algn="ctr"/>
            <a:r>
              <a:rPr lang="en-GB"/>
              <a:t>Meet the Teacher</a:t>
            </a:r>
          </a:p>
        </p:txBody>
      </p:sp>
      <p:sp>
        <p:nvSpPr>
          <p:cNvPr id="3" name="Subtitle 2">
            <a:extLst>
              <a:ext uri="{FF2B5EF4-FFF2-40B4-BE49-F238E27FC236}">
                <a16:creationId xmlns:a16="http://schemas.microsoft.com/office/drawing/2014/main" id="{9E99ED69-773A-DFAE-95A6-0B34681CC167}"/>
              </a:ext>
            </a:extLst>
          </p:cNvPr>
          <p:cNvSpPr>
            <a:spLocks noGrp="1"/>
          </p:cNvSpPr>
          <p:nvPr>
            <p:ph type="subTitle" idx="1"/>
          </p:nvPr>
        </p:nvSpPr>
        <p:spPr>
          <a:xfrm>
            <a:off x="4499367" y="2112723"/>
            <a:ext cx="5473170" cy="871042"/>
          </a:xfrm>
        </p:spPr>
        <p:txBody>
          <a:bodyPr>
            <a:noAutofit/>
          </a:bodyPr>
          <a:lstStyle/>
          <a:p>
            <a:pPr algn="ctr"/>
            <a:r>
              <a:rPr lang="en-GB" sz="3200" b="1">
                <a:solidFill>
                  <a:schemeClr val="tx2"/>
                </a:solidFill>
              </a:rPr>
              <a:t>September 2026</a:t>
            </a:r>
          </a:p>
          <a:p>
            <a:pPr algn="ctr"/>
            <a:endParaRPr lang="en-GB" sz="3200" b="1">
              <a:solidFill>
                <a:schemeClr val="tx2"/>
              </a:solidFill>
              <a:latin typeface="Twinkl Cursive Looped" panose="02000000000000000000" pitchFamily="2" charset="0"/>
            </a:endParaRPr>
          </a:p>
          <a:p>
            <a:pPr algn="ctr"/>
            <a:r>
              <a:rPr lang="en-GB" sz="3200">
                <a:latin typeface="Twinkl Cursive Looped" panose="02000000000000000000" pitchFamily="2" charset="0"/>
              </a:rPr>
              <a:t> </a:t>
            </a:r>
            <a:r>
              <a:rPr lang="en-GB" sz="3200" b="1">
                <a:solidFill>
                  <a:schemeClr val="tx2"/>
                </a:solidFill>
                <a:latin typeface="Twinkl Cursive Looped" panose="02000000000000000000" pitchFamily="2" charset="0"/>
              </a:rPr>
              <a:t>Welcome back! </a:t>
            </a:r>
          </a:p>
          <a:p>
            <a:pPr algn="ctr"/>
            <a:r>
              <a:rPr lang="en-GB" sz="3200">
                <a:solidFill>
                  <a:schemeClr val="tx2"/>
                </a:solidFill>
                <a:latin typeface="Twinkl Cursive Looped" panose="02000000000000000000" pitchFamily="2" charset="0"/>
              </a:rPr>
              <a:t>We are very excited to be welcoming your children into Year 2 and are looking forward to a great year ahead.</a:t>
            </a:r>
            <a:endParaRPr lang="en-GB" sz="3200">
              <a:latin typeface="Twinkl Cursive Looped" panose="02000000000000000000" pitchFamily="2" charset="0"/>
            </a:endParaRPr>
          </a:p>
        </p:txBody>
      </p:sp>
      <p:sp>
        <p:nvSpPr>
          <p:cNvPr id="1049" name="Isosceles Triangle 1048">
            <a:extLst>
              <a:ext uri="{FF2B5EF4-FFF2-40B4-BE49-F238E27FC236}">
                <a16:creationId xmlns:a16="http://schemas.microsoft.com/office/drawing/2014/main" id="{DC99427B-A97E-40A3-B1FD-4557346C6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Woodlea Primary School - Home">
            <a:extLst>
              <a:ext uri="{FF2B5EF4-FFF2-40B4-BE49-F238E27FC236}">
                <a16:creationId xmlns:a16="http://schemas.microsoft.com/office/drawing/2014/main" id="{8B66B664-43C7-74B6-7EF5-1F45B7F204B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88604" y="1550139"/>
            <a:ext cx="3765692" cy="376569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9">
            <a:extLst>
              <a:ext uri="{FF2B5EF4-FFF2-40B4-BE49-F238E27FC236}">
                <a16:creationId xmlns:a16="http://schemas.microsoft.com/office/drawing/2014/main" id="{83AFA56E-8215-D372-19EC-36CB8D6DF2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2921" y="765491"/>
            <a:ext cx="3255963" cy="3249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099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6528F-90F0-CC3A-B056-59FD4FEA54FC}"/>
              </a:ext>
            </a:extLst>
          </p:cNvPr>
          <p:cNvSpPr>
            <a:spLocks noGrp="1"/>
          </p:cNvSpPr>
          <p:nvPr>
            <p:ph type="title"/>
          </p:nvPr>
        </p:nvSpPr>
        <p:spPr>
          <a:xfrm>
            <a:off x="677334" y="609599"/>
            <a:ext cx="8596668" cy="5201265"/>
          </a:xfrm>
        </p:spPr>
        <p:txBody>
          <a:bodyPr/>
          <a:lstStyle/>
          <a:p>
            <a:r>
              <a:rPr lang="en-GB"/>
              <a:t>The Year 2 Team</a:t>
            </a:r>
          </a:p>
        </p:txBody>
      </p:sp>
      <p:pic>
        <p:nvPicPr>
          <p:cNvPr id="2050" name="Picture 2" descr="Determined Admission Arrangements for 2021-2022 - Woodlea Primary School">
            <a:extLst>
              <a:ext uri="{FF2B5EF4-FFF2-40B4-BE49-F238E27FC236}">
                <a16:creationId xmlns:a16="http://schemas.microsoft.com/office/drawing/2014/main" id="{CD972233-5513-70EE-1BB7-6C8D75B5D8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5983" y="351807"/>
            <a:ext cx="1990725" cy="21907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ED5BFB0A-478F-9801-62F4-E3DAA06F29AB}"/>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779047" y="1930400"/>
            <a:ext cx="2236231" cy="1675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a:extLst>
              <a:ext uri="{FF2B5EF4-FFF2-40B4-BE49-F238E27FC236}">
                <a16:creationId xmlns:a16="http://schemas.microsoft.com/office/drawing/2014/main" id="{B583F42E-B3B9-256F-E29D-82CC0A88D9A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44067" y="1899563"/>
            <a:ext cx="2261210" cy="1694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a:extLst>
              <a:ext uri="{FF2B5EF4-FFF2-40B4-BE49-F238E27FC236}">
                <a16:creationId xmlns:a16="http://schemas.microsoft.com/office/drawing/2014/main" id="{E3E2B3AE-132E-49CE-DD14-8A027FD061A1}"/>
              </a:ext>
            </a:extLst>
          </p:cNvPr>
          <p:cNvSpPr txBox="1"/>
          <p:nvPr/>
        </p:nvSpPr>
        <p:spPr>
          <a:xfrm>
            <a:off x="829056" y="3703675"/>
            <a:ext cx="8961120" cy="1569660"/>
          </a:xfrm>
          <a:prstGeom prst="rect">
            <a:avLst/>
          </a:prstGeom>
          <a:noFill/>
        </p:spPr>
        <p:txBody>
          <a:bodyPr wrap="square">
            <a:spAutoFit/>
          </a:bodyPr>
          <a:lstStyle/>
          <a:p>
            <a:pPr marL="0" indent="0">
              <a:buNone/>
            </a:pPr>
            <a:r>
              <a:rPr lang="en-GB" sz="2000">
                <a:latin typeface="Twinkl Cursive Looped" panose="02000000000000000000" pitchFamily="2" charset="0"/>
              </a:rPr>
              <a:t>       Monday/Thursday/Friday      		Tuesday/Wednesday</a:t>
            </a:r>
          </a:p>
          <a:p>
            <a:pPr marL="0" indent="0" algn="ctr">
              <a:buNone/>
            </a:pPr>
            <a:r>
              <a:rPr lang="en-GB" sz="2000">
                <a:solidFill>
                  <a:schemeClr val="tx2"/>
                </a:solidFill>
                <a:latin typeface="Twinkl Cursive Looped" panose="02000000000000000000" pitchFamily="2" charset="0"/>
              </a:rPr>
              <a:t>   </a:t>
            </a:r>
          </a:p>
          <a:p>
            <a:pPr marL="0" indent="0" algn="ctr">
              <a:buNone/>
            </a:pPr>
            <a:r>
              <a:rPr lang="en-GB" sz="2800">
                <a:solidFill>
                  <a:schemeClr val="tx2"/>
                </a:solidFill>
                <a:latin typeface="Twinkl Cursive Looped" panose="02000000000000000000" pitchFamily="2" charset="0"/>
              </a:rPr>
              <a:t>Teaching Assistant: </a:t>
            </a:r>
            <a:r>
              <a:rPr lang="en-GB" sz="2800">
                <a:latin typeface="Twinkl Cursive Looped" panose="02000000000000000000" pitchFamily="2" charset="0"/>
              </a:rPr>
              <a:t>Miss </a:t>
            </a:r>
            <a:r>
              <a:rPr lang="en-GB" sz="2800" err="1">
                <a:latin typeface="Twinkl Cursive Looped" panose="02000000000000000000" pitchFamily="2" charset="0"/>
              </a:rPr>
              <a:t>Wasserfall</a:t>
            </a:r>
            <a:r>
              <a:rPr lang="en-GB" sz="2800">
                <a:latin typeface="Twinkl Cursive Looped" panose="02000000000000000000" pitchFamily="2" charset="0"/>
              </a:rPr>
              <a:t>       </a:t>
            </a:r>
          </a:p>
          <a:p>
            <a:pPr marL="0" indent="0" algn="ctr">
              <a:buNone/>
            </a:pPr>
            <a:endParaRPr lang="en-GB" sz="2800">
              <a:latin typeface="Twinkl Cursive Looped" panose="02000000000000000000" pitchFamily="2" charset="0"/>
            </a:endParaRPr>
          </a:p>
        </p:txBody>
      </p:sp>
      <p:sp>
        <p:nvSpPr>
          <p:cNvPr id="8" name="TextBox 7">
            <a:extLst>
              <a:ext uri="{FF2B5EF4-FFF2-40B4-BE49-F238E27FC236}">
                <a16:creationId xmlns:a16="http://schemas.microsoft.com/office/drawing/2014/main" id="{425BC604-55B4-2D07-96FB-023E1AA236D2}"/>
              </a:ext>
            </a:extLst>
          </p:cNvPr>
          <p:cNvSpPr txBox="1"/>
          <p:nvPr/>
        </p:nvSpPr>
        <p:spPr>
          <a:xfrm>
            <a:off x="1416260" y="1355157"/>
            <a:ext cx="2668060" cy="523220"/>
          </a:xfrm>
          <a:prstGeom prst="rect">
            <a:avLst/>
          </a:prstGeom>
          <a:noFill/>
        </p:spPr>
        <p:txBody>
          <a:bodyPr wrap="square" rtlCol="0">
            <a:spAutoFit/>
          </a:bodyPr>
          <a:lstStyle/>
          <a:p>
            <a:pPr algn="ctr"/>
            <a:r>
              <a:rPr lang="en-GB" sz="2800">
                <a:latin typeface="Twinkl Cursive Looped" panose="02000000000000000000" pitchFamily="2" charset="0"/>
              </a:rPr>
              <a:t>Mrs Menham</a:t>
            </a:r>
          </a:p>
        </p:txBody>
      </p:sp>
      <p:sp>
        <p:nvSpPr>
          <p:cNvPr id="9" name="TextBox 8">
            <a:extLst>
              <a:ext uri="{FF2B5EF4-FFF2-40B4-BE49-F238E27FC236}">
                <a16:creationId xmlns:a16="http://schemas.microsoft.com/office/drawing/2014/main" id="{21ECC48A-80BD-5DAA-9624-F147A747439B}"/>
              </a:ext>
            </a:extLst>
          </p:cNvPr>
          <p:cNvSpPr txBox="1"/>
          <p:nvPr/>
        </p:nvSpPr>
        <p:spPr>
          <a:xfrm>
            <a:off x="5556556" y="1359896"/>
            <a:ext cx="2236231" cy="523220"/>
          </a:xfrm>
          <a:prstGeom prst="rect">
            <a:avLst/>
          </a:prstGeom>
          <a:noFill/>
        </p:spPr>
        <p:txBody>
          <a:bodyPr wrap="square" rtlCol="0">
            <a:spAutoFit/>
          </a:bodyPr>
          <a:lstStyle/>
          <a:p>
            <a:pPr algn="ctr"/>
            <a:r>
              <a:rPr lang="en-GB" sz="2800">
                <a:latin typeface="Twinkl Cursive Looped" panose="02000000000000000000" pitchFamily="2" charset="0"/>
              </a:rPr>
              <a:t>Mrs Hill</a:t>
            </a:r>
          </a:p>
        </p:txBody>
      </p:sp>
    </p:spTree>
    <p:extLst>
      <p:ext uri="{BB962C8B-B14F-4D97-AF65-F5344CB8AC3E}">
        <p14:creationId xmlns:p14="http://schemas.microsoft.com/office/powerpoint/2010/main" val="3600311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grpSp>
      <p:sp>
        <p:nvSpPr>
          <p:cNvPr id="2" name="Title 1">
            <a:extLst>
              <a:ext uri="{FF2B5EF4-FFF2-40B4-BE49-F238E27FC236}">
                <a16:creationId xmlns:a16="http://schemas.microsoft.com/office/drawing/2014/main" id="{B6E46476-6E24-7DBA-AC93-FF4EB7C5FF79}"/>
              </a:ext>
            </a:extLst>
          </p:cNvPr>
          <p:cNvSpPr>
            <a:spLocks noGrp="1"/>
          </p:cNvSpPr>
          <p:nvPr>
            <p:ph type="title"/>
          </p:nvPr>
        </p:nvSpPr>
        <p:spPr>
          <a:xfrm>
            <a:off x="652481" y="1382486"/>
            <a:ext cx="3547581" cy="4093028"/>
          </a:xfrm>
        </p:spPr>
        <p:txBody>
          <a:bodyPr anchor="ctr">
            <a:normAutofit/>
          </a:bodyPr>
          <a:lstStyle/>
          <a:p>
            <a:r>
              <a:rPr lang="en-GB" sz="4400">
                <a:solidFill>
                  <a:schemeClr val="accent1">
                    <a:lumMod val="75000"/>
                  </a:schemeClr>
                </a:solidFill>
                <a:latin typeface="Twinkl Light" panose="02000000000000000000" pitchFamily="2" charset="0"/>
              </a:rPr>
              <a:t>Our School Values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10" name="Picture 9" descr="A blue circle with white text and blue tree with green leaves and blue letters&#10;&#10;AI-generated content may be incorrect.">
            <a:extLst>
              <a:ext uri="{FF2B5EF4-FFF2-40B4-BE49-F238E27FC236}">
                <a16:creationId xmlns:a16="http://schemas.microsoft.com/office/drawing/2014/main" id="{EE844FE7-D05C-EE85-B968-A283ABC5C3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8508" y="532525"/>
            <a:ext cx="8291652" cy="6007823"/>
          </a:xfrm>
          <a:prstGeom prst="rect">
            <a:avLst/>
          </a:prstGeom>
        </p:spPr>
      </p:pic>
    </p:spTree>
    <p:extLst>
      <p:ext uri="{BB962C8B-B14F-4D97-AF65-F5344CB8AC3E}">
        <p14:creationId xmlns:p14="http://schemas.microsoft.com/office/powerpoint/2010/main" val="2874679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7F5C4-643C-BEB9-A428-EB0C8319A27D}"/>
              </a:ext>
            </a:extLst>
          </p:cNvPr>
          <p:cNvSpPr>
            <a:spLocks noGrp="1"/>
          </p:cNvSpPr>
          <p:nvPr>
            <p:ph type="title"/>
          </p:nvPr>
        </p:nvSpPr>
        <p:spPr/>
        <p:txBody>
          <a:bodyPr/>
          <a:lstStyle/>
          <a:p>
            <a:r>
              <a:rPr lang="en-GB"/>
              <a:t>School Day</a:t>
            </a:r>
          </a:p>
        </p:txBody>
      </p:sp>
      <p:sp>
        <p:nvSpPr>
          <p:cNvPr id="3" name="Content Placeholder 2">
            <a:extLst>
              <a:ext uri="{FF2B5EF4-FFF2-40B4-BE49-F238E27FC236}">
                <a16:creationId xmlns:a16="http://schemas.microsoft.com/office/drawing/2014/main" id="{ECCB2812-6820-E882-78C9-10CDCCA174F9}"/>
              </a:ext>
            </a:extLst>
          </p:cNvPr>
          <p:cNvSpPr>
            <a:spLocks noGrp="1"/>
          </p:cNvSpPr>
          <p:nvPr>
            <p:ph idx="1"/>
          </p:nvPr>
        </p:nvSpPr>
        <p:spPr>
          <a:xfrm>
            <a:off x="679245" y="1365116"/>
            <a:ext cx="9875266" cy="4883284"/>
          </a:xfrm>
        </p:spPr>
        <p:txBody>
          <a:bodyPr>
            <a:normAutofit fontScale="85000" lnSpcReduction="10000"/>
          </a:bodyPr>
          <a:lstStyle/>
          <a:p>
            <a:pPr marL="0" indent="0">
              <a:buNone/>
            </a:pPr>
            <a:r>
              <a:rPr lang="en-GB">
                <a:solidFill>
                  <a:srgbClr val="00B0F0"/>
                </a:solidFill>
                <a:latin typeface="Twinkl Light" panose="02000000000000000000" pitchFamily="2" charset="0"/>
              </a:rPr>
              <a:t>Timings</a:t>
            </a:r>
          </a:p>
          <a:p>
            <a:r>
              <a:rPr lang="en-GB">
                <a:latin typeface="Twinkl Light" panose="02000000000000000000" pitchFamily="2" charset="0"/>
              </a:rPr>
              <a:t>In the morning, gates open at </a:t>
            </a:r>
            <a:r>
              <a:rPr lang="en-GB" b="1">
                <a:latin typeface="Twinkl Light" panose="02000000000000000000" pitchFamily="2" charset="0"/>
              </a:rPr>
              <a:t>8:35am</a:t>
            </a:r>
            <a:r>
              <a:rPr lang="en-GB">
                <a:latin typeface="Twinkl Light" panose="02000000000000000000" pitchFamily="2" charset="0"/>
              </a:rPr>
              <a:t>  for a soft start. Pupils go straight into class. </a:t>
            </a:r>
          </a:p>
          <a:p>
            <a:r>
              <a:rPr lang="en-US">
                <a:solidFill>
                  <a:schemeClr val="tx1"/>
                </a:solidFill>
                <a:latin typeface="Twinkl Light" panose="02000000000000000000" pitchFamily="2" charset="0"/>
              </a:rPr>
              <a:t>Registers taken at </a:t>
            </a:r>
            <a:r>
              <a:rPr lang="en-US" b="1">
                <a:solidFill>
                  <a:schemeClr val="tx1"/>
                </a:solidFill>
                <a:latin typeface="Twinkl Light" panose="02000000000000000000" pitchFamily="2" charset="0"/>
              </a:rPr>
              <a:t>8:45.</a:t>
            </a:r>
            <a:r>
              <a:rPr lang="en-US">
                <a:solidFill>
                  <a:schemeClr val="tx1"/>
                </a:solidFill>
                <a:latin typeface="Twinkl Light" panose="02000000000000000000" pitchFamily="2" charset="0"/>
              </a:rPr>
              <a:t> Finish Time: (3:15 R&amp; KS1 / 3:20 KS2) in the playground. </a:t>
            </a:r>
          </a:p>
          <a:p>
            <a:r>
              <a:rPr lang="en-US">
                <a:latin typeface="Twinkl Light" panose="02000000000000000000" pitchFamily="2" charset="0"/>
              </a:rPr>
              <a:t>Please be aware </a:t>
            </a:r>
            <a:r>
              <a:rPr lang="en-US" b="1">
                <a:latin typeface="Twinkl Light" panose="02000000000000000000" pitchFamily="2" charset="0"/>
              </a:rPr>
              <a:t>children on site before 8:30am must be accompanied by a parent/carer. </a:t>
            </a:r>
          </a:p>
          <a:p>
            <a:r>
              <a:rPr lang="en-US">
                <a:latin typeface="Twinkl Light" panose="02000000000000000000" pitchFamily="2" charset="0"/>
              </a:rPr>
              <a:t>If attending Brambles or a club before school, parents must take the children to the location of the club. </a:t>
            </a:r>
          </a:p>
          <a:p>
            <a:r>
              <a:rPr lang="en-US">
                <a:latin typeface="Twinkl Light" panose="02000000000000000000" pitchFamily="2" charset="0"/>
              </a:rPr>
              <a:t>If someone different is picking your child up or you are running late, please let the office know via email or the phone and they will pass the message on to us.</a:t>
            </a:r>
          </a:p>
          <a:p>
            <a:r>
              <a:rPr lang="en-US">
                <a:latin typeface="Twinkl Light" panose="02000000000000000000" pitchFamily="2" charset="0"/>
              </a:rPr>
              <a:t>We are still putting in place the good practice we started during the pandemic. We encourage the children to maintain good personal hygiene e.g. sneezing into their elbow, washing/ </a:t>
            </a:r>
            <a:r>
              <a:rPr lang="en-US" err="1">
                <a:latin typeface="Twinkl Light" panose="02000000000000000000" pitchFamily="2" charset="0"/>
              </a:rPr>
              <a:t>sanitising</a:t>
            </a:r>
            <a:r>
              <a:rPr lang="en-US">
                <a:latin typeface="Twinkl Light" panose="02000000000000000000" pitchFamily="2" charset="0"/>
              </a:rPr>
              <a:t> hands regularly. </a:t>
            </a:r>
          </a:p>
          <a:p>
            <a:r>
              <a:rPr lang="en-US">
                <a:latin typeface="Twinkl Light" panose="02000000000000000000" pitchFamily="2" charset="0"/>
              </a:rPr>
              <a:t>If your child is  unwell and not fit to come to school, please let the office know as soon as possible.   </a:t>
            </a:r>
            <a:endParaRPr lang="en-GB">
              <a:latin typeface="Twinkl Light" panose="02000000000000000000" pitchFamily="2" charset="0"/>
            </a:endParaRPr>
          </a:p>
          <a:p>
            <a:r>
              <a:rPr lang="en-GB">
                <a:solidFill>
                  <a:srgbClr val="00B0F0"/>
                </a:solidFill>
                <a:latin typeface="Twinkl Light" panose="02000000000000000000" pitchFamily="2" charset="0"/>
              </a:rPr>
              <a:t>Things the children need</a:t>
            </a:r>
          </a:p>
          <a:p>
            <a:pPr lvl="1"/>
            <a:r>
              <a:rPr lang="en-GB" sz="1800">
                <a:latin typeface="Twinkl Light" panose="02000000000000000000" pitchFamily="2" charset="0"/>
              </a:rPr>
              <a:t>Uniform &amp; bags – small rucksack/bookbag</a:t>
            </a:r>
          </a:p>
          <a:p>
            <a:pPr lvl="1"/>
            <a:r>
              <a:rPr lang="en-GB" sz="1800">
                <a:latin typeface="Twinkl Light" panose="02000000000000000000" pitchFamily="2" charset="0"/>
              </a:rPr>
              <a:t>Outdoor shoes</a:t>
            </a:r>
          </a:p>
          <a:p>
            <a:pPr lvl="1"/>
            <a:r>
              <a:rPr lang="en-GB" sz="1800">
                <a:latin typeface="Twinkl Light" panose="02000000000000000000" pitchFamily="2" charset="0"/>
              </a:rPr>
              <a:t>Water bottle</a:t>
            </a:r>
          </a:p>
          <a:p>
            <a:pPr lvl="1"/>
            <a:r>
              <a:rPr lang="en-GB" sz="1800">
                <a:latin typeface="Twinkl Light" panose="02000000000000000000" pitchFamily="2" charset="0"/>
              </a:rPr>
              <a:t>DO NOT NEED – toys, notebooks etc. </a:t>
            </a:r>
          </a:p>
        </p:txBody>
      </p:sp>
    </p:spTree>
    <p:extLst>
      <p:ext uri="{BB962C8B-B14F-4D97-AF65-F5344CB8AC3E}">
        <p14:creationId xmlns:p14="http://schemas.microsoft.com/office/powerpoint/2010/main" val="3558446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1BB5D-838B-C4EA-41E3-C9ED326B6768}"/>
              </a:ext>
            </a:extLst>
          </p:cNvPr>
          <p:cNvSpPr>
            <a:spLocks noGrp="1"/>
          </p:cNvSpPr>
          <p:nvPr>
            <p:ph type="title"/>
          </p:nvPr>
        </p:nvSpPr>
        <p:spPr/>
        <p:txBody>
          <a:bodyPr/>
          <a:lstStyle/>
          <a:p>
            <a:r>
              <a:rPr lang="en-GB"/>
              <a:t>Absence and Lateness procedures</a:t>
            </a:r>
          </a:p>
        </p:txBody>
      </p:sp>
      <p:sp>
        <p:nvSpPr>
          <p:cNvPr id="3" name="Content Placeholder 2">
            <a:extLst>
              <a:ext uri="{FF2B5EF4-FFF2-40B4-BE49-F238E27FC236}">
                <a16:creationId xmlns:a16="http://schemas.microsoft.com/office/drawing/2014/main" id="{761D68B3-419A-F8B1-BB5D-14CC967F3291}"/>
              </a:ext>
            </a:extLst>
          </p:cNvPr>
          <p:cNvSpPr>
            <a:spLocks noGrp="1"/>
          </p:cNvSpPr>
          <p:nvPr>
            <p:ph idx="1"/>
          </p:nvPr>
        </p:nvSpPr>
        <p:spPr>
          <a:xfrm>
            <a:off x="677334" y="1572769"/>
            <a:ext cx="8596668" cy="4468594"/>
          </a:xfrm>
        </p:spPr>
        <p:txBody>
          <a:bodyPr>
            <a:normAutofit/>
          </a:bodyPr>
          <a:lstStyle/>
          <a:p>
            <a:r>
              <a:rPr lang="en-GB" sz="1800">
                <a:effectLst/>
                <a:latin typeface="Twinkl Cursive Looped" panose="02000000000000000000" pitchFamily="2" charset="0"/>
                <a:ea typeface="Verdana" panose="020B0604030504040204" pitchFamily="34" charset="0"/>
                <a:cs typeface="Verdana" panose="020B0604030504040204" pitchFamily="34" charset="0"/>
              </a:rPr>
              <a:t>Parents are asked to inform the school of all absence on </a:t>
            </a:r>
            <a:r>
              <a:rPr lang="en-GB" sz="1800" b="1">
                <a:effectLst/>
                <a:latin typeface="Twinkl Cursive Looped" panose="02000000000000000000" pitchFamily="2" charset="0"/>
                <a:ea typeface="Verdana" panose="020B0604030504040204" pitchFamily="34" charset="0"/>
                <a:cs typeface="Verdana" panose="020B0604030504040204" pitchFamily="34" charset="0"/>
              </a:rPr>
              <a:t>each day </a:t>
            </a:r>
            <a:r>
              <a:rPr lang="en-GB" sz="1800">
                <a:effectLst/>
                <a:latin typeface="Twinkl Cursive Looped" panose="02000000000000000000" pitchFamily="2" charset="0"/>
                <a:ea typeface="Verdana" panose="020B0604030504040204" pitchFamily="34" charset="0"/>
                <a:cs typeface="Verdana" panose="020B0604030504040204" pitchFamily="34" charset="0"/>
              </a:rPr>
              <a:t>of absence by personal</a:t>
            </a:r>
            <a:r>
              <a:rPr lang="en-GB" sz="1800" spc="-10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contact,</a:t>
            </a:r>
            <a:r>
              <a:rPr lang="en-GB" sz="1800" spc="-10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letter,</a:t>
            </a:r>
            <a:r>
              <a:rPr lang="en-GB" sz="1800" spc="-10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email</a:t>
            </a:r>
            <a:r>
              <a:rPr lang="en-GB" sz="1800" spc="-10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or</a:t>
            </a:r>
            <a:r>
              <a:rPr lang="en-GB" sz="1800" spc="-10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telephone.</a:t>
            </a:r>
            <a:r>
              <a:rPr lang="en-GB" sz="1800" spc="-100">
                <a:effectLst/>
                <a:latin typeface="Twinkl Cursive Looped" panose="02000000000000000000" pitchFamily="2" charset="0"/>
                <a:ea typeface="Verdana" panose="020B0604030504040204" pitchFamily="34" charset="0"/>
                <a:cs typeface="Verdana" panose="020B0604030504040204" pitchFamily="34" charset="0"/>
              </a:rPr>
              <a:t> </a:t>
            </a:r>
          </a:p>
          <a:p>
            <a:r>
              <a:rPr lang="en-GB" sz="1800">
                <a:effectLst/>
                <a:latin typeface="Twinkl Cursive Looped" panose="02000000000000000000" pitchFamily="2" charset="0"/>
                <a:ea typeface="Verdana" panose="020B0604030504040204" pitchFamily="34" charset="0"/>
                <a:cs typeface="Verdana" panose="020B0604030504040204" pitchFamily="34" charset="0"/>
              </a:rPr>
              <a:t>Notification</a:t>
            </a:r>
            <a:r>
              <a:rPr lang="en-GB" sz="1800" spc="-10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of</a:t>
            </a:r>
            <a:r>
              <a:rPr lang="en-GB" sz="1800" spc="-10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the</a:t>
            </a:r>
            <a:r>
              <a:rPr lang="en-GB" sz="1800" spc="-10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nature</a:t>
            </a:r>
            <a:r>
              <a:rPr lang="en-GB" sz="1800" spc="-10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of</a:t>
            </a:r>
            <a:r>
              <a:rPr lang="en-GB" sz="1800" spc="-10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the</a:t>
            </a:r>
            <a:r>
              <a:rPr lang="en-GB" sz="1800" spc="-10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illness and the expected length of absence is also expected. </a:t>
            </a:r>
          </a:p>
          <a:p>
            <a:r>
              <a:rPr lang="en-GB" sz="1800">
                <a:effectLst/>
                <a:latin typeface="Twinkl Cursive Looped" panose="02000000000000000000" pitchFamily="2" charset="0"/>
                <a:ea typeface="Verdana" panose="020B0604030504040204" pitchFamily="34" charset="0"/>
                <a:cs typeface="Verdana" panose="020B0604030504040204" pitchFamily="34" charset="0"/>
              </a:rPr>
              <a:t>For</a:t>
            </a:r>
            <a:r>
              <a:rPr lang="en-GB" sz="1800" spc="-7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medical</a:t>
            </a:r>
            <a:r>
              <a:rPr lang="en-GB" sz="1800" spc="-8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or</a:t>
            </a:r>
            <a:r>
              <a:rPr lang="en-GB" sz="1800" spc="-7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other</a:t>
            </a:r>
            <a:r>
              <a:rPr lang="en-GB" sz="1800" spc="-8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appointments</a:t>
            </a:r>
            <a:r>
              <a:rPr lang="en-GB" sz="1800" spc="-8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during</a:t>
            </a:r>
            <a:r>
              <a:rPr lang="en-GB" sz="1800" spc="-8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the</a:t>
            </a:r>
            <a:r>
              <a:rPr lang="en-GB" sz="1800" spc="-8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school</a:t>
            </a:r>
            <a:r>
              <a:rPr lang="en-GB" sz="1800" spc="-7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day</a:t>
            </a:r>
            <a:r>
              <a:rPr lang="en-GB" sz="1800" spc="-8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notification</a:t>
            </a:r>
            <a:r>
              <a:rPr lang="en-GB" sz="1800" spc="-7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is</a:t>
            </a:r>
            <a:r>
              <a:rPr lang="en-GB" sz="1800" spc="-8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required</a:t>
            </a:r>
            <a:r>
              <a:rPr lang="en-GB" sz="1800" spc="-45">
                <a:effectLst/>
                <a:latin typeface="Twinkl Cursive Looped" panose="02000000000000000000" pitchFamily="2" charset="0"/>
                <a:ea typeface="Verdana" panose="020B0604030504040204" pitchFamily="34" charset="0"/>
                <a:cs typeface="Verdana" panose="020B0604030504040204" pitchFamily="34" charset="0"/>
              </a:rPr>
              <a:t> </a:t>
            </a:r>
            <a:r>
              <a:rPr lang="en-GB" sz="1800" b="1">
                <a:effectLst/>
                <a:latin typeface="Twinkl Cursive Looped" panose="02000000000000000000" pitchFamily="2" charset="0"/>
                <a:ea typeface="Verdana" panose="020B0604030504040204" pitchFamily="34" charset="0"/>
                <a:cs typeface="Verdana" panose="020B0604030504040204" pitchFamily="34" charset="0"/>
              </a:rPr>
              <a:t>in advance</a:t>
            </a:r>
            <a:r>
              <a:rPr lang="en-GB" sz="1800">
                <a:effectLst/>
                <a:latin typeface="Twinkl Cursive Looped" panose="02000000000000000000" pitchFamily="2" charset="0"/>
                <a:ea typeface="Verdana" panose="020B0604030504040204" pitchFamily="34" charset="0"/>
                <a:cs typeface="Verdana" panose="020B0604030504040204" pitchFamily="34" charset="0"/>
              </a:rPr>
              <a:t>, where possible these should be arranged out of school hours. Appointment cards/emails/texts</a:t>
            </a:r>
            <a:r>
              <a:rPr lang="en-GB" sz="1800" spc="-3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must</a:t>
            </a:r>
            <a:r>
              <a:rPr lang="en-GB" sz="1800" spc="-4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be</a:t>
            </a:r>
            <a:r>
              <a:rPr lang="en-GB" sz="1800" spc="-3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shown</a:t>
            </a:r>
            <a:r>
              <a:rPr lang="en-GB" sz="1800" spc="-4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to</a:t>
            </a:r>
            <a:r>
              <a:rPr lang="en-GB" sz="1800" spc="-40">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the</a:t>
            </a:r>
            <a:r>
              <a:rPr lang="en-GB" sz="1800" spc="-35">
                <a:effectLst/>
                <a:latin typeface="Twinkl Cursive Looped" panose="02000000000000000000" pitchFamily="2" charset="0"/>
                <a:ea typeface="Verdana" panose="020B0604030504040204" pitchFamily="34" charset="0"/>
                <a:cs typeface="Verdana" panose="020B0604030504040204" pitchFamily="34" charset="0"/>
              </a:rPr>
              <a:t> </a:t>
            </a:r>
            <a:r>
              <a:rPr lang="en-GB" sz="1800">
                <a:effectLst/>
                <a:latin typeface="Twinkl Cursive Looped" panose="02000000000000000000" pitchFamily="2" charset="0"/>
                <a:ea typeface="Verdana" panose="020B0604030504040204" pitchFamily="34" charset="0"/>
                <a:cs typeface="Verdana" panose="020B0604030504040204" pitchFamily="34" charset="0"/>
              </a:rPr>
              <a:t>school.</a:t>
            </a:r>
          </a:p>
          <a:p>
            <a:pPr marL="67945" marR="62865" algn="just">
              <a:lnSpc>
                <a:spcPct val="100000"/>
              </a:lnSpc>
            </a:pPr>
            <a:r>
              <a:rPr lang="en-GB" sz="1800">
                <a:effectLst/>
                <a:latin typeface="Twinkl Cursive Looped" panose="02000000000000000000" pitchFamily="2" charset="0"/>
                <a:ea typeface="Verdana" panose="020B0604030504040204" pitchFamily="34" charset="0"/>
                <a:cs typeface="Verdana" panose="020B0604030504040204" pitchFamily="34" charset="0"/>
              </a:rPr>
              <a:t>The office will make contact with the parent/carer of any child who is not in school for whom we have not received an absence message for by 9.15am. </a:t>
            </a:r>
          </a:p>
          <a:p>
            <a:pPr marL="0" marR="62865" indent="0" algn="just">
              <a:lnSpc>
                <a:spcPct val="100000"/>
              </a:lnSpc>
              <a:buNone/>
            </a:pPr>
            <a:r>
              <a:rPr lang="en-GB">
                <a:solidFill>
                  <a:schemeClr val="accent2"/>
                </a:solidFill>
                <a:latin typeface="Twinkl Cursive Looped" panose="02000000000000000000" pitchFamily="2" charset="0"/>
                <a:ea typeface="Verdana" panose="020B0604030504040204" pitchFamily="34" charset="0"/>
                <a:cs typeface="Verdana" panose="020B0604030504040204" pitchFamily="34" charset="0"/>
              </a:rPr>
              <a:t>Lateness: </a:t>
            </a:r>
          </a:p>
          <a:p>
            <a:pPr marR="62865" algn="just">
              <a:lnSpc>
                <a:spcPct val="100000"/>
              </a:lnSpc>
              <a:buFont typeface="Wingdings" panose="05000000000000000000" pitchFamily="2" charset="2"/>
              <a:buChar char="Ø"/>
            </a:pPr>
            <a:r>
              <a:rPr lang="en-GB" sz="1800">
                <a:effectLst/>
                <a:latin typeface="Twinkl Cursive Looped" panose="02000000000000000000" pitchFamily="2" charset="0"/>
                <a:ea typeface="Verdana" panose="020B0604030504040204" pitchFamily="34" charset="0"/>
                <a:cs typeface="Verdana" panose="020B0604030504040204" pitchFamily="34" charset="0"/>
              </a:rPr>
              <a:t>Children who arrive late (after 8:50 but before 9:10) must report to the office. </a:t>
            </a:r>
          </a:p>
          <a:p>
            <a:pPr marR="62865" algn="just">
              <a:lnSpc>
                <a:spcPct val="100000"/>
              </a:lnSpc>
              <a:buFont typeface="Wingdings" panose="05000000000000000000" pitchFamily="2" charset="2"/>
              <a:buChar char="Ø"/>
            </a:pPr>
            <a:r>
              <a:rPr lang="en-GB" sz="1800">
                <a:effectLst/>
                <a:latin typeface="Twinkl Cursive Looped" panose="02000000000000000000" pitchFamily="2" charset="0"/>
                <a:ea typeface="Verdana" panose="020B0604030504040204" pitchFamily="34" charset="0"/>
                <a:cs typeface="Verdana" panose="020B0604030504040204" pitchFamily="34" charset="0"/>
              </a:rPr>
              <a:t>If they arrive after 9:10 they should be </a:t>
            </a:r>
            <a:r>
              <a:rPr lang="en-GB" sz="1800" b="1">
                <a:effectLst/>
                <a:latin typeface="Twinkl Cursive Looped" panose="02000000000000000000" pitchFamily="2" charset="0"/>
                <a:ea typeface="Verdana" panose="020B0604030504040204" pitchFamily="34" charset="0"/>
                <a:cs typeface="Verdana" panose="020B0604030504040204" pitchFamily="34" charset="0"/>
              </a:rPr>
              <a:t>accompanied by an adult to the office </a:t>
            </a:r>
            <a:r>
              <a:rPr lang="en-GB" sz="1800">
                <a:effectLst/>
                <a:latin typeface="Twinkl Cursive Looped" panose="02000000000000000000" pitchFamily="2" charset="0"/>
                <a:ea typeface="Verdana" panose="020B0604030504040204" pitchFamily="34" charset="0"/>
                <a:cs typeface="Verdana" panose="020B0604030504040204" pitchFamily="34" charset="0"/>
              </a:rPr>
              <a:t>where they will be signed in. </a:t>
            </a:r>
          </a:p>
          <a:p>
            <a:pPr marL="0" marR="62865" indent="0" algn="just">
              <a:lnSpc>
                <a:spcPct val="100000"/>
              </a:lnSpc>
              <a:buNone/>
            </a:pPr>
            <a:endParaRPr lang="en-GB" sz="1800">
              <a:effectLst/>
              <a:latin typeface="Gill Sans MT" panose="020B0502020104020203" pitchFamily="34" charset="0"/>
              <a:ea typeface="Verdana" panose="020B0604030504040204" pitchFamily="34" charset="0"/>
              <a:cs typeface="Verdana" panose="020B0604030504040204" pitchFamily="34" charset="0"/>
            </a:endParaRPr>
          </a:p>
          <a:p>
            <a:pPr marL="67945" marR="62865" algn="just">
              <a:lnSpc>
                <a:spcPct val="100000"/>
              </a:lnSpc>
            </a:pPr>
            <a:endParaRPr lang="en-GB" sz="1800">
              <a:effectLst/>
              <a:latin typeface="Verdana" panose="020B0604030504040204" pitchFamily="34" charset="0"/>
              <a:ea typeface="Verdana" panose="020B0604030504040204" pitchFamily="34" charset="0"/>
              <a:cs typeface="Verdana" panose="020B0604030504040204" pitchFamily="34" charset="0"/>
            </a:endParaRPr>
          </a:p>
          <a:p>
            <a:endParaRPr lang="en-GB"/>
          </a:p>
        </p:txBody>
      </p:sp>
    </p:spTree>
    <p:extLst>
      <p:ext uri="{BB962C8B-B14F-4D97-AF65-F5344CB8AC3E}">
        <p14:creationId xmlns:p14="http://schemas.microsoft.com/office/powerpoint/2010/main" val="13493138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3FD693BD-FE90-8081-5C03-8672F47CEBCC}"/>
              </a:ext>
            </a:extLst>
          </p:cNvPr>
          <p:cNvSpPr>
            <a:spLocks noGrp="1"/>
          </p:cNvSpPr>
          <p:nvPr>
            <p:ph type="title"/>
          </p:nvPr>
        </p:nvSpPr>
        <p:spPr>
          <a:xfrm>
            <a:off x="652481" y="1382486"/>
            <a:ext cx="3547581" cy="4093028"/>
          </a:xfrm>
        </p:spPr>
        <p:txBody>
          <a:bodyPr anchor="ctr">
            <a:normAutofit/>
          </a:bodyPr>
          <a:lstStyle/>
          <a:p>
            <a:r>
              <a:rPr lang="en-GB" sz="4400">
                <a:solidFill>
                  <a:schemeClr val="accent1">
                    <a:lumMod val="75000"/>
                  </a:schemeClr>
                </a:solidFill>
              </a:rPr>
              <a:t>Absence and Lateness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1AA4757-EE50-88AC-2F21-5B5B9D2E845F}"/>
              </a:ext>
            </a:extLst>
          </p:cNvPr>
          <p:cNvGraphicFramePr>
            <a:graphicFrameLocks noGrp="1"/>
          </p:cNvGraphicFramePr>
          <p:nvPr>
            <p:ph idx="1"/>
            <p:extLst>
              <p:ext uri="{D42A27DB-BD31-4B8C-83A1-F6EECF244321}">
                <p14:modId xmlns:p14="http://schemas.microsoft.com/office/powerpoint/2010/main" val="3137431817"/>
              </p:ext>
            </p:extLst>
          </p:nvPr>
        </p:nvGraphicFramePr>
        <p:xfrm>
          <a:off x="4852543" y="944564"/>
          <a:ext cx="6692814" cy="48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33267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CE6E43D-FC44-4F15-89C6-7C08E9BDC3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321115E6-3640-4179-A252-686A27B75B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E68D2ABE-CDFA-4BEB-AF45-E43862265B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A108FB8B-558B-4F9E-970F-72D2EE57F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481E92F1-5BD2-4422-B875-90578CEAA5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9D9630F3-9488-4F58-9098-F6B8552BD6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A82B105D-E7A6-4F3A-AFDA-B9133F6BD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592262AB-546B-41A7-99DE-EC034F0722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D878A1F7-F404-41A0-BD7C-9739499BD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0076BF32-29FF-4C3A-B1AF-91A28EFD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A4C29F3-B3A2-40B9-8670-ADA39B0C42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5" name="Straight Connector 24">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Isosceles Triangle 32">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5" name="Rectangle 34">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76BE7ED0-2A45-B4CB-AB60-7689D9A894AE}"/>
              </a:ext>
            </a:extLst>
          </p:cNvPr>
          <p:cNvPicPr>
            <a:picLocks noGrp="1" noChangeAspect="1"/>
          </p:cNvPicPr>
          <p:nvPr>
            <p:ph idx="1"/>
          </p:nvPr>
        </p:nvPicPr>
        <p:blipFill>
          <a:blip r:embed="rId2"/>
          <a:srcRect r="4248" b="1"/>
          <a:stretch/>
        </p:blipFill>
        <p:spPr>
          <a:xfrm>
            <a:off x="568452" y="571500"/>
            <a:ext cx="11055096" cy="5715000"/>
          </a:xfrm>
          <a:prstGeom prst="rect">
            <a:avLst/>
          </a:prstGeom>
        </p:spPr>
      </p:pic>
    </p:spTree>
    <p:extLst>
      <p:ext uri="{BB962C8B-B14F-4D97-AF65-F5344CB8AC3E}">
        <p14:creationId xmlns:p14="http://schemas.microsoft.com/office/powerpoint/2010/main" val="3638048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5844A-FD25-9094-87CA-737C9C7A5EA8}"/>
              </a:ext>
            </a:extLst>
          </p:cNvPr>
          <p:cNvSpPr>
            <a:spLocks noGrp="1"/>
          </p:cNvSpPr>
          <p:nvPr>
            <p:ph type="title"/>
          </p:nvPr>
        </p:nvSpPr>
        <p:spPr/>
        <p:txBody>
          <a:bodyPr/>
          <a:lstStyle/>
          <a:p>
            <a:r>
              <a:rPr lang="en-GB"/>
              <a:t>Being on time</a:t>
            </a:r>
          </a:p>
        </p:txBody>
      </p:sp>
      <p:pic>
        <p:nvPicPr>
          <p:cNvPr id="4" name="Content Placeholder 3" descr="Attendance | Richard Lee Primary">
            <a:extLst>
              <a:ext uri="{FF2B5EF4-FFF2-40B4-BE49-F238E27FC236}">
                <a16:creationId xmlns:a16="http://schemas.microsoft.com/office/drawing/2014/main" id="{F3E97132-E0F7-B302-B770-9BE72B864BA3}"/>
              </a:ext>
            </a:extLst>
          </p:cNvPr>
          <p:cNvPicPr>
            <a:picLocks noGrp="1" noChangeAspect="1"/>
          </p:cNvPicPr>
          <p:nvPr>
            <p:ph idx="1"/>
          </p:nvPr>
        </p:nvPicPr>
        <p:blipFill>
          <a:blip r:embed="rId2"/>
          <a:stretch>
            <a:fillRect/>
          </a:stretch>
        </p:blipFill>
        <p:spPr>
          <a:xfrm>
            <a:off x="4231167" y="361989"/>
            <a:ext cx="4812350" cy="5991535"/>
          </a:xfrm>
          <a:prstGeom prst="rect">
            <a:avLst/>
          </a:prstGeom>
        </p:spPr>
      </p:pic>
    </p:spTree>
    <p:extLst>
      <p:ext uri="{BB962C8B-B14F-4D97-AF65-F5344CB8AC3E}">
        <p14:creationId xmlns:p14="http://schemas.microsoft.com/office/powerpoint/2010/main" val="764998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6B1275EC-777D-40AC-9972-08166236C970}"/>
              </a:ext>
            </a:extLst>
          </p:cNvPr>
          <p:cNvSpPr>
            <a:spLocks noChangeArrowheads="1"/>
          </p:cNvSpPr>
          <p:nvPr/>
        </p:nvSpPr>
        <p:spPr bwMode="auto">
          <a:xfrm>
            <a:off x="2513014" y="16346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3">
            <a:extLst>
              <a:ext uri="{FF2B5EF4-FFF2-40B4-BE49-F238E27FC236}">
                <a16:creationId xmlns:a16="http://schemas.microsoft.com/office/drawing/2014/main" id="{5B39D6C5-849B-4590-9A1C-4E4AF31091CF}"/>
              </a:ext>
            </a:extLst>
          </p:cNvPr>
          <p:cNvSpPr/>
          <p:nvPr/>
        </p:nvSpPr>
        <p:spPr>
          <a:xfrm>
            <a:off x="2319411" y="819745"/>
            <a:ext cx="3288080" cy="310919"/>
          </a:xfrm>
          <a:prstGeom prst="rect">
            <a:avLst/>
          </a:prstGeom>
        </p:spPr>
        <p:txBody>
          <a:bodyPr wrap="none">
            <a:spAutoFit/>
          </a:bodyPr>
          <a:lstStyle/>
          <a:p>
            <a:pPr>
              <a:lnSpc>
                <a:spcPct val="107000"/>
              </a:lnSpc>
              <a:spcAft>
                <a:spcPts val="800"/>
              </a:spcAft>
            </a:pPr>
            <a:r>
              <a:rPr lang="en-GB" sz="1400">
                <a:latin typeface="Century Gothic" panose="020B0502020202020204" pitchFamily="34" charset="0"/>
                <a:ea typeface="Calibri" panose="020F0502020204030204" pitchFamily="34" charset="0"/>
                <a:cs typeface="Times New Roman" panose="02020603050405020304" pitchFamily="18" charset="0"/>
              </a:rPr>
              <a:t>EYFS/Key Stage 1 Timetable - </a:t>
            </a:r>
            <a:r>
              <a:rPr lang="en-GB" sz="1400" b="1">
                <a:latin typeface="Century Gothic" panose="020B0502020202020204" pitchFamily="34" charset="0"/>
                <a:ea typeface="Calibri" panose="020F0502020204030204" pitchFamily="34" charset="0"/>
                <a:cs typeface="Times New Roman" panose="02020603050405020304" pitchFamily="18" charset="0"/>
              </a:rPr>
              <a:t>Year 2</a:t>
            </a:r>
            <a:endParaRPr lang="en-GB" sz="140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92C0D91F-BB9D-3CCB-5E09-6775817021A2}"/>
              </a:ext>
            </a:extLst>
          </p:cNvPr>
          <p:cNvGraphicFramePr>
            <a:graphicFrameLocks noGrp="1"/>
          </p:cNvGraphicFramePr>
          <p:nvPr>
            <p:extLst>
              <p:ext uri="{D42A27DB-BD31-4B8C-83A1-F6EECF244321}">
                <p14:modId xmlns:p14="http://schemas.microsoft.com/office/powerpoint/2010/main" val="2341968176"/>
              </p:ext>
            </p:extLst>
          </p:nvPr>
        </p:nvGraphicFramePr>
        <p:xfrm>
          <a:off x="806245" y="1337186"/>
          <a:ext cx="7823489" cy="4804355"/>
        </p:xfrm>
        <a:graphic>
          <a:graphicData uri="http://schemas.openxmlformats.org/drawingml/2006/table">
            <a:tbl>
              <a:tblPr firstRow="1" firstCol="1" bandRow="1"/>
              <a:tblGrid>
                <a:gridCol w="439445">
                  <a:extLst>
                    <a:ext uri="{9D8B030D-6E8A-4147-A177-3AD203B41FA5}">
                      <a16:colId xmlns:a16="http://schemas.microsoft.com/office/drawing/2014/main" val="3776376137"/>
                    </a:ext>
                  </a:extLst>
                </a:gridCol>
                <a:gridCol w="251464">
                  <a:extLst>
                    <a:ext uri="{9D8B030D-6E8A-4147-A177-3AD203B41FA5}">
                      <a16:colId xmlns:a16="http://schemas.microsoft.com/office/drawing/2014/main" val="3837467051"/>
                    </a:ext>
                  </a:extLst>
                </a:gridCol>
                <a:gridCol w="395824">
                  <a:extLst>
                    <a:ext uri="{9D8B030D-6E8A-4147-A177-3AD203B41FA5}">
                      <a16:colId xmlns:a16="http://schemas.microsoft.com/office/drawing/2014/main" val="506874423"/>
                    </a:ext>
                  </a:extLst>
                </a:gridCol>
                <a:gridCol w="253016">
                  <a:extLst>
                    <a:ext uri="{9D8B030D-6E8A-4147-A177-3AD203B41FA5}">
                      <a16:colId xmlns:a16="http://schemas.microsoft.com/office/drawing/2014/main" val="3905569726"/>
                    </a:ext>
                  </a:extLst>
                </a:gridCol>
                <a:gridCol w="903408">
                  <a:extLst>
                    <a:ext uri="{9D8B030D-6E8A-4147-A177-3AD203B41FA5}">
                      <a16:colId xmlns:a16="http://schemas.microsoft.com/office/drawing/2014/main" val="1912079583"/>
                    </a:ext>
                  </a:extLst>
                </a:gridCol>
                <a:gridCol w="298032">
                  <a:extLst>
                    <a:ext uri="{9D8B030D-6E8A-4147-A177-3AD203B41FA5}">
                      <a16:colId xmlns:a16="http://schemas.microsoft.com/office/drawing/2014/main" val="2512576847"/>
                    </a:ext>
                  </a:extLst>
                </a:gridCol>
                <a:gridCol w="293375">
                  <a:extLst>
                    <a:ext uri="{9D8B030D-6E8A-4147-A177-3AD203B41FA5}">
                      <a16:colId xmlns:a16="http://schemas.microsoft.com/office/drawing/2014/main" val="324303084"/>
                    </a:ext>
                  </a:extLst>
                </a:gridCol>
                <a:gridCol w="1168843">
                  <a:extLst>
                    <a:ext uri="{9D8B030D-6E8A-4147-A177-3AD203B41FA5}">
                      <a16:colId xmlns:a16="http://schemas.microsoft.com/office/drawing/2014/main" val="872012390"/>
                    </a:ext>
                  </a:extLst>
                </a:gridCol>
                <a:gridCol w="443943">
                  <a:extLst>
                    <a:ext uri="{9D8B030D-6E8A-4147-A177-3AD203B41FA5}">
                      <a16:colId xmlns:a16="http://schemas.microsoft.com/office/drawing/2014/main" val="1757402439"/>
                    </a:ext>
                  </a:extLst>
                </a:gridCol>
                <a:gridCol w="659706">
                  <a:extLst>
                    <a:ext uri="{9D8B030D-6E8A-4147-A177-3AD203B41FA5}">
                      <a16:colId xmlns:a16="http://schemas.microsoft.com/office/drawing/2014/main" val="2349706584"/>
                    </a:ext>
                  </a:extLst>
                </a:gridCol>
                <a:gridCol w="1389261">
                  <a:extLst>
                    <a:ext uri="{9D8B030D-6E8A-4147-A177-3AD203B41FA5}">
                      <a16:colId xmlns:a16="http://schemas.microsoft.com/office/drawing/2014/main" val="4223152305"/>
                    </a:ext>
                  </a:extLst>
                </a:gridCol>
                <a:gridCol w="1327172">
                  <a:extLst>
                    <a:ext uri="{9D8B030D-6E8A-4147-A177-3AD203B41FA5}">
                      <a16:colId xmlns:a16="http://schemas.microsoft.com/office/drawing/2014/main" val="1226243901"/>
                    </a:ext>
                  </a:extLst>
                </a:gridCol>
              </a:tblGrid>
              <a:tr h="355166">
                <a:tc>
                  <a:txBody>
                    <a:bodyPr/>
                    <a:lstStyle/>
                    <a:p>
                      <a:pPr algn="l">
                        <a:lnSpc>
                          <a:spcPct val="107000"/>
                        </a:lnSpc>
                        <a:spcAft>
                          <a:spcPts val="800"/>
                        </a:spcAft>
                        <a:buNone/>
                      </a:pPr>
                      <a:r>
                        <a:rPr lang="en-GB" sz="800" b="1">
                          <a:effectLst/>
                          <a:latin typeface="Century Gothic" panose="020B0502020202020204" pitchFamily="34" charset="0"/>
                          <a:ea typeface="Times New Roman" panose="02020603050405020304" pitchFamily="18" charset="0"/>
                          <a:cs typeface="Times New Roman" panose="02020603050405020304" pitchFamily="18" charset="0"/>
                        </a:rPr>
                        <a:t>Year 2</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8.45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8:55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9.20</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9:30</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10.25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10.35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10:55  – 11:55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11:55 – 12:55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12:55 – 1:20</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1:20 – 2:20</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2:20 – 3:15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09487075"/>
                  </a:ext>
                </a:extLst>
              </a:tr>
              <a:tr h="827013">
                <a:tc>
                  <a:txBody>
                    <a:bodyPr/>
                    <a:lstStyle/>
                    <a:p>
                      <a:pPr marL="71755" marR="71755" algn="l">
                        <a:lnSpc>
                          <a:spcPct val="107000"/>
                        </a:lnSpc>
                        <a:spcAft>
                          <a:spcPts val="800"/>
                        </a:spcAft>
                        <a:buNone/>
                      </a:pPr>
                      <a:r>
                        <a:rPr lang="en-GB" sz="900">
                          <a:effectLst/>
                          <a:latin typeface="Century Gothic" panose="020B0502020202020204" pitchFamily="34" charset="0"/>
                          <a:ea typeface="Times New Roman" panose="02020603050405020304" pitchFamily="18" charset="0"/>
                          <a:cs typeface="Times New Roman" panose="02020603050405020304" pitchFamily="18" charset="0"/>
                        </a:rPr>
                        <a:t>Monday</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0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Register</a:t>
                      </a:r>
                      <a:endParaRPr lang="en-GB" sz="10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71755" marR="71755" algn="ctr">
                        <a:lnSpc>
                          <a:spcPct val="107000"/>
                        </a:lnSpc>
                        <a:spcAft>
                          <a:spcPts val="800"/>
                        </a:spcAft>
                        <a:buNone/>
                      </a:pPr>
                      <a:r>
                        <a:rPr lang="en-GB" sz="10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Reading</a:t>
                      </a:r>
                      <a:endParaRPr lang="en-GB" sz="10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l">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Mastering number</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Whole-School</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Assembly</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B</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Writing</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L</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marL="71755" marR="71755" algn="ctr">
                        <a:lnSpc>
                          <a:spcPct val="107000"/>
                        </a:lnSpc>
                        <a:spcAft>
                          <a:spcPts val="800"/>
                        </a:spcAft>
                        <a:buNone/>
                      </a:pPr>
                      <a:r>
                        <a:rPr lang="en-GB" sz="800" b="1" kern="120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Phonics/</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800"/>
                        </a:spcAft>
                        <a:buNone/>
                      </a:pPr>
                      <a:r>
                        <a:rPr lang="en-GB" sz="800" b="1" kern="120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Spelling</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lnSpc>
                          <a:spcPct val="107000"/>
                        </a:lnSpc>
                        <a:spcAft>
                          <a:spcPts val="800"/>
                        </a:spcAft>
                        <a:buNone/>
                      </a:pPr>
                      <a:r>
                        <a:rPr lang="en-GB" sz="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Science</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buNone/>
                      </a:pPr>
                      <a:r>
                        <a:rPr lang="en-GB" sz="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 Computing</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70715904"/>
                  </a:ext>
                </a:extLst>
              </a:tr>
              <a:tr h="821140">
                <a:tc>
                  <a:txBody>
                    <a:bodyPr/>
                    <a:lstStyle/>
                    <a:p>
                      <a:pPr marL="71755" marR="71755" algn="l">
                        <a:lnSpc>
                          <a:spcPct val="107000"/>
                        </a:lnSpc>
                        <a:spcAft>
                          <a:spcPts val="800"/>
                        </a:spcAft>
                        <a:buNone/>
                      </a:pPr>
                      <a:r>
                        <a:rPr lang="en-GB" sz="900">
                          <a:effectLst/>
                          <a:latin typeface="Century Gothic" panose="020B0502020202020204" pitchFamily="34" charset="0"/>
                          <a:ea typeface="Times New Roman" panose="02020603050405020304" pitchFamily="18" charset="0"/>
                          <a:cs typeface="Times New Roman" panose="02020603050405020304" pitchFamily="18" charset="0"/>
                        </a:rPr>
                        <a:t>Tuesday</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0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Register</a:t>
                      </a:r>
                      <a:endParaRPr lang="en-GB" sz="10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71755" marR="71755" algn="ctr">
                        <a:lnSpc>
                          <a:spcPct val="107000"/>
                        </a:lnSpc>
                        <a:spcAft>
                          <a:spcPts val="800"/>
                        </a:spcAft>
                        <a:buNone/>
                      </a:pPr>
                      <a:r>
                        <a:rPr lang="en-GB" sz="10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Reading</a:t>
                      </a:r>
                      <a:endParaRPr lang="en-GB" sz="10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Mastering number</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Writing</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  KS1 Assembly</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(Singing?)</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U</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algn="ctr">
                        <a:lnSpc>
                          <a:spcPct val="106000"/>
                        </a:lnSpc>
                        <a:buNone/>
                      </a:pPr>
                      <a:r>
                        <a:rPr lang="en-GB" sz="800" b="1" kern="120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Phonics/</a:t>
                      </a:r>
                      <a:endParaRPr lang="en-GB" sz="800">
                        <a:effectLst/>
                        <a:latin typeface="Aptos" panose="020B0004020202020204" pitchFamily="34" charset="0"/>
                        <a:ea typeface="Times New Roman" panose="02020603050405020304" pitchFamily="18" charset="0"/>
                      </a:endParaRPr>
                    </a:p>
                    <a:p>
                      <a:pPr marL="71755" marR="71755" algn="ctr">
                        <a:lnSpc>
                          <a:spcPct val="107000"/>
                        </a:lnSpc>
                        <a:spcAft>
                          <a:spcPts val="800"/>
                        </a:spcAft>
                        <a:buNone/>
                      </a:pPr>
                      <a:r>
                        <a:rPr lang="en-GB" sz="800" b="1" kern="120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Guided Reading</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lnSpc>
                          <a:spcPct val="107000"/>
                        </a:lnSpc>
                        <a:spcAft>
                          <a:spcPts val="800"/>
                        </a:spcAft>
                        <a:buNone/>
                      </a:pPr>
                      <a:r>
                        <a:rPr lang="en-GB" sz="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Art </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buNone/>
                      </a:pPr>
                      <a:r>
                        <a:rPr lang="en-GB" sz="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Music</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38944142"/>
                  </a:ext>
                </a:extLst>
              </a:tr>
              <a:tr h="1057850">
                <a:tc>
                  <a:txBody>
                    <a:bodyPr/>
                    <a:lstStyle/>
                    <a:p>
                      <a:pPr marL="71755" marR="71755" algn="l">
                        <a:lnSpc>
                          <a:spcPct val="107000"/>
                        </a:lnSpc>
                        <a:spcAft>
                          <a:spcPts val="800"/>
                        </a:spcAft>
                        <a:buNone/>
                      </a:pPr>
                      <a:r>
                        <a:rPr lang="en-GB" sz="900">
                          <a:effectLst/>
                          <a:latin typeface="Century Gothic" panose="020B0502020202020204" pitchFamily="34" charset="0"/>
                          <a:ea typeface="Times New Roman" panose="02020603050405020304" pitchFamily="18" charset="0"/>
                          <a:cs typeface="Times New Roman" panose="02020603050405020304" pitchFamily="18" charset="0"/>
                        </a:rPr>
                        <a:t>Wednesday</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0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Register</a:t>
                      </a:r>
                      <a:endParaRPr lang="en-GB" sz="10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71755" marR="71755" algn="ctr">
                        <a:lnSpc>
                          <a:spcPct val="107000"/>
                        </a:lnSpc>
                        <a:spcAft>
                          <a:spcPts val="800"/>
                        </a:spcAft>
                        <a:buNone/>
                      </a:pPr>
                      <a:r>
                        <a:rPr lang="en-GB" sz="10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Reading</a:t>
                      </a:r>
                      <a:endParaRPr lang="en-GB" sz="10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Mastering number</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Whole-School</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Assembly</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E</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Writing</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N</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algn="l">
                        <a:lnSpc>
                          <a:spcPct val="106000"/>
                        </a:lnSpc>
                        <a:buNone/>
                      </a:pPr>
                      <a:r>
                        <a:rPr lang="en-GB" sz="800" b="1" kern="120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Phonics/</a:t>
                      </a:r>
                      <a:endParaRPr lang="en-GB" sz="800">
                        <a:effectLst/>
                        <a:latin typeface="Aptos" panose="020B0004020202020204" pitchFamily="34" charset="0"/>
                        <a:ea typeface="Times New Roman" panose="02020603050405020304" pitchFamily="18" charset="0"/>
                      </a:endParaRPr>
                    </a:p>
                    <a:p>
                      <a:pPr algn="l">
                        <a:lnSpc>
                          <a:spcPct val="106000"/>
                        </a:lnSpc>
                        <a:buNone/>
                      </a:pPr>
                      <a:r>
                        <a:rPr lang="en-GB" sz="800" b="1" kern="120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a:t>
                      </a:r>
                    </a:p>
                    <a:p>
                      <a:pPr algn="l">
                        <a:lnSpc>
                          <a:spcPct val="106000"/>
                        </a:lnSpc>
                        <a:buNone/>
                      </a:pPr>
                      <a:r>
                        <a:rPr lang="en-GB" sz="800" b="1" kern="120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Spelling                    </a:t>
                      </a:r>
                      <a:endParaRPr lang="en-GB" sz="800">
                        <a:effectLst/>
                        <a:latin typeface="Aptos" panose="020B0004020202020204" pitchFamily="34" charset="0"/>
                        <a:ea typeface="Times New Roman" panose="02020603050405020304" pitchFamily="18" charset="0"/>
                      </a:endParaRPr>
                    </a:p>
                    <a:p>
                      <a:pPr marL="71755" marR="71755" algn="ctr">
                        <a:lnSpc>
                          <a:spcPct val="107000"/>
                        </a:lnSpc>
                        <a:spcAft>
                          <a:spcPts val="800"/>
                        </a:spcAft>
                        <a:buNone/>
                      </a:pPr>
                      <a:r>
                        <a:rPr lang="en-GB" sz="800" b="1" kern="120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lnSpc>
                          <a:spcPct val="106000"/>
                        </a:lnSpc>
                        <a:buNone/>
                      </a:pPr>
                      <a:r>
                        <a:rPr lang="en-GB" sz="1200" kern="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 </a:t>
                      </a:r>
                      <a:endParaRPr lang="en-GB" sz="1200">
                        <a:effectLst/>
                        <a:latin typeface="Aptos" panose="020B0004020202020204" pitchFamily="34" charset="0"/>
                        <a:ea typeface="Times New Roman" panose="02020603050405020304" pitchFamily="18" charset="0"/>
                      </a:endParaRPr>
                    </a:p>
                    <a:p>
                      <a:pPr algn="ctr">
                        <a:lnSpc>
                          <a:spcPct val="107000"/>
                        </a:lnSpc>
                        <a:spcAft>
                          <a:spcPts val="800"/>
                        </a:spcAft>
                        <a:buNone/>
                      </a:pPr>
                      <a:r>
                        <a:rPr lang="en-GB" sz="1200" kern="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RE</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p>
                      <a:pPr algn="ctr">
                        <a:lnSpc>
                          <a:spcPct val="107000"/>
                        </a:lnSpc>
                        <a:spcAft>
                          <a:spcPts val="800"/>
                        </a:spcAft>
                        <a:buNone/>
                      </a:pPr>
                      <a:r>
                        <a:rPr lang="en-GB" sz="1200">
                          <a:effectLst/>
                          <a:latin typeface="Aptos Display" panose="020B0004020202020204" pitchFamily="34" charset="0"/>
                          <a:ea typeface="Times New Roman" panose="02020603050405020304" pitchFamily="18" charset="0"/>
                          <a:cs typeface="Aptos Display" panose="020B0004020202020204" pitchFamily="34" charset="0"/>
                        </a:rPr>
                        <a:t> </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buNone/>
                      </a:pPr>
                      <a:r>
                        <a:rPr lang="en-GB" sz="1200">
                          <a:effectLst/>
                          <a:latin typeface="Aptos Display" panose="020B0004020202020204" pitchFamily="34" charset="0"/>
                          <a:ea typeface="Times New Roman" panose="02020603050405020304" pitchFamily="18" charset="0"/>
                          <a:cs typeface="Aptos Display" panose="020B0004020202020204" pitchFamily="34" charset="0"/>
                        </a:rPr>
                        <a:t> </a:t>
                      </a:r>
                      <a:endParaRPr lang="en-GB" sz="1200">
                        <a:solidFill>
                          <a:schemeClr val="tx1"/>
                        </a:solidFill>
                        <a:effectLst/>
                        <a:latin typeface="Aptos" panose="020B0004020202020204" pitchFamily="34" charset="0"/>
                        <a:ea typeface="Times New Roman" panose="02020603050405020304" pitchFamily="18" charset="0"/>
                        <a:cs typeface="Times New Roman" panose="02020603050405020304" pitchFamily="18" charset="0"/>
                      </a:endParaRPr>
                    </a:p>
                    <a:p>
                      <a:pPr algn="ctr">
                        <a:lnSpc>
                          <a:spcPct val="107000"/>
                        </a:lnSpc>
                        <a:spcAft>
                          <a:spcPts val="800"/>
                        </a:spcAft>
                        <a:buNone/>
                      </a:pPr>
                      <a:r>
                        <a:rPr lang="en-GB" sz="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PE</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59983131"/>
                  </a:ext>
                </a:extLst>
              </a:tr>
              <a:tr h="920405">
                <a:tc>
                  <a:txBody>
                    <a:bodyPr/>
                    <a:lstStyle/>
                    <a:p>
                      <a:pPr marL="71755" marR="71755" algn="l">
                        <a:lnSpc>
                          <a:spcPct val="107000"/>
                        </a:lnSpc>
                        <a:spcAft>
                          <a:spcPts val="800"/>
                        </a:spcAft>
                        <a:buNone/>
                      </a:pPr>
                      <a:r>
                        <a:rPr lang="en-GB" sz="900">
                          <a:effectLst/>
                          <a:latin typeface="Century Gothic" panose="020B0502020202020204" pitchFamily="34" charset="0"/>
                          <a:ea typeface="Times New Roman" panose="02020603050405020304" pitchFamily="18" charset="0"/>
                          <a:cs typeface="Times New Roman" panose="02020603050405020304" pitchFamily="18" charset="0"/>
                        </a:rPr>
                        <a:t>Thursday</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0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Register</a:t>
                      </a:r>
                      <a:endParaRPr lang="en-GB" sz="10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71755" marR="71755" algn="ctr">
                        <a:lnSpc>
                          <a:spcPct val="107000"/>
                        </a:lnSpc>
                        <a:spcAft>
                          <a:spcPts val="800"/>
                        </a:spcAft>
                        <a:buNone/>
                      </a:pPr>
                      <a:r>
                        <a:rPr lang="en-GB" sz="10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Reading</a:t>
                      </a:r>
                      <a:endParaRPr lang="en-GB" sz="10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Mastering number</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KS1 Assembly Reading</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A</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Writing</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C</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marL="71755" marR="71755" algn="ctr">
                        <a:lnSpc>
                          <a:spcPct val="107000"/>
                        </a:lnSpc>
                        <a:spcAft>
                          <a:spcPts val="800"/>
                        </a:spcAft>
                        <a:buNone/>
                      </a:pPr>
                      <a:r>
                        <a:rPr lang="en-GB" sz="800" b="1" kern="120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Phonics/</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800"/>
                        </a:spcAft>
                        <a:buNone/>
                      </a:pPr>
                      <a:r>
                        <a:rPr lang="en-GB" sz="800" b="1" kern="120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Spelling</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lnSpc>
                          <a:spcPct val="107000"/>
                        </a:lnSpc>
                        <a:spcAft>
                          <a:spcPts val="800"/>
                        </a:spcAft>
                        <a:buNone/>
                      </a:pPr>
                      <a:r>
                        <a:rPr lang="en-GB" sz="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History/Geography</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buNone/>
                      </a:pPr>
                      <a:r>
                        <a:rPr lang="en-GB" sz="1200">
                          <a:solidFill>
                            <a:srgbClr val="000000"/>
                          </a:solidFill>
                          <a:effectLst/>
                          <a:latin typeface="Aptos Display" panose="020B0004020202020204" pitchFamily="34" charset="0"/>
                          <a:ea typeface="Times New Roman" panose="02020603050405020304" pitchFamily="18" charset="0"/>
                          <a:cs typeface="Times New Roman" panose="02020603050405020304" pitchFamily="18" charset="0"/>
                        </a:rPr>
                        <a:t>PE</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490500011"/>
                  </a:ext>
                </a:extLst>
              </a:tr>
              <a:tr h="821140">
                <a:tc>
                  <a:txBody>
                    <a:bodyPr/>
                    <a:lstStyle/>
                    <a:p>
                      <a:pPr marL="71755" marR="71755" algn="l">
                        <a:lnSpc>
                          <a:spcPct val="107000"/>
                        </a:lnSpc>
                        <a:spcAft>
                          <a:spcPts val="800"/>
                        </a:spcAft>
                        <a:buNone/>
                      </a:pPr>
                      <a:r>
                        <a:rPr lang="en-GB" sz="900">
                          <a:effectLst/>
                          <a:latin typeface="Century Gothic" panose="020B0502020202020204" pitchFamily="34" charset="0"/>
                          <a:ea typeface="Times New Roman" panose="02020603050405020304" pitchFamily="18" charset="0"/>
                          <a:cs typeface="Times New Roman" panose="02020603050405020304" pitchFamily="18" charset="0"/>
                        </a:rPr>
                        <a:t>Friday</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0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Register</a:t>
                      </a:r>
                      <a:endParaRPr lang="en-GB" sz="10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71755" marR="71755" algn="ctr">
                        <a:lnSpc>
                          <a:spcPct val="107000"/>
                        </a:lnSpc>
                        <a:spcAft>
                          <a:spcPts val="800"/>
                        </a:spcAft>
                        <a:buNone/>
                      </a:pPr>
                      <a:r>
                        <a:rPr lang="en-GB" sz="10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Reading</a:t>
                      </a:r>
                      <a:endParaRPr lang="en-GB" sz="10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Mastering number</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Writing</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Whole-School</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Assembly</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K</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H</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algn="ctr">
                        <a:lnSpc>
                          <a:spcPct val="106000"/>
                        </a:lnSpc>
                        <a:buNone/>
                      </a:pPr>
                      <a:r>
                        <a:rPr lang="en-GB" sz="800" b="1" kern="120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Phonics/</a:t>
                      </a:r>
                      <a:endParaRPr lang="en-GB" sz="800">
                        <a:effectLst/>
                        <a:latin typeface="Aptos" panose="020B0004020202020204" pitchFamily="34" charset="0"/>
                        <a:ea typeface="Times New Roman" panose="02020603050405020304" pitchFamily="18" charset="0"/>
                      </a:endParaRPr>
                    </a:p>
                    <a:p>
                      <a:pPr algn="ctr">
                        <a:lnSpc>
                          <a:spcPct val="106000"/>
                        </a:lnSpc>
                        <a:buNone/>
                      </a:pPr>
                      <a:r>
                        <a:rPr lang="en-GB" sz="800" b="1" kern="120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Guided</a:t>
                      </a:r>
                      <a:endParaRPr lang="en-GB" sz="800">
                        <a:effectLst/>
                        <a:latin typeface="Aptos" panose="020B0004020202020204" pitchFamily="34" charset="0"/>
                        <a:ea typeface="Times New Roman" panose="02020603050405020304" pitchFamily="18" charset="0"/>
                      </a:endParaRPr>
                    </a:p>
                    <a:p>
                      <a:pPr marL="71755" marR="71755" algn="ctr">
                        <a:lnSpc>
                          <a:spcPct val="107000"/>
                        </a:lnSpc>
                        <a:spcAft>
                          <a:spcPts val="800"/>
                        </a:spcAft>
                        <a:buNone/>
                      </a:pPr>
                      <a:r>
                        <a:rPr lang="en-GB" sz="800" b="1" kern="120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Reading</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lnSpc>
                          <a:spcPct val="107000"/>
                        </a:lnSpc>
                        <a:spcAft>
                          <a:spcPts val="800"/>
                        </a:spcAft>
                        <a:buNone/>
                      </a:pPr>
                      <a:r>
                        <a:rPr lang="en-GB" sz="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Outdoor Learning</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buNone/>
                      </a:pPr>
                      <a:r>
                        <a:rPr lang="en-GB" sz="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PSHE</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470395207"/>
                  </a:ext>
                </a:extLst>
              </a:tr>
            </a:tbl>
          </a:graphicData>
        </a:graphic>
      </p:graphicFrame>
      <p:sp>
        <p:nvSpPr>
          <p:cNvPr id="6" name="Rectangle 1">
            <a:extLst>
              <a:ext uri="{FF2B5EF4-FFF2-40B4-BE49-F238E27FC236}">
                <a16:creationId xmlns:a16="http://schemas.microsoft.com/office/drawing/2014/main" id="{0AD8FA9A-04C6-1FA1-821B-AA813A71211E}"/>
              </a:ext>
            </a:extLst>
          </p:cNvPr>
          <p:cNvSpPr>
            <a:spLocks noChangeArrowheads="1"/>
          </p:cNvSpPr>
          <p:nvPr/>
        </p:nvSpPr>
        <p:spPr bwMode="auto">
          <a:xfrm>
            <a:off x="1384300" y="21066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4098196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D244AD5-7C6C-239B-E759-DFD9E9262B68}"/>
              </a:ext>
            </a:extLst>
          </p:cNvPr>
          <p:cNvSpPr>
            <a:spLocks noChangeArrowheads="1"/>
          </p:cNvSpPr>
          <p:nvPr/>
        </p:nvSpPr>
        <p:spPr bwMode="auto">
          <a:xfrm>
            <a:off x="2362137" y="2074497"/>
            <a:ext cx="11069384" cy="475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5" name="Text Box 4">
            <a:extLst>
              <a:ext uri="{FF2B5EF4-FFF2-40B4-BE49-F238E27FC236}">
                <a16:creationId xmlns:a16="http://schemas.microsoft.com/office/drawing/2014/main" id="{7F93CC92-68F6-C692-09D0-6AAC9714A42B}"/>
              </a:ext>
            </a:extLst>
          </p:cNvPr>
          <p:cNvSpPr txBox="1">
            <a:spLocks noChangeArrowheads="1"/>
          </p:cNvSpPr>
          <p:nvPr/>
        </p:nvSpPr>
        <p:spPr bwMode="auto">
          <a:xfrm>
            <a:off x="2982468" y="633983"/>
            <a:ext cx="5799896" cy="582109"/>
          </a:xfrm>
          <a:prstGeom prst="rect">
            <a:avLst/>
          </a:prstGeom>
          <a:solidFill>
            <a:srgbClr val="FFFFFF"/>
          </a:solidFill>
          <a:ln w="28575">
            <a:solidFill>
              <a:srgbClr val="4472C4"/>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a:ln>
                  <a:noFill/>
                </a:ln>
                <a:solidFill>
                  <a:schemeClr val="tx1"/>
                </a:solidFill>
                <a:effectLst/>
                <a:latin typeface="Twinkl Cursive Looped" panose="02000000000000000000" pitchFamily="2" charset="0"/>
                <a:ea typeface="Calibri" panose="020F0502020204030204" pitchFamily="34" charset="0"/>
                <a:cs typeface="Times New Roman" panose="02020603050405020304" pitchFamily="18" charset="0"/>
              </a:rPr>
              <a:t>Autumn 1 </a:t>
            </a:r>
            <a:r>
              <a:rPr kumimoji="0" lang="en-US" altLang="en-US" sz="2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en-US" sz="2800" b="0" i="0" u="none" strike="noStrike" cap="none" normalizeH="0" baseline="0">
                <a:ln>
                  <a:noFill/>
                </a:ln>
                <a:solidFill>
                  <a:schemeClr val="tx1"/>
                </a:solidFill>
                <a:effectLst/>
                <a:latin typeface="Twinkl Cursive Looped" panose="02000000000000000000" pitchFamily="2" charset="0"/>
                <a:ea typeface="Calibri" panose="020F0502020204030204" pitchFamily="34" charset="0"/>
                <a:cs typeface="Times New Roman" panose="02020603050405020304" pitchFamily="18" charset="0"/>
              </a:rPr>
              <a:t> Year 2 2026</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id="{635FB850-DA94-F410-B23E-A4052E27AB04}"/>
              </a:ext>
            </a:extLst>
          </p:cNvPr>
          <p:cNvPicPr>
            <a:picLocks noChangeAspect="1"/>
          </p:cNvPicPr>
          <p:nvPr/>
        </p:nvPicPr>
        <p:blipFill>
          <a:blip r:embed="rId2"/>
          <a:stretch>
            <a:fillRect/>
          </a:stretch>
        </p:blipFill>
        <p:spPr>
          <a:xfrm>
            <a:off x="1274687" y="1455220"/>
            <a:ext cx="9053345" cy="4618120"/>
          </a:xfrm>
          <a:prstGeom prst="rect">
            <a:avLst/>
          </a:prstGeom>
        </p:spPr>
      </p:pic>
    </p:spTree>
    <p:extLst>
      <p:ext uri="{BB962C8B-B14F-4D97-AF65-F5344CB8AC3E}">
        <p14:creationId xmlns:p14="http://schemas.microsoft.com/office/powerpoint/2010/main" val="2827329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p:txBody>
          <a:bodyPr>
            <a:normAutofit fontScale="90000"/>
          </a:bodyPr>
          <a:lstStyle/>
          <a:p>
            <a:r>
              <a:rPr lang="en-GB"/>
              <a:t>Curriculum &amp; Enrichment Activities </a:t>
            </a:r>
            <a:br>
              <a:rPr lang="en-GB"/>
            </a:br>
            <a:br>
              <a:rPr lang="en-GB"/>
            </a:br>
            <a:br>
              <a:rPr lang="en-GB"/>
            </a:br>
            <a:br>
              <a:rPr lang="en-GB"/>
            </a:br>
            <a:br>
              <a:rPr lang="en-GB"/>
            </a:br>
            <a:br>
              <a:rPr lang="en-GB"/>
            </a:br>
            <a:br>
              <a:rPr lang="en-GB"/>
            </a:br>
            <a:br>
              <a:rPr lang="en-GB"/>
            </a:br>
            <a:br>
              <a:rPr lang="en-GB"/>
            </a:br>
            <a:br>
              <a:rPr lang="en-GB"/>
            </a:br>
            <a:r>
              <a:rPr lang="en-GB"/>
              <a:t>Trips</a:t>
            </a:r>
            <a:r>
              <a:rPr lang="en-GB" sz="1400">
                <a:latin typeface="Twinkl Cursive Looped" panose="02000000000000000000" pitchFamily="2" charset="0"/>
              </a:rPr>
              <a:t> Usually in the Summer Term but we may possibly be able to do one in the Spring </a:t>
            </a:r>
            <a:endParaRPr lang="en-GB"/>
          </a:p>
        </p:txBody>
      </p:sp>
      <p:sp>
        <p:nvSpPr>
          <p:cNvPr id="3" name="Content Placeholder 2">
            <a:extLst>
              <a:ext uri="{FF2B5EF4-FFF2-40B4-BE49-F238E27FC236}">
                <a16:creationId xmlns:a16="http://schemas.microsoft.com/office/drawing/2014/main" id="{E20FF6C1-7821-36A3-0366-8B57DF7BA8C6}"/>
              </a:ext>
            </a:extLst>
          </p:cNvPr>
          <p:cNvSpPr>
            <a:spLocks noGrp="1"/>
          </p:cNvSpPr>
          <p:nvPr>
            <p:ph idx="1"/>
          </p:nvPr>
        </p:nvSpPr>
        <p:spPr>
          <a:xfrm>
            <a:off x="677334" y="1786030"/>
            <a:ext cx="8596668" cy="3880773"/>
          </a:xfrm>
        </p:spPr>
        <p:txBody>
          <a:bodyPr>
            <a:normAutofit lnSpcReduction="10000"/>
          </a:bodyPr>
          <a:lstStyle/>
          <a:p>
            <a:pPr marL="0" indent="0">
              <a:buNone/>
            </a:pPr>
            <a:endParaRPr lang="en-GB"/>
          </a:p>
          <a:p>
            <a:endParaRPr lang="en-GB"/>
          </a:p>
          <a:p>
            <a:endParaRPr lang="en-GB"/>
          </a:p>
          <a:p>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r>
              <a:rPr lang="en-GB"/>
              <a:t>-</a:t>
            </a:r>
          </a:p>
          <a:p>
            <a:pPr marL="0" indent="0">
              <a:buNone/>
            </a:pPr>
            <a:endParaRPr lang="en-GB"/>
          </a:p>
        </p:txBody>
      </p:sp>
      <p:graphicFrame>
        <p:nvGraphicFramePr>
          <p:cNvPr id="4" name="Table 3">
            <a:extLst>
              <a:ext uri="{FF2B5EF4-FFF2-40B4-BE49-F238E27FC236}">
                <a16:creationId xmlns:a16="http://schemas.microsoft.com/office/drawing/2014/main" id="{984846FF-7D9D-F43A-0D8E-9B57EF776B5E}"/>
              </a:ext>
            </a:extLst>
          </p:cNvPr>
          <p:cNvGraphicFramePr>
            <a:graphicFrameLocks noGrp="1"/>
          </p:cNvGraphicFramePr>
          <p:nvPr>
            <p:extLst>
              <p:ext uri="{D42A27DB-BD31-4B8C-83A1-F6EECF244321}">
                <p14:modId xmlns:p14="http://schemas.microsoft.com/office/powerpoint/2010/main" val="1230776331"/>
              </p:ext>
            </p:extLst>
          </p:nvPr>
        </p:nvGraphicFramePr>
        <p:xfrm>
          <a:off x="1838177" y="1335567"/>
          <a:ext cx="6606960" cy="4186865"/>
        </p:xfrm>
        <a:graphic>
          <a:graphicData uri="http://schemas.openxmlformats.org/drawingml/2006/table">
            <a:tbl>
              <a:tblPr firstRow="1" firstCol="1" bandRow="1"/>
              <a:tblGrid>
                <a:gridCol w="820516">
                  <a:extLst>
                    <a:ext uri="{9D8B030D-6E8A-4147-A177-3AD203B41FA5}">
                      <a16:colId xmlns:a16="http://schemas.microsoft.com/office/drawing/2014/main" val="881919646"/>
                    </a:ext>
                  </a:extLst>
                </a:gridCol>
                <a:gridCol w="974031">
                  <a:extLst>
                    <a:ext uri="{9D8B030D-6E8A-4147-A177-3AD203B41FA5}">
                      <a16:colId xmlns:a16="http://schemas.microsoft.com/office/drawing/2014/main" val="3812624401"/>
                    </a:ext>
                  </a:extLst>
                </a:gridCol>
                <a:gridCol w="893303">
                  <a:extLst>
                    <a:ext uri="{9D8B030D-6E8A-4147-A177-3AD203B41FA5}">
                      <a16:colId xmlns:a16="http://schemas.microsoft.com/office/drawing/2014/main" val="1244553335"/>
                    </a:ext>
                  </a:extLst>
                </a:gridCol>
                <a:gridCol w="1240037">
                  <a:extLst>
                    <a:ext uri="{9D8B030D-6E8A-4147-A177-3AD203B41FA5}">
                      <a16:colId xmlns:a16="http://schemas.microsoft.com/office/drawing/2014/main" val="301504526"/>
                    </a:ext>
                  </a:extLst>
                </a:gridCol>
                <a:gridCol w="852277">
                  <a:extLst>
                    <a:ext uri="{9D8B030D-6E8A-4147-A177-3AD203B41FA5}">
                      <a16:colId xmlns:a16="http://schemas.microsoft.com/office/drawing/2014/main" val="2304657676"/>
                    </a:ext>
                  </a:extLst>
                </a:gridCol>
                <a:gridCol w="1236067">
                  <a:extLst>
                    <a:ext uri="{9D8B030D-6E8A-4147-A177-3AD203B41FA5}">
                      <a16:colId xmlns:a16="http://schemas.microsoft.com/office/drawing/2014/main" val="3543071716"/>
                    </a:ext>
                  </a:extLst>
                </a:gridCol>
                <a:gridCol w="590729">
                  <a:extLst>
                    <a:ext uri="{9D8B030D-6E8A-4147-A177-3AD203B41FA5}">
                      <a16:colId xmlns:a16="http://schemas.microsoft.com/office/drawing/2014/main" val="3892509368"/>
                    </a:ext>
                  </a:extLst>
                </a:gridCol>
              </a:tblGrid>
              <a:tr h="0">
                <a:tc gridSpan="7">
                  <a:txBody>
                    <a:bodyPr/>
                    <a:lstStyle/>
                    <a:p>
                      <a:pPr algn="l">
                        <a:spcAft>
                          <a:spcPts val="800"/>
                        </a:spcAft>
                      </a:pPr>
                      <a:r>
                        <a:rPr lang="en-GB" sz="1400" b="0" kern="1400" spc="-50">
                          <a:solidFill>
                            <a:srgbClr val="FFFFFF"/>
                          </a:solidFill>
                          <a:effectLst/>
                          <a:latin typeface="Aptos Display" panose="020B0004020202020204" pitchFamily="34" charset="0"/>
                          <a:ea typeface="Times New Roman" panose="02020603050405020304" pitchFamily="18" charset="0"/>
                          <a:cs typeface="Times New Roman" panose="02020603050405020304" pitchFamily="18" charset="0"/>
                        </a:rPr>
                        <a:t>Woodlea Curriculum – Year Group Overview – Year  2  2026</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01549"/>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048997499"/>
                  </a:ext>
                </a:extLst>
              </a:tr>
              <a:tr h="279915">
                <a:tc>
                  <a:txBody>
                    <a:bodyPr/>
                    <a:lstStyle/>
                    <a:p>
                      <a:pPr algn="ctr">
                        <a:spcAft>
                          <a:spcPts val="800"/>
                        </a:spcAft>
                      </a:pPr>
                      <a:r>
                        <a:rPr lang="en-GB" sz="800" b="1">
                          <a:effectLst/>
                          <a:latin typeface="Century Gothic" panose="020B0502020202020204" pitchFamily="34" charset="0"/>
                          <a:ea typeface="Aptos" panose="020B0004020202020204" pitchFamily="34" charset="0"/>
                          <a:cs typeface="Times New Roman" panose="02020603050405020304" pitchFamily="18"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tc>
                  <a:txBody>
                    <a:bodyPr/>
                    <a:lstStyle/>
                    <a:p>
                      <a:pPr algn="ctr">
                        <a:spcAft>
                          <a:spcPts val="800"/>
                        </a:spcAft>
                      </a:pPr>
                      <a:r>
                        <a:rPr lang="en-GB" sz="800" b="0">
                          <a:solidFill>
                            <a:srgbClr val="FFFFFF"/>
                          </a:solidFill>
                          <a:effectLst/>
                          <a:latin typeface="Century Gothic" panose="020B0502020202020204" pitchFamily="34" charset="0"/>
                          <a:ea typeface="Aptos" panose="020B0004020202020204" pitchFamily="34" charset="0"/>
                          <a:cs typeface="Times New Roman" panose="02020603050405020304" pitchFamily="18" charset="0"/>
                        </a:rPr>
                        <a:t>Autumn 1</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tc>
                  <a:txBody>
                    <a:bodyPr/>
                    <a:lstStyle/>
                    <a:p>
                      <a:pPr algn="ctr">
                        <a:spcAft>
                          <a:spcPts val="800"/>
                        </a:spcAft>
                      </a:pPr>
                      <a:r>
                        <a:rPr lang="en-GB" sz="800" b="0">
                          <a:solidFill>
                            <a:srgbClr val="FFFFFF"/>
                          </a:solidFill>
                          <a:effectLst/>
                          <a:latin typeface="Century Gothic" panose="020B0502020202020204" pitchFamily="34" charset="0"/>
                          <a:ea typeface="Aptos" panose="020B0004020202020204" pitchFamily="34" charset="0"/>
                          <a:cs typeface="Times New Roman" panose="02020603050405020304" pitchFamily="18" charset="0"/>
                        </a:rPr>
                        <a:t>Autumn 2</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tc>
                  <a:txBody>
                    <a:bodyPr/>
                    <a:lstStyle/>
                    <a:p>
                      <a:pPr algn="ctr">
                        <a:spcAft>
                          <a:spcPts val="800"/>
                        </a:spcAft>
                      </a:pPr>
                      <a:r>
                        <a:rPr lang="en-GB" sz="800" b="0">
                          <a:solidFill>
                            <a:srgbClr val="FFFFFF"/>
                          </a:solidFill>
                          <a:effectLst/>
                          <a:latin typeface="Century Gothic" panose="020B0502020202020204" pitchFamily="34" charset="0"/>
                          <a:ea typeface="Aptos" panose="020B0004020202020204" pitchFamily="34" charset="0"/>
                          <a:cs typeface="Times New Roman" panose="02020603050405020304" pitchFamily="18" charset="0"/>
                        </a:rPr>
                        <a:t>Spring 1</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tc>
                  <a:txBody>
                    <a:bodyPr/>
                    <a:lstStyle/>
                    <a:p>
                      <a:pPr algn="ctr">
                        <a:spcAft>
                          <a:spcPts val="800"/>
                        </a:spcAft>
                      </a:pPr>
                      <a:r>
                        <a:rPr lang="en-GB" sz="800" b="0">
                          <a:solidFill>
                            <a:srgbClr val="FFFFFF"/>
                          </a:solidFill>
                          <a:effectLst/>
                          <a:latin typeface="Century Gothic" panose="020B0502020202020204" pitchFamily="34" charset="0"/>
                          <a:ea typeface="Aptos" panose="020B0004020202020204" pitchFamily="34" charset="0"/>
                          <a:cs typeface="Times New Roman" panose="02020603050405020304" pitchFamily="18" charset="0"/>
                        </a:rPr>
                        <a:t>Spring 2</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tc>
                  <a:txBody>
                    <a:bodyPr/>
                    <a:lstStyle/>
                    <a:p>
                      <a:pPr algn="ctr">
                        <a:spcAft>
                          <a:spcPts val="800"/>
                        </a:spcAft>
                      </a:pPr>
                      <a:r>
                        <a:rPr lang="en-GB" sz="800" b="0">
                          <a:solidFill>
                            <a:srgbClr val="FFFFFF"/>
                          </a:solidFill>
                          <a:effectLst/>
                          <a:latin typeface="Century Gothic" panose="020B0502020202020204" pitchFamily="34" charset="0"/>
                          <a:ea typeface="Aptos" panose="020B0004020202020204" pitchFamily="34" charset="0"/>
                          <a:cs typeface="Times New Roman" panose="02020603050405020304" pitchFamily="18" charset="0"/>
                        </a:rPr>
                        <a:t>Summer 1</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tc>
                  <a:txBody>
                    <a:bodyPr/>
                    <a:lstStyle/>
                    <a:p>
                      <a:pPr algn="ctr">
                        <a:spcAft>
                          <a:spcPts val="800"/>
                        </a:spcAft>
                      </a:pPr>
                      <a:r>
                        <a:rPr lang="en-GB" sz="800" b="0">
                          <a:solidFill>
                            <a:srgbClr val="FFFFFF"/>
                          </a:solidFill>
                          <a:effectLst/>
                          <a:latin typeface="Century Gothic" panose="020B0502020202020204" pitchFamily="34" charset="0"/>
                          <a:ea typeface="Aptos" panose="020B0004020202020204" pitchFamily="34" charset="0"/>
                          <a:cs typeface="Times New Roman" panose="02020603050405020304" pitchFamily="18" charset="0"/>
                        </a:rPr>
                        <a:t>Summer 2</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extLst>
                  <a:ext uri="{0D108BD9-81ED-4DB2-BD59-A6C34878D82A}">
                    <a16:rowId xmlns:a16="http://schemas.microsoft.com/office/drawing/2014/main" val="339711317"/>
                  </a:ext>
                </a:extLst>
              </a:tr>
              <a:tr h="245852">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Science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6DCB"/>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Living things and Habitats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Living things and Habitats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Times New Roman" panose="02020603050405020304" pitchFamily="18" charset="0"/>
                        </a:rPr>
                        <a:t>Materials</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Times New Roman" panose="02020603050405020304" pitchFamily="18" charset="0"/>
                        </a:rPr>
                        <a:t>Materials</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marL="0" marR="0" lvl="0" indent="0" algn="ctr" defTabSz="457200" rtl="0" eaLnBrk="1" fontAlgn="auto" latinLnBrk="0" hangingPunct="1">
                        <a:lnSpc>
                          <a:spcPct val="100000"/>
                        </a:lnSpc>
                        <a:spcBef>
                          <a:spcPts val="0"/>
                        </a:spcBef>
                        <a:spcAft>
                          <a:spcPts val="800"/>
                        </a:spcAft>
                        <a:buClrTx/>
                        <a:buSzTx/>
                        <a:buFontTx/>
                        <a:buNone/>
                        <a:tabLst/>
                        <a:defRPr/>
                      </a:pPr>
                      <a:r>
                        <a:rPr kumimoji="0" lang="en-GB" sz="800" b="0" i="0" u="none" strike="noStrike" kern="1200" cap="none" spc="0" normalizeH="0" baseline="0" noProof="0">
                          <a:ln>
                            <a:noFill/>
                          </a:ln>
                          <a:solidFill>
                            <a:srgbClr val="000000"/>
                          </a:solidFill>
                          <a:effectLst/>
                          <a:uLnTx/>
                          <a:uFillTx/>
                          <a:latin typeface="Aptos" panose="020B0004020202020204" pitchFamily="34" charset="0"/>
                          <a:ea typeface="Aptos" panose="020B0004020202020204" pitchFamily="34" charset="0"/>
                          <a:cs typeface="Times New Roman" panose="02020603050405020304" pitchFamily="18" charset="0"/>
                        </a:rPr>
                        <a:t>Animals including humans</a:t>
                      </a:r>
                      <a:endParaRPr kumimoji="0" lang="en-GB" sz="800" b="1" i="0" u="none" strike="noStrike" kern="1200" cap="none" spc="0" normalizeH="0" baseline="0" noProof="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CEED"/>
                    </a:solidFill>
                  </a:tcPr>
                </a:tc>
                <a:tc>
                  <a:txBody>
                    <a:bodyPr/>
                    <a:lstStyle/>
                    <a:p>
                      <a:pPr algn="just">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Plants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DD873"/>
                    </a:solidFill>
                  </a:tcPr>
                </a:tc>
                <a:extLst>
                  <a:ext uri="{0D108BD9-81ED-4DB2-BD59-A6C34878D82A}">
                    <a16:rowId xmlns:a16="http://schemas.microsoft.com/office/drawing/2014/main" val="1122935030"/>
                  </a:ext>
                </a:extLst>
              </a:tr>
              <a:tr h="245852">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History</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Explorers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effectLst/>
                          <a:highlight>
                            <a:srgbClr val="FFFF00"/>
                          </a:highligh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The Great Fire of London</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 Homes in the past</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rowSpan="4">
                  <a:txBody>
                    <a:bodyPr/>
                    <a:lstStyle/>
                    <a:p>
                      <a:pPr algn="just">
                        <a:spcAft>
                          <a:spcPts val="800"/>
                        </a:spcAft>
                      </a:pP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D873"/>
                    </a:solidFill>
                  </a:tcPr>
                </a:tc>
                <a:extLst>
                  <a:ext uri="{0D108BD9-81ED-4DB2-BD59-A6C34878D82A}">
                    <a16:rowId xmlns:a16="http://schemas.microsoft.com/office/drawing/2014/main" val="2738360203"/>
                  </a:ext>
                </a:extLst>
              </a:tr>
              <a:tr h="245852">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Geography</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Could we live in the Arctic?</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London</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vMerge="1">
                  <a:txBody>
                    <a:bodyPr/>
                    <a:lstStyle/>
                    <a:p>
                      <a:endParaRPr lang="en-GB"/>
                    </a:p>
                  </a:txBody>
                  <a:tcPr/>
                </a:tc>
                <a:extLst>
                  <a:ext uri="{0D108BD9-81ED-4DB2-BD59-A6C34878D82A}">
                    <a16:rowId xmlns:a16="http://schemas.microsoft.com/office/drawing/2014/main" val="1322247283"/>
                  </a:ext>
                </a:extLst>
              </a:tr>
              <a:tr h="245852">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Art &amp; Design</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Inuit art and printing</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Monet- London scenes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Still Life - Cezanne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vMerge="1">
                  <a:txBody>
                    <a:bodyPr/>
                    <a:lstStyle/>
                    <a:p>
                      <a:endParaRPr lang="en-GB"/>
                    </a:p>
                  </a:txBody>
                  <a:tcPr/>
                </a:tc>
                <a:extLst>
                  <a:ext uri="{0D108BD9-81ED-4DB2-BD59-A6C34878D82A}">
                    <a16:rowId xmlns:a16="http://schemas.microsoft.com/office/drawing/2014/main" val="747921209"/>
                  </a:ext>
                </a:extLst>
              </a:tr>
              <a:tr h="491703">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Design &amp; Technology</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Templates and joining techniques- Puppets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Wheels and axles- Fire engines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vMerge="1">
                  <a:txBody>
                    <a:bodyPr/>
                    <a:lstStyle/>
                    <a:p>
                      <a:endParaRPr lang="en-GB"/>
                    </a:p>
                  </a:txBody>
                  <a:tcPr/>
                </a:tc>
                <a:extLst>
                  <a:ext uri="{0D108BD9-81ED-4DB2-BD59-A6C34878D82A}">
                    <a16:rowId xmlns:a16="http://schemas.microsoft.com/office/drawing/2014/main" val="2256933058"/>
                  </a:ext>
                </a:extLst>
              </a:tr>
              <a:tr h="128741">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Ready for Life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6DF7"/>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Zones of Regulation</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EE9"/>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First Aid</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EE9"/>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Finance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EE9"/>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Community</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EE9"/>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Outdoor learning</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EE9"/>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Cooking</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EE9"/>
                    </a:solidFill>
                  </a:tcPr>
                </a:tc>
                <a:extLst>
                  <a:ext uri="{0D108BD9-81ED-4DB2-BD59-A6C34878D82A}">
                    <a16:rowId xmlns:a16="http://schemas.microsoft.com/office/drawing/2014/main" val="597974421"/>
                  </a:ext>
                </a:extLst>
              </a:tr>
              <a:tr h="491703">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RE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1A983"/>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What is God like for Christians?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Why is Giving important to Christians?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Why do Christians call Jesus Saviour?</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Who is Allah and how do Muslims worship him?</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What is important to Muslims?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Why should we look after our World?</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extLst>
                  <a:ext uri="{0D108BD9-81ED-4DB2-BD59-A6C34878D82A}">
                    <a16:rowId xmlns:a16="http://schemas.microsoft.com/office/drawing/2014/main" val="627895461"/>
                  </a:ext>
                </a:extLst>
              </a:tr>
              <a:tr h="368777">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PSHE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1A983"/>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Me and my relationships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Valuing Differences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Keeping myself safe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Rights and responsibilities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Being my Best</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Growing and changing</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extLst>
                  <a:ext uri="{0D108BD9-81ED-4DB2-BD59-A6C34878D82A}">
                    <a16:rowId xmlns:a16="http://schemas.microsoft.com/office/drawing/2014/main" val="2954804253"/>
                  </a:ext>
                </a:extLst>
              </a:tr>
              <a:tr h="245852">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P.E (Real PE)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D873"/>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Personal</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Social (Gym)</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Cognitive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Creative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Physical (dance)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Health and Fitness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extLst>
                  <a:ext uri="{0D108BD9-81ED-4DB2-BD59-A6C34878D82A}">
                    <a16:rowId xmlns:a16="http://schemas.microsoft.com/office/drawing/2014/main" val="1239391429"/>
                  </a:ext>
                </a:extLst>
              </a:tr>
              <a:tr h="245852">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Sport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D873"/>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Times New Roman" panose="02020603050405020304" pitchFamily="18" charset="0"/>
                        </a:rPr>
                        <a:t>Football</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Times New Roman" panose="02020603050405020304" pitchFamily="18" charset="0"/>
                        </a:rPr>
                        <a:t>Touch rugby</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Times New Roman" panose="02020603050405020304" pitchFamily="18" charset="0"/>
                        </a:rPr>
                        <a:t>Badminton</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Times New Roman" panose="02020603050405020304" pitchFamily="18" charset="0"/>
                        </a:rPr>
                        <a:t>Cricket</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Times New Roman" panose="02020603050405020304" pitchFamily="18" charset="0"/>
                        </a:rPr>
                        <a:t>High Jump</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Sprinting/relays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extLst>
                  <a:ext uri="{0D108BD9-81ED-4DB2-BD59-A6C34878D82A}">
                    <a16:rowId xmlns:a16="http://schemas.microsoft.com/office/drawing/2014/main" val="3915471498"/>
                  </a:ext>
                </a:extLst>
              </a:tr>
              <a:tr h="368777">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Computing</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99FF"/>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Information technology around us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Digital Photography</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Robot algorithms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Pictograms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Making Music</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Programming quizzes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extLst>
                  <a:ext uri="{0D108BD9-81ED-4DB2-BD59-A6C34878D82A}">
                    <a16:rowId xmlns:a16="http://schemas.microsoft.com/office/drawing/2014/main" val="3833559134"/>
                  </a:ext>
                </a:extLst>
              </a:tr>
              <a:tr h="368777">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Music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99FF"/>
                    </a:solidFill>
                  </a:tcPr>
                </a:tc>
                <a:tc>
                  <a:txBody>
                    <a:bodyPr/>
                    <a:lstStyle/>
                    <a:p>
                      <a:pPr algn="ctr">
                        <a:spcAft>
                          <a:spcPts val="800"/>
                        </a:spcAft>
                      </a:pPr>
                      <a:r>
                        <a:rPr lang="en-GB" sz="800" b="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Pulse, pitch and rhythm</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Playing in an Orchestra</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Inventing a musical story</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Recognising different sounds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Exploring improvisation</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Our big Concert</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extLst>
                  <a:ext uri="{0D108BD9-81ED-4DB2-BD59-A6C34878D82A}">
                    <a16:rowId xmlns:a16="http://schemas.microsoft.com/office/drawing/2014/main" val="707083523"/>
                  </a:ext>
                </a:extLst>
              </a:tr>
            </a:tbl>
          </a:graphicData>
        </a:graphic>
      </p:graphicFrame>
    </p:spTree>
    <p:extLst>
      <p:ext uri="{BB962C8B-B14F-4D97-AF65-F5344CB8AC3E}">
        <p14:creationId xmlns:p14="http://schemas.microsoft.com/office/powerpoint/2010/main" val="27121140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2B085-978F-8948-A054-BF58F6870E4E}"/>
              </a:ext>
            </a:extLst>
          </p:cNvPr>
          <p:cNvSpPr>
            <a:spLocks noGrp="1"/>
          </p:cNvSpPr>
          <p:nvPr>
            <p:ph type="title"/>
          </p:nvPr>
        </p:nvSpPr>
        <p:spPr/>
        <p:txBody>
          <a:bodyPr/>
          <a:lstStyle/>
          <a:p>
            <a:r>
              <a:rPr lang="en-GB" dirty="0"/>
              <a:t>PHSE &amp; RSE</a:t>
            </a:r>
          </a:p>
        </p:txBody>
      </p:sp>
      <p:sp>
        <p:nvSpPr>
          <p:cNvPr id="3" name="Content Placeholder 2">
            <a:extLst>
              <a:ext uri="{FF2B5EF4-FFF2-40B4-BE49-F238E27FC236}">
                <a16:creationId xmlns:a16="http://schemas.microsoft.com/office/drawing/2014/main" id="{F1D3F433-B2A2-5ED3-2612-6472192E4E19}"/>
              </a:ext>
            </a:extLst>
          </p:cNvPr>
          <p:cNvSpPr>
            <a:spLocks noGrp="1"/>
          </p:cNvSpPr>
          <p:nvPr>
            <p:ph idx="1"/>
          </p:nvPr>
        </p:nvSpPr>
        <p:spPr>
          <a:xfrm>
            <a:off x="838199" y="1624330"/>
            <a:ext cx="10661725" cy="4868545"/>
          </a:xfrm>
        </p:spPr>
        <p:txBody>
          <a:bodyPr>
            <a:normAutofit fontScale="92500" lnSpcReduction="20000"/>
          </a:bodyPr>
          <a:lstStyle/>
          <a:p>
            <a:pPr marL="0" indent="0">
              <a:buNone/>
            </a:pPr>
            <a:r>
              <a:rPr lang="en-GB" dirty="0"/>
              <a:t>We use </a:t>
            </a:r>
            <a:r>
              <a:rPr lang="en-GB" b="1" dirty="0"/>
              <a:t>SCARF</a:t>
            </a:r>
            <a:r>
              <a:rPr lang="en-GB" dirty="0"/>
              <a:t> - Safety, Caring, Achievement, Resilience, Friendship</a:t>
            </a:r>
          </a:p>
          <a:p>
            <a:pPr marL="0" indent="0">
              <a:buNone/>
            </a:pPr>
            <a:r>
              <a:rPr lang="en-GB" dirty="0"/>
              <a:t>6 themed units:</a:t>
            </a:r>
          </a:p>
          <a:p>
            <a:pPr marL="0" indent="0">
              <a:buNone/>
            </a:pPr>
            <a:r>
              <a:rPr lang="en-GB" dirty="0"/>
              <a:t>1. Me and My Relationships: includes content on feelings, emotions, conflict resolution and friendships; </a:t>
            </a:r>
          </a:p>
          <a:p>
            <a:pPr marL="0" indent="0">
              <a:buNone/>
            </a:pPr>
            <a:r>
              <a:rPr lang="en-GB" dirty="0"/>
              <a:t>2. Valuing Difference: a focus on respectful relationships and British values; </a:t>
            </a:r>
          </a:p>
          <a:p>
            <a:pPr marL="0" indent="0">
              <a:buNone/>
            </a:pPr>
            <a:r>
              <a:rPr lang="en-GB" dirty="0"/>
              <a:t>3. Keeping Myself Safe: looking at keeping ourselves healthy and safe </a:t>
            </a:r>
          </a:p>
          <a:p>
            <a:pPr marL="0" indent="0">
              <a:buNone/>
            </a:pPr>
            <a:r>
              <a:rPr lang="en-GB" dirty="0"/>
              <a:t>4. Rights and Responsibilities: learning about money, living the wider world and the environment; </a:t>
            </a:r>
          </a:p>
          <a:p>
            <a:pPr marL="0" indent="0">
              <a:buNone/>
            </a:pPr>
            <a:r>
              <a:rPr lang="en-GB" dirty="0"/>
              <a:t>5. Being My Best: developing skills in keeping healthy, developing a growth mindset (resilience), goal setting and achievement; </a:t>
            </a:r>
          </a:p>
          <a:p>
            <a:pPr marL="0" indent="0">
              <a:buNone/>
            </a:pPr>
            <a:r>
              <a:rPr lang="en-GB" dirty="0"/>
              <a:t>6. Growing and Changing: finding out about the human body, the changes that take place from birth to old age and being safe.</a:t>
            </a:r>
          </a:p>
          <a:p>
            <a:endParaRPr lang="en-GB" dirty="0"/>
          </a:p>
          <a:p>
            <a:r>
              <a:rPr lang="en-GB" dirty="0"/>
              <a:t>The whole curriculum, including the resources are available on our website: </a:t>
            </a:r>
            <a:r>
              <a:rPr lang="en-GB" dirty="0">
                <a:hlinkClick r:id="rId3"/>
              </a:rPr>
              <a:t>Woodlea Primary School - PSHE and RSE Curriculum</a:t>
            </a:r>
            <a:endParaRPr lang="en-GB" dirty="0"/>
          </a:p>
          <a:p>
            <a:r>
              <a:rPr lang="en-GB" dirty="0"/>
              <a:t>Before the summer units (RSE units) we send out specific information and invite parents into discuss the curriculum and ask questions</a:t>
            </a:r>
          </a:p>
          <a:p>
            <a:r>
              <a:rPr lang="en-GB" dirty="0"/>
              <a:t>There will also be workshops for parent in the summer term. </a:t>
            </a:r>
          </a:p>
        </p:txBody>
      </p:sp>
      <p:pic>
        <p:nvPicPr>
          <p:cNvPr id="4" name="Picture 3">
            <a:extLst>
              <a:ext uri="{FF2B5EF4-FFF2-40B4-BE49-F238E27FC236}">
                <a16:creationId xmlns:a16="http://schemas.microsoft.com/office/drawing/2014/main" id="{6D953104-F6F5-63A5-81E5-369407D7572D}"/>
              </a:ext>
            </a:extLst>
          </p:cNvPr>
          <p:cNvPicPr>
            <a:picLocks noChangeAspect="1"/>
          </p:cNvPicPr>
          <p:nvPr/>
        </p:nvPicPr>
        <p:blipFill>
          <a:blip r:embed="rId4"/>
          <a:stretch>
            <a:fillRect/>
          </a:stretch>
        </p:blipFill>
        <p:spPr>
          <a:xfrm>
            <a:off x="8041902" y="319405"/>
            <a:ext cx="3638550" cy="1304925"/>
          </a:xfrm>
          <a:prstGeom prst="rect">
            <a:avLst/>
          </a:prstGeom>
        </p:spPr>
      </p:pic>
    </p:spTree>
    <p:extLst>
      <p:ext uri="{BB962C8B-B14F-4D97-AF65-F5344CB8AC3E}">
        <p14:creationId xmlns:p14="http://schemas.microsoft.com/office/powerpoint/2010/main" val="1303153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a:t>Equipment</a:t>
            </a:r>
            <a:br>
              <a:rPr lang="en-GB"/>
            </a:br>
            <a:br>
              <a:rPr lang="en-GB"/>
            </a:br>
            <a:endParaRPr lang="en-GB"/>
          </a:p>
        </p:txBody>
      </p:sp>
      <p:sp>
        <p:nvSpPr>
          <p:cNvPr id="4" name="Text Placeholder 3"/>
          <p:cNvSpPr>
            <a:spLocks noGrp="1"/>
          </p:cNvSpPr>
          <p:nvPr>
            <p:ph type="body" idx="1"/>
          </p:nvPr>
        </p:nvSpPr>
        <p:spPr>
          <a:xfrm>
            <a:off x="762237" y="975360"/>
            <a:ext cx="8219256" cy="4298302"/>
          </a:xfrm>
        </p:spPr>
        <p:txBody>
          <a:bodyPr>
            <a:normAutofit lnSpcReduction="10000"/>
          </a:bodyPr>
          <a:lstStyle/>
          <a:p>
            <a:endParaRPr lang="en-GB" sz="2000"/>
          </a:p>
          <a:p>
            <a:endParaRPr lang="en-GB" sz="2000"/>
          </a:p>
          <a:p>
            <a:r>
              <a:rPr lang="en-GB" sz="2100">
                <a:latin typeface="Twinkl Cursive Looped" panose="02000000000000000000" pitchFamily="2" charset="0"/>
              </a:rPr>
              <a:t>Each child will need a named school bag for their reading book, spelling book and home-school reading diary.</a:t>
            </a:r>
          </a:p>
          <a:p>
            <a:r>
              <a:rPr lang="en-GB" sz="2100">
                <a:latin typeface="Twinkl Cursive Looped" panose="02000000000000000000" pitchFamily="2" charset="0"/>
              </a:rPr>
              <a:t>They will also need a named water bottle. Please can water bottles  have a ‘sip lid’ so that children do not need to take the lids off completely . All other equipment is provided by school.</a:t>
            </a:r>
          </a:p>
          <a:p>
            <a:r>
              <a:rPr lang="en-GB" sz="2100">
                <a:latin typeface="Twinkl Cursive Looped" panose="02000000000000000000" pitchFamily="2" charset="0"/>
              </a:rPr>
              <a:t>All children will also need an art apron which will be kept in the classroom. This does not have to be a bought one, it can be an old shirt, T-shirt etc. </a:t>
            </a:r>
          </a:p>
          <a:p>
            <a:r>
              <a:rPr lang="en-GB" sz="2100">
                <a:solidFill>
                  <a:srgbClr val="FF0000"/>
                </a:solidFill>
                <a:latin typeface="Twinkl Cursive Looped" panose="02000000000000000000" pitchFamily="2" charset="0"/>
              </a:rPr>
              <a:t>No-one will be stopped from participating in the lessons if they don’t have an overall, but we can’t promise they’ll stay clean!</a:t>
            </a:r>
            <a:endParaRPr lang="en-GB" sz="2100">
              <a:latin typeface="Twinkl Cursive Looped" panose="02000000000000000000" pitchFamily="2" charset="0"/>
            </a:endParaRPr>
          </a:p>
          <a:p>
            <a:endParaRPr lang="en-GB"/>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74002" y="1575018"/>
            <a:ext cx="1144723" cy="1193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a:extLst>
              <a:ext uri="{FF2B5EF4-FFF2-40B4-BE49-F238E27FC236}">
                <a16:creationId xmlns:a16="http://schemas.microsoft.com/office/drawing/2014/main" id="{3421F039-8ADB-4E37-832E-4E4EC1CA8A6C}"/>
              </a:ext>
            </a:extLst>
          </p:cNvPr>
          <p:cNvSpPr txBox="1"/>
          <p:nvPr/>
        </p:nvSpPr>
        <p:spPr>
          <a:xfrm>
            <a:off x="6852544" y="4799362"/>
            <a:ext cx="2088232" cy="1477328"/>
          </a:xfrm>
          <a:prstGeom prst="rect">
            <a:avLst/>
          </a:prstGeom>
          <a:noFill/>
        </p:spPr>
        <p:txBody>
          <a:bodyPr wrap="square" rtlCol="0">
            <a:spAutoFit/>
          </a:bodyPr>
          <a:lstStyle/>
          <a:p>
            <a:pPr algn="ctr"/>
            <a:r>
              <a:rPr lang="en-US" sz="2400">
                <a:ln w="0"/>
                <a:solidFill>
                  <a:schemeClr val="accent1"/>
                </a:solidFill>
                <a:effectLst>
                  <a:outerShdw blurRad="38100" dist="25400" dir="5400000" algn="ctr" rotWithShape="0">
                    <a:srgbClr val="6E747A">
                      <a:alpha val="43000"/>
                    </a:srgbClr>
                  </a:outerShdw>
                </a:effectLst>
              </a:rPr>
              <a:t>Thank you for your </a:t>
            </a:r>
          </a:p>
          <a:p>
            <a:pPr algn="ctr"/>
            <a:r>
              <a:rPr lang="en-US" sz="2400">
                <a:ln w="0"/>
                <a:solidFill>
                  <a:schemeClr val="accent1"/>
                </a:solidFill>
                <a:effectLst>
                  <a:outerShdw blurRad="38100" dist="25400" dir="5400000" algn="ctr" rotWithShape="0">
                    <a:srgbClr val="6E747A">
                      <a:alpha val="43000"/>
                    </a:srgbClr>
                  </a:outerShdw>
                </a:effectLst>
              </a:rPr>
              <a:t>co-operation!</a:t>
            </a:r>
          </a:p>
          <a:p>
            <a:endParaRPr lang="en-GB"/>
          </a:p>
        </p:txBody>
      </p:sp>
      <p:pic>
        <p:nvPicPr>
          <p:cNvPr id="6" name="Picture 3" descr="C:\Users\staff12\AppData\Local\Microsoft\Windows\Temporary Internet Files\Content.IE5\WIO8U4N5\pexels-photo-207665[1].jpg">
            <a:extLst>
              <a:ext uri="{FF2B5EF4-FFF2-40B4-BE49-F238E27FC236}">
                <a16:creationId xmlns:a16="http://schemas.microsoft.com/office/drawing/2014/main" id="{E6F25147-B30D-4EBB-8043-3C2FAD5C1B0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7268" y="4956882"/>
            <a:ext cx="1979712" cy="131980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9C5EFFCC-0578-47C3-9194-4F2C4897BC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67634" y="4910706"/>
            <a:ext cx="2304256" cy="1665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564436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3AC15-3EE1-90DE-226E-D7BD8E6F2B2E}"/>
              </a:ext>
            </a:extLst>
          </p:cNvPr>
          <p:cNvSpPr>
            <a:spLocks noGrp="1"/>
          </p:cNvSpPr>
          <p:nvPr>
            <p:ph type="title"/>
          </p:nvPr>
        </p:nvSpPr>
        <p:spPr/>
        <p:txBody>
          <a:bodyPr/>
          <a:lstStyle/>
          <a:p>
            <a:r>
              <a:rPr lang="en-GB"/>
              <a:t>PE &amp; Outdoors clothing</a:t>
            </a:r>
          </a:p>
        </p:txBody>
      </p:sp>
      <p:sp>
        <p:nvSpPr>
          <p:cNvPr id="3" name="Content Placeholder 2">
            <a:extLst>
              <a:ext uri="{FF2B5EF4-FFF2-40B4-BE49-F238E27FC236}">
                <a16:creationId xmlns:a16="http://schemas.microsoft.com/office/drawing/2014/main" id="{6F3B3DD9-84A7-E1FF-0590-D1AA33E73CC9}"/>
              </a:ext>
            </a:extLst>
          </p:cNvPr>
          <p:cNvSpPr>
            <a:spLocks noGrp="1"/>
          </p:cNvSpPr>
          <p:nvPr>
            <p:ph idx="1"/>
          </p:nvPr>
        </p:nvSpPr>
        <p:spPr/>
        <p:txBody>
          <a:bodyPr>
            <a:normAutofit fontScale="92500" lnSpcReduction="10000"/>
          </a:bodyPr>
          <a:lstStyle/>
          <a:p>
            <a:pPr marL="0" indent="0">
              <a:buNone/>
            </a:pPr>
            <a:r>
              <a:rPr lang="en-GB" dirty="0">
                <a:latin typeface="Twinkl Cursive Looped" panose="02000000000000000000" pitchFamily="2" charset="0"/>
              </a:rPr>
              <a:t>Days :Wednesdays and Thursdays</a:t>
            </a:r>
          </a:p>
          <a:p>
            <a:pPr marL="0" indent="0">
              <a:buNone/>
            </a:pPr>
            <a:r>
              <a:rPr lang="en-GB" dirty="0">
                <a:latin typeface="Twinkl Cursive Looped" panose="02000000000000000000" pitchFamily="2" charset="0"/>
              </a:rPr>
              <a:t>These days may change through the year as we have different coaches coming in.</a:t>
            </a:r>
          </a:p>
          <a:p>
            <a:pPr marL="0" indent="0">
              <a:buNone/>
            </a:pPr>
            <a:r>
              <a:rPr lang="en-GB" dirty="0">
                <a:latin typeface="Twinkl Cursive Looped" panose="02000000000000000000" pitchFamily="2" charset="0"/>
              </a:rPr>
              <a:t>Please can you ensure that children have a sweatshirt / jogging bottoms as the weather gets colder as these lessons will be outside whenever possible.</a:t>
            </a:r>
          </a:p>
          <a:p>
            <a:pPr marL="0" indent="0">
              <a:buNone/>
            </a:pPr>
            <a:r>
              <a:rPr lang="en-GB" dirty="0">
                <a:latin typeface="Twinkl Cursive Looped" panose="02000000000000000000" pitchFamily="2" charset="0"/>
              </a:rPr>
              <a:t>Children MUST have indoor and outdoor shoes on PE days….they cannot wear their outdoor trainers inside the building. Plimsolls should be kept in school for indoor PE sessions.</a:t>
            </a:r>
          </a:p>
          <a:p>
            <a:pPr marL="0" indent="0">
              <a:buNone/>
            </a:pPr>
            <a:r>
              <a:rPr lang="en-GB" dirty="0">
                <a:latin typeface="Twinkl Cursive Looped" panose="02000000000000000000" pitchFamily="2" charset="0"/>
              </a:rPr>
              <a:t>Earrings – none (If your child has just had ears pierced and they can not be removed, they need to be taped up before school)</a:t>
            </a:r>
          </a:p>
          <a:p>
            <a:pPr marL="0" indent="0">
              <a:buNone/>
            </a:pPr>
            <a:endParaRPr lang="en-GB" dirty="0">
              <a:latin typeface="Twinkl Cursive Looped" panose="02000000000000000000" pitchFamily="2" charset="0"/>
            </a:endParaRPr>
          </a:p>
          <a:p>
            <a:pPr marL="0" indent="0">
              <a:buNone/>
            </a:pPr>
            <a:r>
              <a:rPr lang="en-GB" sz="2000" b="1" dirty="0">
                <a:solidFill>
                  <a:srgbClr val="FF0000"/>
                </a:solidFill>
                <a:latin typeface="Twinkl Cursive Looped" panose="02000000000000000000" pitchFamily="2" charset="0"/>
              </a:rPr>
              <a:t>Please make sure that all items of clothing are clearly named and your child can do their shoes up independently.</a:t>
            </a:r>
            <a:endParaRPr lang="en-GB" sz="2000" b="1" dirty="0">
              <a:solidFill>
                <a:srgbClr val="FF0000"/>
              </a:solidFill>
            </a:endParaRPr>
          </a:p>
          <a:p>
            <a:pPr marL="0" indent="0">
              <a:buNone/>
            </a:pPr>
            <a:endParaRPr lang="en-GB" dirty="0"/>
          </a:p>
        </p:txBody>
      </p:sp>
      <p:pic>
        <p:nvPicPr>
          <p:cNvPr id="4" name="Picture 3">
            <a:extLst>
              <a:ext uri="{FF2B5EF4-FFF2-40B4-BE49-F238E27FC236}">
                <a16:creationId xmlns:a16="http://schemas.microsoft.com/office/drawing/2014/main" id="{0D6FAE44-AFC4-9426-F75C-2292AC351726}"/>
              </a:ext>
            </a:extLst>
          </p:cNvPr>
          <p:cNvPicPr>
            <a:picLocks noChangeAspect="1"/>
          </p:cNvPicPr>
          <p:nvPr/>
        </p:nvPicPr>
        <p:blipFill>
          <a:blip r:embed="rId2"/>
          <a:stretch>
            <a:fillRect/>
          </a:stretch>
        </p:blipFill>
        <p:spPr>
          <a:xfrm>
            <a:off x="6096000" y="240796"/>
            <a:ext cx="5066027" cy="2058407"/>
          </a:xfrm>
          <a:prstGeom prst="rect">
            <a:avLst/>
          </a:prstGeom>
        </p:spPr>
      </p:pic>
    </p:spTree>
    <p:extLst>
      <p:ext uri="{BB962C8B-B14F-4D97-AF65-F5344CB8AC3E}">
        <p14:creationId xmlns:p14="http://schemas.microsoft.com/office/powerpoint/2010/main" val="9850511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20494"/>
            <a:ext cx="8596668" cy="1320800"/>
          </a:xfrm>
        </p:spPr>
        <p:txBody>
          <a:bodyPr>
            <a:normAutofit/>
          </a:bodyPr>
          <a:lstStyle/>
          <a:p>
            <a:r>
              <a:rPr lang="en-GB"/>
              <a:t>Home Learning</a:t>
            </a:r>
          </a:p>
        </p:txBody>
      </p:sp>
      <p:sp>
        <p:nvSpPr>
          <p:cNvPr id="3" name="Content Placeholder 2"/>
          <p:cNvSpPr>
            <a:spLocks noGrp="1"/>
          </p:cNvSpPr>
          <p:nvPr>
            <p:ph idx="1"/>
          </p:nvPr>
        </p:nvSpPr>
        <p:spPr>
          <a:xfrm>
            <a:off x="677334" y="1142300"/>
            <a:ext cx="9847994" cy="5184576"/>
          </a:xfrm>
        </p:spPr>
        <p:txBody>
          <a:bodyPr>
            <a:noAutofit/>
          </a:bodyPr>
          <a:lstStyle/>
          <a:p>
            <a:r>
              <a:rPr lang="en-GB" sz="2400">
                <a:latin typeface="Twinkl Cursive Looped" panose="02000000000000000000" pitchFamily="2" charset="0"/>
              </a:rPr>
              <a:t>Daily reading</a:t>
            </a:r>
          </a:p>
          <a:p>
            <a:r>
              <a:rPr lang="en-GB" sz="2400">
                <a:latin typeface="Twinkl Cursive Looped" panose="02000000000000000000" pitchFamily="2" charset="0"/>
              </a:rPr>
              <a:t>Weekly Spelling homework in line with CUSP.</a:t>
            </a:r>
          </a:p>
          <a:p>
            <a:r>
              <a:rPr lang="en-GB" sz="2400">
                <a:latin typeface="Twinkl Cursive Looped" panose="02000000000000000000" pitchFamily="2" charset="0"/>
              </a:rPr>
              <a:t>Phonics practise </a:t>
            </a:r>
          </a:p>
          <a:p>
            <a:r>
              <a:rPr lang="en-GB" sz="2400">
                <a:latin typeface="Twinkl Cursive Looped" panose="02000000000000000000" pitchFamily="2" charset="0"/>
              </a:rPr>
              <a:t>Number bond practise </a:t>
            </a:r>
          </a:p>
          <a:p>
            <a:r>
              <a:rPr lang="en-GB" sz="2400">
                <a:latin typeface="Twinkl Cursive Looped" panose="02000000000000000000" pitchFamily="2" charset="0"/>
              </a:rPr>
              <a:t>Later in the year times tables practise. </a:t>
            </a:r>
          </a:p>
          <a:p>
            <a:r>
              <a:rPr lang="en-GB" sz="2400">
                <a:latin typeface="Twinkl Cursive Looped" panose="02000000000000000000" pitchFamily="2" charset="0"/>
              </a:rPr>
              <a:t>Please use </a:t>
            </a:r>
            <a:r>
              <a:rPr lang="en-GB" sz="2400" err="1">
                <a:latin typeface="Twinkl Cursive Looped" panose="02000000000000000000" pitchFamily="2" charset="0"/>
              </a:rPr>
              <a:t>Numbots</a:t>
            </a:r>
            <a:r>
              <a:rPr lang="en-GB" sz="2400">
                <a:latin typeface="Twinkl Cursive Looped" panose="02000000000000000000" pitchFamily="2" charset="0"/>
              </a:rPr>
              <a:t> for number practise and later in the year TT Rockstars for tables.</a:t>
            </a:r>
          </a:p>
          <a:p>
            <a:r>
              <a:rPr lang="en-GB" sz="2400">
                <a:latin typeface="Twinkl Cursive Looped" panose="02000000000000000000" pitchFamily="2" charset="0"/>
              </a:rPr>
              <a:t>Please use Lexia to support reading and phonics.</a:t>
            </a:r>
          </a:p>
          <a:p>
            <a:r>
              <a:rPr lang="en-GB" sz="2400">
                <a:latin typeface="Twinkl Cursive Looped" panose="02000000000000000000" pitchFamily="2" charset="0"/>
              </a:rPr>
              <a:t>There may also be occasional topic-based activities to complete.</a:t>
            </a:r>
          </a:p>
        </p:txBody>
      </p:sp>
    </p:spTree>
    <p:extLst>
      <p:ext uri="{BB962C8B-B14F-4D97-AF65-F5344CB8AC3E}">
        <p14:creationId xmlns:p14="http://schemas.microsoft.com/office/powerpoint/2010/main" val="20175188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EEA87-6934-B804-A317-58E920D560A7}"/>
              </a:ext>
            </a:extLst>
          </p:cNvPr>
          <p:cNvSpPr>
            <a:spLocks noGrp="1"/>
          </p:cNvSpPr>
          <p:nvPr>
            <p:ph type="title"/>
          </p:nvPr>
        </p:nvSpPr>
        <p:spPr>
          <a:xfrm>
            <a:off x="677334" y="609599"/>
            <a:ext cx="9440060" cy="5350211"/>
          </a:xfrm>
        </p:spPr>
        <p:txBody>
          <a:bodyPr/>
          <a:lstStyle/>
          <a:p>
            <a:r>
              <a:rPr lang="en-GB" sz="3600" b="1"/>
              <a:t>Reading</a:t>
            </a:r>
            <a:br>
              <a:rPr lang="en-GB" sz="3600" b="1"/>
            </a:br>
            <a:endParaRPr lang="en-GB"/>
          </a:p>
        </p:txBody>
      </p:sp>
      <p:sp>
        <p:nvSpPr>
          <p:cNvPr id="3" name="Content Placeholder 2">
            <a:extLst>
              <a:ext uri="{FF2B5EF4-FFF2-40B4-BE49-F238E27FC236}">
                <a16:creationId xmlns:a16="http://schemas.microsoft.com/office/drawing/2014/main" id="{BD678D50-DE8A-78CC-8F9B-88CF75FA6F14}"/>
              </a:ext>
            </a:extLst>
          </p:cNvPr>
          <p:cNvSpPr>
            <a:spLocks noGrp="1"/>
          </p:cNvSpPr>
          <p:nvPr>
            <p:ph idx="1"/>
          </p:nvPr>
        </p:nvSpPr>
        <p:spPr>
          <a:xfrm>
            <a:off x="677334" y="1322962"/>
            <a:ext cx="9137876" cy="5350211"/>
          </a:xfrm>
        </p:spPr>
        <p:txBody>
          <a:bodyPr>
            <a:normAutofit fontScale="32500" lnSpcReduction="20000"/>
          </a:bodyPr>
          <a:lstStyle/>
          <a:p>
            <a:pPr marL="0" indent="0">
              <a:buNone/>
            </a:pPr>
            <a:r>
              <a:rPr lang="en-GB" sz="5500">
                <a:latin typeface="Twinkl Cursive Looped" panose="02000000000000000000" pitchFamily="2" charset="0"/>
              </a:rPr>
              <a:t>Individual reading is the main homework and as such, the expectation is  for </a:t>
            </a:r>
            <a:r>
              <a:rPr lang="en-GB" sz="5500" b="1">
                <a:latin typeface="Twinkl Cursive Looped" panose="02000000000000000000" pitchFamily="2" charset="0"/>
              </a:rPr>
              <a:t>each child to read with an adult a minimum of 5 times a week.</a:t>
            </a:r>
            <a:r>
              <a:rPr lang="en-GB" sz="5500" b="1">
                <a:solidFill>
                  <a:srgbClr val="0070C0"/>
                </a:solidFill>
                <a:latin typeface="Twinkl Cursive Looped" panose="02000000000000000000" pitchFamily="2" charset="0"/>
              </a:rPr>
              <a:t> </a:t>
            </a:r>
          </a:p>
          <a:p>
            <a:pPr marL="0" indent="0">
              <a:buNone/>
            </a:pPr>
            <a:r>
              <a:rPr lang="en-GB" sz="5500">
                <a:latin typeface="Twinkl Cursive Looped" panose="02000000000000000000" pitchFamily="2" charset="0"/>
              </a:rPr>
              <a:t>Your child will  have the opportunity to </a:t>
            </a:r>
            <a:r>
              <a:rPr lang="en-GB" sz="5500" b="1">
                <a:latin typeface="Twinkl Cursive Looped" panose="02000000000000000000" pitchFamily="2" charset="0"/>
              </a:rPr>
              <a:t>change their reading book every morning </a:t>
            </a:r>
            <a:r>
              <a:rPr lang="en-GB" sz="5500">
                <a:latin typeface="Twinkl Cursive Looped" panose="02000000000000000000" pitchFamily="2" charset="0"/>
              </a:rPr>
              <a:t>when they come into class. Obviously as they start reading chapter books and longer stories, they will need to keep the books for longer.  Please let us know if they are not changing their book regularly  - sometimes reluctant readers may try to bring the same one home on multiple days! </a:t>
            </a:r>
          </a:p>
          <a:p>
            <a:pPr marL="0" indent="0">
              <a:buNone/>
            </a:pPr>
            <a:r>
              <a:rPr lang="en-GB" sz="5500" b="1">
                <a:latin typeface="Twinkl Cursive Looped" panose="02000000000000000000" pitchFamily="2" charset="0"/>
              </a:rPr>
              <a:t>On Fridays, your child will bring home the group reading book </a:t>
            </a:r>
            <a:r>
              <a:rPr lang="en-GB" sz="5500">
                <a:latin typeface="Twinkl Cursive Looped" panose="02000000000000000000" pitchFamily="2" charset="0"/>
              </a:rPr>
              <a:t>that they have been working on that week. </a:t>
            </a:r>
            <a:r>
              <a:rPr lang="en-GB" sz="5500" b="1">
                <a:highlight>
                  <a:srgbClr val="FFFF00"/>
                </a:highlight>
                <a:latin typeface="Twinkl Cursive Looped" panose="02000000000000000000" pitchFamily="2" charset="0"/>
              </a:rPr>
              <a:t>It is really important that these books are returned on Monday morning as another group will then be reading them.</a:t>
            </a:r>
          </a:p>
          <a:p>
            <a:pPr marL="0" indent="0">
              <a:buNone/>
            </a:pPr>
            <a:r>
              <a:rPr lang="en-GB" sz="5500" b="1">
                <a:solidFill>
                  <a:srgbClr val="FF0000"/>
                </a:solidFill>
                <a:latin typeface="Twinkl Cursive Looped" panose="02000000000000000000" pitchFamily="2" charset="0"/>
              </a:rPr>
              <a:t>Please could you record all the reading completed at home in the Home/School Reading Diary which will be checked by the teacher each Friday. </a:t>
            </a:r>
            <a:endParaRPr lang="en-GB" sz="5500">
              <a:latin typeface="Twinkl Cursive Looped" panose="02000000000000000000" pitchFamily="2" charset="0"/>
            </a:endParaRPr>
          </a:p>
          <a:p>
            <a:pPr marL="0" indent="0">
              <a:buNone/>
            </a:pPr>
            <a:r>
              <a:rPr lang="en-GB" sz="5500">
                <a:latin typeface="Twinkl Cursive Looped" panose="02000000000000000000" pitchFamily="2" charset="0"/>
              </a:rPr>
              <a:t>Over the first few weeks, as we assess the children’s reading and comprehension skills their book level may be quite fluid.  At the end of the Key Stage, their assessment is based on their comprehension skills so if your child has not changed  it may be that they are reading the text beautifully but are unable to answer questions/discuss the content. We really try not to focus on the ‘levels’ too much and instead ask children to focus on their own progress as it can get a bit competitive.</a:t>
            </a:r>
          </a:p>
          <a:p>
            <a:pPr marL="0" indent="0">
              <a:buNone/>
            </a:pPr>
            <a:r>
              <a:rPr lang="en-GB" sz="3600" b="1">
                <a:solidFill>
                  <a:srgbClr val="0070C0"/>
                </a:solidFill>
              </a:rPr>
              <a:t> </a:t>
            </a:r>
          </a:p>
          <a:p>
            <a:endParaRPr lang="en-GB"/>
          </a:p>
        </p:txBody>
      </p:sp>
    </p:spTree>
    <p:extLst>
      <p:ext uri="{BB962C8B-B14F-4D97-AF65-F5344CB8AC3E}">
        <p14:creationId xmlns:p14="http://schemas.microsoft.com/office/powerpoint/2010/main" val="17826147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fontScale="90000"/>
          </a:bodyPr>
          <a:lstStyle/>
          <a:p>
            <a:r>
              <a:rPr lang="en-GB">
                <a:latin typeface="Twinkl Light" panose="02000000000000000000" pitchFamily="2" charset="0"/>
              </a:rPr>
              <a:t>Curriculum &amp; Enrichment Activities - Reading </a:t>
            </a:r>
          </a:p>
        </p:txBody>
      </p:sp>
      <p:sp>
        <p:nvSpPr>
          <p:cNvPr id="5" name="Content Placeholder 4">
            <a:extLst>
              <a:ext uri="{FF2B5EF4-FFF2-40B4-BE49-F238E27FC236}">
                <a16:creationId xmlns:a16="http://schemas.microsoft.com/office/drawing/2014/main" id="{71B29681-55AE-6F28-B6C2-4DC35FDA6DBA}"/>
              </a:ext>
            </a:extLst>
          </p:cNvPr>
          <p:cNvSpPr>
            <a:spLocks noGrp="1"/>
          </p:cNvSpPr>
          <p:nvPr>
            <p:ph idx="1"/>
          </p:nvPr>
        </p:nvSpPr>
        <p:spPr>
          <a:xfrm>
            <a:off x="482781" y="964087"/>
            <a:ext cx="8596668" cy="816075"/>
          </a:xfrm>
        </p:spPr>
        <p:txBody>
          <a:bodyPr/>
          <a:lstStyle/>
          <a:p>
            <a:r>
              <a:rPr lang="en-US" sz="1800" b="1">
                <a:solidFill>
                  <a:srgbClr val="000000"/>
                </a:solidFill>
                <a:latin typeface="Twinkl Light" panose="02000000000000000000" pitchFamily="2" charset="0"/>
                <a:cs typeface="Calibri Light"/>
              </a:rPr>
              <a:t>Questions to help reading at home. </a:t>
            </a:r>
          </a:p>
          <a:p>
            <a:endParaRPr lang="en-GB"/>
          </a:p>
        </p:txBody>
      </p:sp>
      <p:sp>
        <p:nvSpPr>
          <p:cNvPr id="6" name="Content Placeholder 2">
            <a:extLst>
              <a:ext uri="{FF2B5EF4-FFF2-40B4-BE49-F238E27FC236}">
                <a16:creationId xmlns:a16="http://schemas.microsoft.com/office/drawing/2014/main" id="{284A5E60-8033-A648-C1CC-505D0FFBAEF1}"/>
              </a:ext>
            </a:extLst>
          </p:cNvPr>
          <p:cNvSpPr txBox="1">
            <a:spLocks/>
          </p:cNvSpPr>
          <p:nvPr/>
        </p:nvSpPr>
        <p:spPr>
          <a:xfrm>
            <a:off x="943989" y="1372124"/>
            <a:ext cx="3427283" cy="5226485"/>
          </a:xfrm>
          <a:prstGeom prst="rect">
            <a:avLst/>
          </a:prstGeom>
        </p:spPr>
        <p:txBody>
          <a:bodyPr vert="horz" lIns="91440" tIns="45720" rIns="91440" bIns="45720" rtlCol="0" anchor="t">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1"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mn-cs"/>
              </a:rPr>
              <a:t>Before reading the book:</a:t>
            </a:r>
            <a:endPar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mn-cs"/>
              </a:rPr>
              <a:t>• Can you point to the title? Or what is this? (Pointing to the title)</a:t>
            </a:r>
            <a:endPar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mn-cs"/>
              </a:rPr>
              <a:t>• What do you think this story will be about? What might happen in the story?</a:t>
            </a:r>
            <a:endPar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mn-cs"/>
              </a:rPr>
              <a:t>• What do we call the writing on the back of the book? (Blurb) or What does the blurb tell us? </a:t>
            </a:r>
            <a:endPar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endPar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1"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mn-cs"/>
              </a:rPr>
              <a:t>During the reading of the book:</a:t>
            </a:r>
            <a:endPar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mn-cs"/>
              </a:rPr>
              <a:t>• What is happening in the pictures?</a:t>
            </a:r>
            <a:endPar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mn-cs"/>
              </a:rPr>
              <a:t>• What has happened so far? Is it what you expected to happen?</a:t>
            </a:r>
            <a:endPar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mn-cs"/>
              </a:rPr>
              <a:t>• What might happen next? How do you think the story might end?</a:t>
            </a:r>
            <a:endPar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mn-cs"/>
              </a:rPr>
              <a:t>• What sort of character is….? Is he/she friendly/ mean/nice…?</a:t>
            </a:r>
            <a:endParaRPr kumimoji="0" lang="en-GB" sz="1600" b="0" i="0" u="none" strike="noStrike" kern="1200" cap="none" spc="0" normalizeH="0" baseline="0" noProof="0">
              <a:ln>
                <a:noFill/>
              </a:ln>
              <a:solidFill>
                <a:prstClr val="black">
                  <a:lumMod val="75000"/>
                  <a:lumOff val="25000"/>
                </a:prstClr>
              </a:solidFill>
              <a:effectLst/>
              <a:uLnTx/>
              <a:uFillTx/>
              <a:latin typeface="Twinkl Light" panose="02000000000000000000" pitchFamily="2" charset="0"/>
              <a:ea typeface="+mn-ea"/>
              <a:cs typeface="Calibri"/>
            </a:endParaRPr>
          </a:p>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endParaRPr kumimoji="0" lang="en-GB" sz="500" b="0" i="0" u="none" strike="noStrike" kern="1200" cap="none" spc="0" normalizeH="0" baseline="0" noProof="0">
              <a:ln>
                <a:noFill/>
              </a:ln>
              <a:solidFill>
                <a:prstClr val="black">
                  <a:lumMod val="75000"/>
                  <a:lumOff val="25000"/>
                </a:prstClr>
              </a:solidFill>
              <a:effectLst/>
              <a:uLnTx/>
              <a:uFillTx/>
              <a:latin typeface="Trebuchet MS" panose="020B0603020202020204"/>
              <a:ea typeface="+mn-ea"/>
              <a:cs typeface="+mn-cs"/>
            </a:endParaRPr>
          </a:p>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endParaRPr kumimoji="0" lang="en-GB" sz="500" b="0" i="0" u="none" strike="noStrike" kern="1200" cap="none" spc="0" normalizeH="0" baseline="0" noProof="0">
              <a:ln>
                <a:noFill/>
              </a:ln>
              <a:solidFill>
                <a:prstClr val="black">
                  <a:lumMod val="75000"/>
                  <a:lumOff val="25000"/>
                </a:prstClr>
              </a:solidFill>
              <a:effectLst/>
              <a:uLnTx/>
              <a:uFillTx/>
              <a:latin typeface="Trebuchet MS" panose="020B0603020202020204"/>
              <a:ea typeface="+mn-ea"/>
              <a:cs typeface="+mn-cs"/>
            </a:endParaRPr>
          </a:p>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endParaRPr kumimoji="0" lang="en-US" sz="500" b="0" i="0" u="none" strike="noStrike" kern="1200" cap="none" spc="0" normalizeH="0" baseline="0" noProof="0">
              <a:ln>
                <a:noFill/>
              </a:ln>
              <a:solidFill>
                <a:prstClr val="black">
                  <a:lumMod val="75000"/>
                  <a:lumOff val="25000"/>
                </a:prstClr>
              </a:solidFill>
              <a:effectLst/>
              <a:uLnTx/>
              <a:uFillTx/>
              <a:latin typeface="Trebuchet MS" panose="020B0603020202020204"/>
              <a:ea typeface="+mn-ea"/>
              <a:cs typeface="+mn-cs"/>
            </a:endParaRPr>
          </a:p>
        </p:txBody>
      </p:sp>
      <p:sp>
        <p:nvSpPr>
          <p:cNvPr id="7" name="Content Placeholder 3">
            <a:extLst>
              <a:ext uri="{FF2B5EF4-FFF2-40B4-BE49-F238E27FC236}">
                <a16:creationId xmlns:a16="http://schemas.microsoft.com/office/drawing/2014/main" id="{4F576027-3CC2-8BA1-1C75-75C98E65A0DF}"/>
              </a:ext>
            </a:extLst>
          </p:cNvPr>
          <p:cNvSpPr txBox="1">
            <a:spLocks/>
          </p:cNvSpPr>
          <p:nvPr/>
        </p:nvSpPr>
        <p:spPr>
          <a:xfrm>
            <a:off x="5568969" y="1280936"/>
            <a:ext cx="3197701" cy="581690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1" i="0" u="none" strike="noStrike" kern="1200" cap="none" spc="0" normalizeH="0" baseline="0" noProof="0">
                <a:ln>
                  <a:noFill/>
                </a:ln>
                <a:solidFill>
                  <a:prstClr val="black"/>
                </a:solidFill>
                <a:effectLst/>
                <a:uLnTx/>
                <a:uFillTx/>
                <a:latin typeface="Twinkl Light" panose="02000000000000000000" pitchFamily="2" charset="0"/>
                <a:ea typeface="+mn-ea"/>
                <a:cs typeface="+mn-cs"/>
              </a:rPr>
              <a:t>At the end of the book:</a:t>
            </a:r>
            <a:endPar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Calibri"/>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mn-cs"/>
              </a:rPr>
              <a:t>• Did you like this book? Why? (Encourage children to develop their opinion about books by encouraging them to explain their reasons)</a:t>
            </a:r>
            <a:endPar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mn-cs"/>
              </a:rPr>
              <a:t>What was your favourite part? Why?</a:t>
            </a:r>
            <a:endPar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mn-cs"/>
              </a:rPr>
              <a:t>What was the most interesting/ exciting part of the book? Can you find it?</a:t>
            </a:r>
            <a:endPar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mn-cs"/>
              </a:rPr>
              <a:t> What sort of character was….?</a:t>
            </a:r>
            <a:endPar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mn-cs"/>
              </a:rPr>
              <a:t>Why did that character do … (give a situation/ event from the story)?</a:t>
            </a:r>
            <a:endPar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mn-cs"/>
              </a:rPr>
              <a:t>What happened in the story?</a:t>
            </a:r>
            <a:endParaRPr kumimoji="0" lang="en-GB" sz="1600" b="0" i="0" u="none" strike="noStrike" kern="1200" cap="none" spc="0" normalizeH="0" baseline="0" noProof="0">
              <a:ln>
                <a:noFill/>
              </a:ln>
              <a:solidFill>
                <a:prstClr val="black"/>
              </a:solidFill>
              <a:effectLst/>
              <a:uLnTx/>
              <a:uFillTx/>
              <a:latin typeface="Twinkl Light" panose="02000000000000000000" pitchFamily="2" charset="0"/>
              <a:ea typeface="+mn-ea"/>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a:ln>
                <a:noFill/>
              </a:ln>
              <a:solidFill>
                <a:prstClr val="black"/>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0315656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1660B-8664-7210-5F19-616EA40D37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07FB8A-EB2C-72F2-A3ED-884830D10345}"/>
              </a:ext>
            </a:extLst>
          </p:cNvPr>
          <p:cNvSpPr>
            <a:spLocks noGrp="1"/>
          </p:cNvSpPr>
          <p:nvPr>
            <p:ph type="title"/>
          </p:nvPr>
        </p:nvSpPr>
        <p:spPr/>
        <p:txBody>
          <a:bodyPr/>
          <a:lstStyle/>
          <a:p>
            <a:r>
              <a:rPr lang="en-GB"/>
              <a:t>Fidget Tools</a:t>
            </a:r>
          </a:p>
        </p:txBody>
      </p:sp>
      <p:sp>
        <p:nvSpPr>
          <p:cNvPr id="3" name="Content Placeholder 2">
            <a:extLst>
              <a:ext uri="{FF2B5EF4-FFF2-40B4-BE49-F238E27FC236}">
                <a16:creationId xmlns:a16="http://schemas.microsoft.com/office/drawing/2014/main" id="{8A23B273-D297-5E6D-E153-06375A686684}"/>
              </a:ext>
            </a:extLst>
          </p:cNvPr>
          <p:cNvSpPr>
            <a:spLocks noGrp="1"/>
          </p:cNvSpPr>
          <p:nvPr>
            <p:ph idx="1"/>
          </p:nvPr>
        </p:nvSpPr>
        <p:spPr>
          <a:xfrm>
            <a:off x="838199" y="1624330"/>
            <a:ext cx="10661725" cy="4868545"/>
          </a:xfrm>
        </p:spPr>
        <p:txBody>
          <a:bodyPr>
            <a:normAutofit lnSpcReduction="10000"/>
          </a:bodyPr>
          <a:lstStyle/>
          <a:p>
            <a:pPr marL="0" indent="0">
              <a:buNone/>
            </a:pPr>
            <a:r>
              <a:rPr lang="en-GB"/>
              <a:t>Fidget Tools can be useful for some children to support their attention and engagement in class.</a:t>
            </a:r>
          </a:p>
          <a:p>
            <a:pPr marL="0" indent="0">
              <a:buNone/>
            </a:pPr>
            <a:endParaRPr lang="en-GB"/>
          </a:p>
          <a:p>
            <a:pPr marL="0" indent="0">
              <a:buNone/>
            </a:pPr>
            <a:r>
              <a:rPr lang="en-GB"/>
              <a:t>A written agreement will need to be entered between child, parents and teacher to set out clear expectations of the use of fidgets in class.</a:t>
            </a:r>
          </a:p>
          <a:p>
            <a:pPr marL="0" indent="0">
              <a:buNone/>
            </a:pPr>
            <a:r>
              <a:rPr lang="en-GB"/>
              <a:t>This agreement will cover</a:t>
            </a:r>
          </a:p>
          <a:p>
            <a:pPr>
              <a:buFontTx/>
              <a:buChar char="-"/>
            </a:pPr>
            <a:r>
              <a:rPr lang="en-GB"/>
              <a:t>How to use a fidget in class and when</a:t>
            </a:r>
          </a:p>
          <a:p>
            <a:pPr>
              <a:buFontTx/>
              <a:buChar char="-"/>
            </a:pPr>
            <a:r>
              <a:rPr lang="en-GB"/>
              <a:t>What will happen if it is not used appropriately</a:t>
            </a:r>
          </a:p>
          <a:p>
            <a:pPr>
              <a:buFontTx/>
              <a:buChar char="-"/>
            </a:pPr>
            <a:r>
              <a:rPr lang="en-GB"/>
              <a:t>Expectations of completing work and engagement in lessons</a:t>
            </a:r>
          </a:p>
          <a:p>
            <a:pPr>
              <a:buFontTx/>
              <a:buChar char="-"/>
            </a:pPr>
            <a:r>
              <a:rPr lang="en-GB"/>
              <a:t>Fidgets will be provided by school and kept at school to ensure they are used appropriately</a:t>
            </a:r>
          </a:p>
          <a:p>
            <a:pPr>
              <a:buFontTx/>
              <a:buChar char="-"/>
            </a:pPr>
            <a:r>
              <a:rPr lang="en-GB"/>
              <a:t>A discussion about the type of sensory tool will be </a:t>
            </a:r>
          </a:p>
          <a:p>
            <a:pPr>
              <a:buFontTx/>
              <a:buChar char="-"/>
            </a:pPr>
            <a:endParaRPr lang="en-GB"/>
          </a:p>
          <a:p>
            <a:pPr marL="0" indent="0">
              <a:buNone/>
            </a:pPr>
            <a:r>
              <a:rPr lang="en-GB"/>
              <a:t>This agreement needs to be understood and signed by the child, parent and teacher to ensure fidget tools </a:t>
            </a:r>
            <a:r>
              <a:rPr lang="en-GB" b="1"/>
              <a:t>do not become the barrier </a:t>
            </a:r>
            <a:r>
              <a:rPr lang="en-GB"/>
              <a:t>to learning, but support.</a:t>
            </a:r>
          </a:p>
        </p:txBody>
      </p:sp>
    </p:spTree>
    <p:extLst>
      <p:ext uri="{BB962C8B-B14F-4D97-AF65-F5344CB8AC3E}">
        <p14:creationId xmlns:p14="http://schemas.microsoft.com/office/powerpoint/2010/main" val="18352477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91179-937A-9149-CC7B-864DA49CE614}"/>
              </a:ext>
            </a:extLst>
          </p:cNvPr>
          <p:cNvSpPr>
            <a:spLocks noGrp="1"/>
          </p:cNvSpPr>
          <p:nvPr>
            <p:ph type="title"/>
          </p:nvPr>
        </p:nvSpPr>
        <p:spPr>
          <a:xfrm>
            <a:off x="677334" y="609600"/>
            <a:ext cx="2938468" cy="5431762"/>
          </a:xfrm>
        </p:spPr>
        <p:txBody>
          <a:bodyPr anchor="ctr">
            <a:normAutofit/>
          </a:bodyPr>
          <a:lstStyle/>
          <a:p>
            <a:r>
              <a:rPr lang="en-GB"/>
              <a:t>Sponsored Walk – Monday 12</a:t>
            </a:r>
            <a:r>
              <a:rPr lang="en-GB" baseline="30000"/>
              <a:t>th</a:t>
            </a:r>
            <a:r>
              <a:rPr lang="en-GB"/>
              <a:t> October</a:t>
            </a:r>
          </a:p>
        </p:txBody>
      </p:sp>
      <p:sp>
        <p:nvSpPr>
          <p:cNvPr id="3" name="Content Placeholder 2">
            <a:extLst>
              <a:ext uri="{FF2B5EF4-FFF2-40B4-BE49-F238E27FC236}">
                <a16:creationId xmlns:a16="http://schemas.microsoft.com/office/drawing/2014/main" id="{24A54BD5-88CA-F3BC-804B-B78B82F645A8}"/>
              </a:ext>
            </a:extLst>
          </p:cNvPr>
          <p:cNvSpPr>
            <a:spLocks noGrp="1"/>
          </p:cNvSpPr>
          <p:nvPr>
            <p:ph idx="1"/>
          </p:nvPr>
        </p:nvSpPr>
        <p:spPr>
          <a:xfrm>
            <a:off x="3846889" y="609602"/>
            <a:ext cx="5424112" cy="3208334"/>
          </a:xfrm>
        </p:spPr>
        <p:txBody>
          <a:bodyPr>
            <a:normAutofit/>
          </a:bodyPr>
          <a:lstStyle/>
          <a:p>
            <a:r>
              <a:rPr lang="en-GB"/>
              <a:t>We are reviving a school tradition to raise funds but also explore the local area. </a:t>
            </a:r>
          </a:p>
          <a:p>
            <a:r>
              <a:rPr lang="en-GB"/>
              <a:t>There will be three routes, one for Lambs (school grounds), and different ones for KS1 and KS2. </a:t>
            </a:r>
          </a:p>
          <a:p>
            <a:r>
              <a:rPr lang="en-GB"/>
              <a:t>Children will be accompanied by school staff</a:t>
            </a:r>
          </a:p>
          <a:p>
            <a:r>
              <a:rPr lang="en-GB"/>
              <a:t>We will be sending out letters with more info shortly. </a:t>
            </a:r>
          </a:p>
          <a:p>
            <a:endParaRPr lang="en-GB"/>
          </a:p>
        </p:txBody>
      </p:sp>
      <p:pic>
        <p:nvPicPr>
          <p:cNvPr id="4" name="Picture 3" descr="Image result for walking shoes clip art">
            <a:extLst>
              <a:ext uri="{FF2B5EF4-FFF2-40B4-BE49-F238E27FC236}">
                <a16:creationId xmlns:a16="http://schemas.microsoft.com/office/drawing/2014/main" id="{0D6786F9-C666-1069-CF3F-62C8E2B38E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4293135" y="4048918"/>
            <a:ext cx="4977866" cy="896015"/>
          </a:xfrm>
          <a:prstGeom prst="rect">
            <a:avLst/>
          </a:prstGeom>
          <a:noFill/>
        </p:spPr>
      </p:pic>
    </p:spTree>
    <p:extLst>
      <p:ext uri="{BB962C8B-B14F-4D97-AF65-F5344CB8AC3E}">
        <p14:creationId xmlns:p14="http://schemas.microsoft.com/office/powerpoint/2010/main" val="4096167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Questions and Queries</a:t>
            </a:r>
          </a:p>
        </p:txBody>
      </p:sp>
      <p:sp>
        <p:nvSpPr>
          <p:cNvPr id="3" name="Content Placeholder 2"/>
          <p:cNvSpPr>
            <a:spLocks noGrp="1"/>
          </p:cNvSpPr>
          <p:nvPr>
            <p:ph idx="1"/>
          </p:nvPr>
        </p:nvSpPr>
        <p:spPr>
          <a:xfrm>
            <a:off x="860868" y="1346581"/>
            <a:ext cx="8750060" cy="4402465"/>
          </a:xfrm>
        </p:spPr>
        <p:txBody>
          <a:bodyPr>
            <a:normAutofit fontScale="92500" lnSpcReduction="20000"/>
          </a:bodyPr>
          <a:lstStyle/>
          <a:p>
            <a:pPr marL="0" indent="0">
              <a:buNone/>
            </a:pPr>
            <a:r>
              <a:rPr lang="en-GB" sz="2800">
                <a:latin typeface="Twinkl Cursive Looped" panose="02000000000000000000" pitchFamily="2" charset="0"/>
              </a:rPr>
              <a:t>In Year 2 we have an ‘open door’.</a:t>
            </a:r>
          </a:p>
          <a:p>
            <a:pPr marL="0" indent="0">
              <a:buNone/>
            </a:pPr>
            <a:endParaRPr lang="en-GB" sz="2800">
              <a:latin typeface="Twinkl Cursive Looped" panose="02000000000000000000" pitchFamily="2" charset="0"/>
            </a:endParaRPr>
          </a:p>
          <a:p>
            <a:pPr marL="0" indent="0">
              <a:buNone/>
            </a:pPr>
            <a:r>
              <a:rPr lang="en-GB" sz="2800">
                <a:latin typeface="Twinkl Cursive Looped" panose="02000000000000000000" pitchFamily="2" charset="0"/>
              </a:rPr>
              <a:t>Please be assured that we will answer any questions or concerns you have regarding your child’s school life as swiftly as possible. </a:t>
            </a:r>
          </a:p>
          <a:p>
            <a:pPr marL="0" indent="0">
              <a:buNone/>
            </a:pPr>
            <a:endParaRPr lang="en-GB" sz="2800">
              <a:latin typeface="Twinkl Cursive Looped" panose="02000000000000000000" pitchFamily="2" charset="0"/>
            </a:endParaRPr>
          </a:p>
          <a:p>
            <a:pPr marL="0" indent="0">
              <a:buNone/>
            </a:pPr>
            <a:r>
              <a:rPr lang="en-GB" sz="2800">
                <a:latin typeface="Twinkl Cursive Looped" panose="02000000000000000000" pitchFamily="2" charset="0"/>
              </a:rPr>
              <a:t>Happy children learn best and as parents ourselves, we are very aware that any issue, however small it may seem, is best dealt with quickly so please do pop in to speak to us or get in touch via the office  </a:t>
            </a:r>
            <a:r>
              <a:rPr lang="en-GB" sz="2800">
                <a:solidFill>
                  <a:srgbClr val="0070C0"/>
                </a:solidFill>
                <a:latin typeface="Twinkl Cursive Looped" panose="02000000000000000000" pitchFamily="2" charset="0"/>
                <a:hlinkClick r:id="rId2"/>
              </a:rPr>
              <a:t>info@woodlea.surrey.sch.uk</a:t>
            </a:r>
            <a:r>
              <a:rPr lang="en-GB" sz="2800">
                <a:solidFill>
                  <a:srgbClr val="0070C0"/>
                </a:solidFill>
                <a:latin typeface="Twinkl Cursive Looped" panose="02000000000000000000" pitchFamily="2" charset="0"/>
              </a:rPr>
              <a:t>. </a:t>
            </a:r>
            <a:r>
              <a:rPr lang="en-GB" sz="2800">
                <a:latin typeface="Twinkl Cursive Looped" panose="02000000000000000000" pitchFamily="2" charset="0"/>
              </a:rPr>
              <a:t>if you have any concerns.</a:t>
            </a:r>
          </a:p>
          <a:p>
            <a:pPr marL="0" indent="0">
              <a:buNone/>
            </a:pPr>
            <a:endParaRPr lang="en-GB" sz="2800"/>
          </a:p>
          <a:p>
            <a:pPr marL="0" indent="0">
              <a:buNone/>
            </a:pPr>
            <a:endParaRPr lang="en-GB" sz="2800"/>
          </a:p>
          <a:p>
            <a:pPr marL="0" indent="0">
              <a:buNone/>
            </a:pPr>
            <a:endParaRPr lang="en-GB" sz="2800"/>
          </a:p>
        </p:txBody>
      </p:sp>
    </p:spTree>
    <p:extLst>
      <p:ext uri="{BB962C8B-B14F-4D97-AF65-F5344CB8AC3E}">
        <p14:creationId xmlns:p14="http://schemas.microsoft.com/office/powerpoint/2010/main" val="2866478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926FF-07EB-852D-6BAF-51BDF50FBA3B}"/>
              </a:ext>
            </a:extLst>
          </p:cNvPr>
          <p:cNvSpPr>
            <a:spLocks noGrp="1"/>
          </p:cNvSpPr>
          <p:nvPr>
            <p:ph type="title"/>
          </p:nvPr>
        </p:nvSpPr>
        <p:spPr>
          <a:xfrm>
            <a:off x="572493" y="238539"/>
            <a:ext cx="11018520" cy="1434415"/>
          </a:xfrm>
        </p:spPr>
        <p:txBody>
          <a:bodyPr anchor="b">
            <a:normAutofit/>
          </a:bodyPr>
          <a:lstStyle/>
          <a:p>
            <a:r>
              <a:rPr lang="en-GB" sz="5400"/>
              <a:t>Communication</a:t>
            </a:r>
          </a:p>
        </p:txBody>
      </p:sp>
      <p:sp>
        <p:nvSpPr>
          <p:cNvPr id="3" name="Content Placeholder 2">
            <a:extLst>
              <a:ext uri="{FF2B5EF4-FFF2-40B4-BE49-F238E27FC236}">
                <a16:creationId xmlns:a16="http://schemas.microsoft.com/office/drawing/2014/main" id="{352B31C8-41AD-2D54-F250-D059DB2E26E0}"/>
              </a:ext>
            </a:extLst>
          </p:cNvPr>
          <p:cNvSpPr>
            <a:spLocks noGrp="1"/>
          </p:cNvSpPr>
          <p:nvPr>
            <p:ph idx="1"/>
          </p:nvPr>
        </p:nvSpPr>
        <p:spPr>
          <a:xfrm>
            <a:off x="572493" y="2071316"/>
            <a:ext cx="6713552" cy="4119172"/>
          </a:xfrm>
        </p:spPr>
        <p:txBody>
          <a:bodyPr anchor="t">
            <a:normAutofit lnSpcReduction="10000"/>
          </a:bodyPr>
          <a:lstStyle/>
          <a:p>
            <a:pPr marL="0" indent="0">
              <a:buNone/>
            </a:pPr>
            <a:r>
              <a:rPr lang="en-GB" sz="1500" dirty="0"/>
              <a:t>If you have a concern / worry / question we are here to listen.</a:t>
            </a:r>
          </a:p>
          <a:p>
            <a:pPr marL="0" indent="0">
              <a:buNone/>
            </a:pPr>
            <a:endParaRPr lang="en-GB" sz="1500" dirty="0"/>
          </a:p>
          <a:p>
            <a:pPr marL="0" indent="0">
              <a:buNone/>
            </a:pPr>
            <a:r>
              <a:rPr lang="en-GB" sz="1500" dirty="0"/>
              <a:t>As you know you can just email the school office to arrange a time to chat in person with the member of staff or arrange a meeting via teams: </a:t>
            </a:r>
            <a:r>
              <a:rPr lang="en-GB" sz="1500" dirty="0">
                <a:hlinkClick r:id="rId2"/>
              </a:rPr>
              <a:t>info@woodleatlt.co.uk</a:t>
            </a:r>
            <a:r>
              <a:rPr lang="en-GB" sz="1500" dirty="0"/>
              <a:t> </a:t>
            </a:r>
          </a:p>
          <a:p>
            <a:pPr marL="0" indent="0">
              <a:buNone/>
            </a:pPr>
            <a:endParaRPr lang="en-GB" sz="1500" dirty="0"/>
          </a:p>
          <a:p>
            <a:pPr marL="0" indent="0">
              <a:buNone/>
            </a:pPr>
            <a:r>
              <a:rPr lang="en-GB" sz="1500" dirty="0"/>
              <a:t>This helps us to: </a:t>
            </a:r>
          </a:p>
          <a:p>
            <a:pPr lvl="1"/>
            <a:r>
              <a:rPr lang="en-GB" sz="1500" dirty="0"/>
              <a:t>give you/ your child the time and focus you need. </a:t>
            </a:r>
          </a:p>
          <a:p>
            <a:pPr lvl="1"/>
            <a:r>
              <a:rPr lang="en-GB" sz="1500" dirty="0"/>
              <a:t>do any investigation which might be needed.</a:t>
            </a:r>
          </a:p>
          <a:p>
            <a:pPr marL="0" indent="0">
              <a:buNone/>
            </a:pPr>
            <a:r>
              <a:rPr lang="en-GB" sz="1500" dirty="0"/>
              <a:t>First port of call is always the class teacher unless it is feedback or a wider school concern and then a member of the senior leadership team should be referenced. </a:t>
            </a:r>
          </a:p>
          <a:p>
            <a:pPr marL="0" indent="0">
              <a:buNone/>
            </a:pPr>
            <a:endParaRPr lang="en-GB" sz="1500" dirty="0"/>
          </a:p>
          <a:p>
            <a:pPr marL="0" indent="0">
              <a:buNone/>
            </a:pPr>
            <a:r>
              <a:rPr lang="en-GB" sz="1500" dirty="0"/>
              <a:t>Please do give us time to respond as we are all teaching during the day. </a:t>
            </a:r>
          </a:p>
          <a:p>
            <a:pPr marL="0" indent="0">
              <a:buNone/>
            </a:pPr>
            <a:endParaRPr lang="en-GB" sz="1500" dirty="0"/>
          </a:p>
        </p:txBody>
      </p:sp>
      <p:pic>
        <p:nvPicPr>
          <p:cNvPr id="4" name="Picture 3">
            <a:extLst>
              <a:ext uri="{FF2B5EF4-FFF2-40B4-BE49-F238E27FC236}">
                <a16:creationId xmlns:a16="http://schemas.microsoft.com/office/drawing/2014/main" id="{31CF0A72-5F21-FC05-9DC5-4042BA87E219}"/>
              </a:ext>
            </a:extLst>
          </p:cNvPr>
          <p:cNvPicPr>
            <a:picLocks noChangeAspect="1"/>
          </p:cNvPicPr>
          <p:nvPr/>
        </p:nvPicPr>
        <p:blipFill>
          <a:blip r:embed="rId3"/>
          <a:srcRect t="2600" r="-2"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89310976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9a9d7a46-ecbc-4db7-863d-8b6a44650f06" xsi:nil="true"/>
    <lcf76f155ced4ddcb4097134ff3c332f xmlns="73460600-3757-4913-a7c0-8be1c1a5299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7400204F6638946BAA2E3AD6088B7CB" ma:contentTypeVersion="16" ma:contentTypeDescription="Create a new document." ma:contentTypeScope="" ma:versionID="940abbdea14d32a0da5131e7af42d2cb">
  <xsd:schema xmlns:xsd="http://www.w3.org/2001/XMLSchema" xmlns:xs="http://www.w3.org/2001/XMLSchema" xmlns:p="http://schemas.microsoft.com/office/2006/metadata/properties" xmlns:ns2="73460600-3757-4913-a7c0-8be1c1a52995" xmlns:ns3="9a9d7a46-ecbc-4db7-863d-8b6a44650f06" targetNamespace="http://schemas.microsoft.com/office/2006/metadata/properties" ma:root="true" ma:fieldsID="9467b4f7c5d70a1f8a69930221df250c" ns2:_="" ns3:_="">
    <xsd:import namespace="73460600-3757-4913-a7c0-8be1c1a52995"/>
    <xsd:import namespace="9a9d7a46-ecbc-4db7-863d-8b6a44650f0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460600-3757-4913-a7c0-8be1c1a529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Location" ma:index="14" nillable="true" ma:displayName="Location" ma:descrip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eff384b-3835-4fa9-b0d9-88b67f277db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9d7a46-ecbc-4db7-863d-8b6a44650f0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bd8630d-c855-45bc-8ce8-d94939e01f74}" ma:internalName="TaxCatchAll" ma:showField="CatchAllData" ma:web="9a9d7a46-ecbc-4db7-863d-8b6a44650f0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BE9C005-60F2-4062-A85E-9A3FA51A2A5D}">
  <ds:schemaRefs>
    <ds:schemaRef ds:uri="http://schemas.microsoft.com/sharepoint/v3/contenttype/forms"/>
  </ds:schemaRefs>
</ds:datastoreItem>
</file>

<file path=customXml/itemProps2.xml><?xml version="1.0" encoding="utf-8"?>
<ds:datastoreItem xmlns:ds="http://schemas.openxmlformats.org/officeDocument/2006/customXml" ds:itemID="{675C780E-1F72-4935-983E-C7729ED96AE7}">
  <ds:schemaRefs>
    <ds:schemaRef ds:uri="73460600-3757-4913-a7c0-8be1c1a52995"/>
    <ds:schemaRef ds:uri="9a9d7a46-ecbc-4db7-863d-8b6a44650f06"/>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3584A9BC-9ADA-41FE-9743-10F4E14E0982}">
  <ds:schemaRefs>
    <ds:schemaRef ds:uri="73460600-3757-4913-a7c0-8be1c1a52995"/>
    <ds:schemaRef ds:uri="9a9d7a46-ecbc-4db7-863d-8b6a44650f0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2722</Words>
  <Application>Microsoft Office PowerPoint</Application>
  <PresentationFormat>Widescreen</PresentationFormat>
  <Paragraphs>342</Paragraphs>
  <Slides>21</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21</vt:i4>
      </vt:variant>
    </vt:vector>
  </HeadingPairs>
  <TitlesOfParts>
    <vt:vector size="34" baseType="lpstr">
      <vt:lpstr>Aptos</vt:lpstr>
      <vt:lpstr>Aptos Display</vt:lpstr>
      <vt:lpstr>Arial</vt:lpstr>
      <vt:lpstr>Calibri</vt:lpstr>
      <vt:lpstr>Century Gothic</vt:lpstr>
      <vt:lpstr>Gill Sans MT</vt:lpstr>
      <vt:lpstr>Trebuchet MS</vt:lpstr>
      <vt:lpstr>Twinkl Cursive Looped</vt:lpstr>
      <vt:lpstr>Twinkl Light</vt:lpstr>
      <vt:lpstr>Verdana</vt:lpstr>
      <vt:lpstr>Wingdings</vt:lpstr>
      <vt:lpstr>Wingdings 3</vt:lpstr>
      <vt:lpstr>Facet</vt:lpstr>
      <vt:lpstr>Meet the Teacher</vt:lpstr>
      <vt:lpstr>The Year 2 Team</vt:lpstr>
      <vt:lpstr>Our School Values</vt:lpstr>
      <vt:lpstr>School Day</vt:lpstr>
      <vt:lpstr>Absence and Lateness procedures</vt:lpstr>
      <vt:lpstr>Absence and Lateness</vt:lpstr>
      <vt:lpstr>PowerPoint Presentation</vt:lpstr>
      <vt:lpstr>Being on time</vt:lpstr>
      <vt:lpstr>PowerPoint Presentation</vt:lpstr>
      <vt:lpstr>PowerPoint Presentation</vt:lpstr>
      <vt:lpstr>Curriculum &amp; Enrichment Activities           Trips Usually in the Summer Term but we may possibly be able to do one in the Spring </vt:lpstr>
      <vt:lpstr>PHSE &amp; RSE</vt:lpstr>
      <vt:lpstr>Equipment  </vt:lpstr>
      <vt:lpstr>PE &amp; Outdoors clothing</vt:lpstr>
      <vt:lpstr>Home Learning</vt:lpstr>
      <vt:lpstr>Reading </vt:lpstr>
      <vt:lpstr>Curriculum &amp; Enrichment Activities - Reading </vt:lpstr>
      <vt:lpstr>Fidget Tools</vt:lpstr>
      <vt:lpstr>Sponsored Walk – Monday 12th October</vt:lpstr>
      <vt:lpstr>Questions and Queries</vt:lpstr>
      <vt:lpstr>Communication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Nina Gambier</dc:creator>
  <cp:lastModifiedBy>Menham, Rachel</cp:lastModifiedBy>
  <cp:revision>1</cp:revision>
  <dcterms:created xsi:type="dcterms:W3CDTF">2024-09-13T08:02:51Z</dcterms:created>
  <dcterms:modified xsi:type="dcterms:W3CDTF">2026-09-17T16:03:07Z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0x01010057400204F6638946BAA2E3AD6088B7CB</vt:lpwstr>
  </property>
  <property fmtid="{D5CDD505-2E9C-101B-9397-08002B2CF9AE}" pid="3" name="MediaServiceImageTags">
    <vt:lpwstr/>
  </property>
</Properties>
</file>