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32"/>
  </p:notesMasterIdLst>
  <p:sldIdLst>
    <p:sldId id="256" r:id="rId5"/>
    <p:sldId id="273" r:id="rId6"/>
    <p:sldId id="282" r:id="rId7"/>
    <p:sldId id="258" r:id="rId8"/>
    <p:sldId id="266" r:id="rId9"/>
    <p:sldId id="264" r:id="rId10"/>
    <p:sldId id="265" r:id="rId11"/>
    <p:sldId id="283" r:id="rId12"/>
    <p:sldId id="259" r:id="rId13"/>
    <p:sldId id="271" r:id="rId14"/>
    <p:sldId id="287" r:id="rId15"/>
    <p:sldId id="288" r:id="rId16"/>
    <p:sldId id="289" r:id="rId17"/>
    <p:sldId id="268" r:id="rId18"/>
    <p:sldId id="281" r:id="rId19"/>
    <p:sldId id="274" r:id="rId20"/>
    <p:sldId id="269" r:id="rId21"/>
    <p:sldId id="272" r:id="rId22"/>
    <p:sldId id="277" r:id="rId23"/>
    <p:sldId id="261" r:id="rId24"/>
    <p:sldId id="279" r:id="rId25"/>
    <p:sldId id="284" r:id="rId26"/>
    <p:sldId id="276" r:id="rId27"/>
    <p:sldId id="286" r:id="rId28"/>
    <p:sldId id="285" r:id="rId29"/>
    <p:sldId id="278" r:id="rId30"/>
    <p:sldId id="263"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5A2B76-4C66-40EB-8297-72A87F63B841}" v="1" dt="2026-09-17T15:01:02.1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ott-Clark, Hattie" userId="17659bd7-086f-4405-b524-c43143f56772" providerId="ADAL" clId="{FCA2DFA5-A3EE-4B14-B64D-B3C379094529}"/>
    <pc:docChg chg="addSld delSld modSld sldOrd">
      <pc:chgData name="Scott-Clark, Hattie" userId="17659bd7-086f-4405-b524-c43143f56772" providerId="ADAL" clId="{FCA2DFA5-A3EE-4B14-B64D-B3C379094529}" dt="2026-09-17T15:02:53.098" v="247"/>
      <pc:docMkLst>
        <pc:docMk/>
      </pc:docMkLst>
      <pc:sldChg chg="add del">
        <pc:chgData name="Scott-Clark, Hattie" userId="17659bd7-086f-4405-b524-c43143f56772" providerId="ADAL" clId="{FCA2DFA5-A3EE-4B14-B64D-B3C379094529}" dt="2026-09-16T12:07:07.892" v="5"/>
        <pc:sldMkLst>
          <pc:docMk/>
          <pc:sldMk cId="3558446117" sldId="258"/>
        </pc:sldMkLst>
      </pc:sldChg>
      <pc:sldChg chg="addSp delSp modSp mod">
        <pc:chgData name="Scott-Clark, Hattie" userId="17659bd7-086f-4405-b524-c43143f56772" providerId="ADAL" clId="{FCA2DFA5-A3EE-4B14-B64D-B3C379094529}" dt="2026-09-16T12:08:19.690" v="7" actId="20577"/>
        <pc:sldMkLst>
          <pc:docMk/>
          <pc:sldMk cId="2712114049" sldId="259"/>
        </pc:sldMkLst>
        <pc:graphicFrameChg chg="add mod modGraphic">
          <ac:chgData name="Scott-Clark, Hattie" userId="17659bd7-086f-4405-b524-c43143f56772" providerId="ADAL" clId="{FCA2DFA5-A3EE-4B14-B64D-B3C379094529}" dt="2026-09-16T12:08:19.690" v="7" actId="20577"/>
          <ac:graphicFrameMkLst>
            <pc:docMk/>
            <pc:sldMk cId="2712114049" sldId="259"/>
            <ac:graphicFrameMk id="5" creationId="{943EAA30-0395-E042-5865-FD8E97BB7BFF}"/>
          </ac:graphicFrameMkLst>
        </pc:graphicFrameChg>
      </pc:sldChg>
      <pc:sldChg chg="modSp add del mod ord">
        <pc:chgData name="Scott-Clark, Hattie" userId="17659bd7-086f-4405-b524-c43143f56772" providerId="ADAL" clId="{FCA2DFA5-A3EE-4B14-B64D-B3C379094529}" dt="2026-09-17T15:01:12.925" v="243"/>
        <pc:sldMkLst>
          <pc:docMk/>
          <pc:sldMk cId="985051127" sldId="261"/>
        </pc:sldMkLst>
        <pc:spChg chg="mod">
          <ac:chgData name="Scott-Clark, Hattie" userId="17659bd7-086f-4405-b524-c43143f56772" providerId="ADAL" clId="{FCA2DFA5-A3EE-4B14-B64D-B3C379094529}" dt="2026-09-16T12:10:17.734" v="45" actId="20577"/>
          <ac:spMkLst>
            <pc:docMk/>
            <pc:sldMk cId="985051127" sldId="261"/>
            <ac:spMk id="3" creationId="{6F3B3DD9-84A7-E1FF-0590-D1AA33E73CC9}"/>
          </ac:spMkLst>
        </pc:spChg>
      </pc:sldChg>
      <pc:sldChg chg="del">
        <pc:chgData name="Scott-Clark, Hattie" userId="17659bd7-086f-4405-b524-c43143f56772" providerId="ADAL" clId="{FCA2DFA5-A3EE-4B14-B64D-B3C379094529}" dt="2026-09-16T12:11:11.988" v="48" actId="47"/>
        <pc:sldMkLst>
          <pc:docMk/>
          <pc:sldMk cId="1453745228" sldId="262"/>
        </pc:sldMkLst>
      </pc:sldChg>
      <pc:sldChg chg="del">
        <pc:chgData name="Scott-Clark, Hattie" userId="17659bd7-086f-4405-b524-c43143f56772" providerId="ADAL" clId="{FCA2DFA5-A3EE-4B14-B64D-B3C379094529}" dt="2026-09-17T15:01:06.106" v="240" actId="47"/>
        <pc:sldMkLst>
          <pc:docMk/>
          <pc:sldMk cId="3637561977" sldId="270"/>
        </pc:sldMkLst>
      </pc:sldChg>
      <pc:sldChg chg="ord">
        <pc:chgData name="Scott-Clark, Hattie" userId="17659bd7-086f-4405-b524-c43143f56772" providerId="ADAL" clId="{FCA2DFA5-A3EE-4B14-B64D-B3C379094529}" dt="2026-09-17T15:00:54.143" v="238"/>
        <pc:sldMkLst>
          <pc:docMk/>
          <pc:sldMk cId="1029698705" sldId="271"/>
        </pc:sldMkLst>
      </pc:sldChg>
      <pc:sldChg chg="ord">
        <pc:chgData name="Scott-Clark, Hattie" userId="17659bd7-086f-4405-b524-c43143f56772" providerId="ADAL" clId="{FCA2DFA5-A3EE-4B14-B64D-B3C379094529}" dt="2026-09-17T15:01:26.378" v="245"/>
        <pc:sldMkLst>
          <pc:docMk/>
          <pc:sldMk cId="1266690809" sldId="272"/>
        </pc:sldMkLst>
      </pc:sldChg>
      <pc:sldChg chg="modSp mod">
        <pc:chgData name="Scott-Clark, Hattie" userId="17659bd7-086f-4405-b524-c43143f56772" providerId="ADAL" clId="{FCA2DFA5-A3EE-4B14-B64D-B3C379094529}" dt="2026-09-16T12:13:02.011" v="101" actId="404"/>
        <pc:sldMkLst>
          <pc:docMk/>
          <pc:sldMk cId="2795895669" sldId="273"/>
        </pc:sldMkLst>
        <pc:spChg chg="mod">
          <ac:chgData name="Scott-Clark, Hattie" userId="17659bd7-086f-4405-b524-c43143f56772" providerId="ADAL" clId="{FCA2DFA5-A3EE-4B14-B64D-B3C379094529}" dt="2026-09-16T12:13:02.011" v="101" actId="404"/>
          <ac:spMkLst>
            <pc:docMk/>
            <pc:sldMk cId="2795895669" sldId="273"/>
            <ac:spMk id="10" creationId="{AAB178BB-E667-52DB-C746-DF955F152FC2}"/>
          </ac:spMkLst>
        </pc:spChg>
      </pc:sldChg>
      <pc:sldChg chg="del">
        <pc:chgData name="Scott-Clark, Hattie" userId="17659bd7-086f-4405-b524-c43143f56772" providerId="ADAL" clId="{FCA2DFA5-A3EE-4B14-B64D-B3C379094529}" dt="2026-09-17T15:01:07.409" v="241" actId="47"/>
        <pc:sldMkLst>
          <pc:docMk/>
          <pc:sldMk cId="3633577749" sldId="275"/>
        </pc:sldMkLst>
      </pc:sldChg>
      <pc:sldChg chg="modSp ord">
        <pc:chgData name="Scott-Clark, Hattie" userId="17659bd7-086f-4405-b524-c43143f56772" providerId="ADAL" clId="{FCA2DFA5-A3EE-4B14-B64D-B3C379094529}" dt="2026-09-17T15:02:53.098" v="247"/>
        <pc:sldMkLst>
          <pc:docMk/>
          <pc:sldMk cId="3221133956" sldId="277"/>
        </pc:sldMkLst>
        <pc:spChg chg="mod">
          <ac:chgData name="Scott-Clark, Hattie" userId="17659bd7-086f-4405-b524-c43143f56772" providerId="ADAL" clId="{FCA2DFA5-A3EE-4B14-B64D-B3C379094529}" dt="2026-09-12T14:08:19.028" v="1"/>
          <ac:spMkLst>
            <pc:docMk/>
            <pc:sldMk cId="3221133956" sldId="277"/>
            <ac:spMk id="3" creationId="{BD678D50-DE8A-78CC-8F9B-88CF75FA6F14}"/>
          </ac:spMkLst>
        </pc:spChg>
      </pc:sldChg>
      <pc:sldChg chg="del">
        <pc:chgData name="Scott-Clark, Hattie" userId="17659bd7-086f-4405-b524-c43143f56772" providerId="ADAL" clId="{FCA2DFA5-A3EE-4B14-B64D-B3C379094529}" dt="2026-09-16T12:11:03.800" v="46" actId="47"/>
        <pc:sldMkLst>
          <pc:docMk/>
          <pc:sldMk cId="2352185451" sldId="280"/>
        </pc:sldMkLst>
      </pc:sldChg>
      <pc:sldChg chg="delSp add setBg delDesignElem">
        <pc:chgData name="Scott-Clark, Hattie" userId="17659bd7-086f-4405-b524-c43143f56772" providerId="ADAL" clId="{FCA2DFA5-A3EE-4B14-B64D-B3C379094529}" dt="2026-09-16T12:06:43.784" v="3"/>
        <pc:sldMkLst>
          <pc:docMk/>
          <pc:sldMk cId="3889752028" sldId="282"/>
        </pc:sldMkLst>
        <pc:spChg chg="del">
          <ac:chgData name="Scott-Clark, Hattie" userId="17659bd7-086f-4405-b524-c43143f56772" providerId="ADAL" clId="{FCA2DFA5-A3EE-4B14-B64D-B3C379094529}" dt="2026-09-16T12:06:43.784" v="3"/>
          <ac:spMkLst>
            <pc:docMk/>
            <pc:sldMk cId="3889752028" sldId="282"/>
            <ac:spMk id="9" creationId="{CB5AA8A5-25CC-4295-892F-367FCDAF2BF6}"/>
          </ac:spMkLst>
        </pc:spChg>
        <pc:spChg chg="del">
          <ac:chgData name="Scott-Clark, Hattie" userId="17659bd7-086f-4405-b524-c43143f56772" providerId="ADAL" clId="{FCA2DFA5-A3EE-4B14-B64D-B3C379094529}" dt="2026-09-16T12:06:43.784" v="3"/>
          <ac:spMkLst>
            <pc:docMk/>
            <pc:sldMk cId="3889752028" sldId="282"/>
            <ac:spMk id="22" creationId="{24C6BC13-FB1E-48CC-B421-3D06039728B4}"/>
          </ac:spMkLst>
        </pc:spChg>
        <pc:grpChg chg="del">
          <ac:chgData name="Scott-Clark, Hattie" userId="17659bd7-086f-4405-b524-c43143f56772" providerId="ADAL" clId="{FCA2DFA5-A3EE-4B14-B64D-B3C379094529}" dt="2026-09-16T12:06:43.784" v="3"/>
          <ac:grpSpMkLst>
            <pc:docMk/>
            <pc:sldMk cId="3889752028" sldId="282"/>
            <ac:grpSpMk id="11" creationId="{09DD65AA-8280-4962-92F3-DF1CB53349DB}"/>
          </ac:grpSpMkLst>
        </pc:grpChg>
      </pc:sldChg>
      <pc:sldChg chg="add">
        <pc:chgData name="Scott-Clark, Hattie" userId="17659bd7-086f-4405-b524-c43143f56772" providerId="ADAL" clId="{FCA2DFA5-A3EE-4B14-B64D-B3C379094529}" dt="2026-09-16T12:07:37.970" v="6"/>
        <pc:sldMkLst>
          <pc:docMk/>
          <pc:sldMk cId="764998119" sldId="283"/>
        </pc:sldMkLst>
      </pc:sldChg>
      <pc:sldChg chg="add">
        <pc:chgData name="Scott-Clark, Hattie" userId="17659bd7-086f-4405-b524-c43143f56772" providerId="ADAL" clId="{FCA2DFA5-A3EE-4B14-B64D-B3C379094529}" dt="2026-09-16T12:09:14.484" v="8"/>
        <pc:sldMkLst>
          <pc:docMk/>
          <pc:sldMk cId="1835247791" sldId="284"/>
        </pc:sldMkLst>
      </pc:sldChg>
      <pc:sldChg chg="add setBg">
        <pc:chgData name="Scott-Clark, Hattie" userId="17659bd7-086f-4405-b524-c43143f56772" providerId="ADAL" clId="{FCA2DFA5-A3EE-4B14-B64D-B3C379094529}" dt="2026-09-16T12:11:06.580" v="47"/>
        <pc:sldMkLst>
          <pc:docMk/>
          <pc:sldMk cId="4096167586" sldId="285"/>
        </pc:sldMkLst>
      </pc:sldChg>
      <pc:sldChg chg="modSp new mod">
        <pc:chgData name="Scott-Clark, Hattie" userId="17659bd7-086f-4405-b524-c43143f56772" providerId="ADAL" clId="{FCA2DFA5-A3EE-4B14-B64D-B3C379094529}" dt="2026-09-16T12:20:58.091" v="234" actId="20577"/>
        <pc:sldMkLst>
          <pc:docMk/>
          <pc:sldMk cId="3172701180" sldId="286"/>
        </pc:sldMkLst>
        <pc:spChg chg="mod">
          <ac:chgData name="Scott-Clark, Hattie" userId="17659bd7-086f-4405-b524-c43143f56772" providerId="ADAL" clId="{FCA2DFA5-A3EE-4B14-B64D-B3C379094529}" dt="2026-09-16T12:20:05.168" v="120" actId="20577"/>
          <ac:spMkLst>
            <pc:docMk/>
            <pc:sldMk cId="3172701180" sldId="286"/>
            <ac:spMk id="2" creationId="{FA8EE4F4-3361-BD34-CF83-890F74DB8E9B}"/>
          </ac:spMkLst>
        </pc:spChg>
        <pc:spChg chg="mod">
          <ac:chgData name="Scott-Clark, Hattie" userId="17659bd7-086f-4405-b524-c43143f56772" providerId="ADAL" clId="{FCA2DFA5-A3EE-4B14-B64D-B3C379094529}" dt="2026-09-16T12:20:58.091" v="234" actId="20577"/>
          <ac:spMkLst>
            <pc:docMk/>
            <pc:sldMk cId="3172701180" sldId="286"/>
            <ac:spMk id="3" creationId="{D33B5E17-E6D9-DC0A-19D3-A68D3E558C17}"/>
          </ac:spMkLst>
        </pc:spChg>
      </pc:sldChg>
      <pc:sldChg chg="add">
        <pc:chgData name="Scott-Clark, Hattie" userId="17659bd7-086f-4405-b524-c43143f56772" providerId="ADAL" clId="{FCA2DFA5-A3EE-4B14-B64D-B3C379094529}" dt="2026-09-17T15:01:02.121" v="239"/>
        <pc:sldMkLst>
          <pc:docMk/>
          <pc:sldMk cId="3494079032" sldId="287"/>
        </pc:sldMkLst>
      </pc:sldChg>
      <pc:sldChg chg="add">
        <pc:chgData name="Scott-Clark, Hattie" userId="17659bd7-086f-4405-b524-c43143f56772" providerId="ADAL" clId="{FCA2DFA5-A3EE-4B14-B64D-B3C379094529}" dt="2026-09-17T15:01:02.121" v="239"/>
        <pc:sldMkLst>
          <pc:docMk/>
          <pc:sldMk cId="4280077604" sldId="288"/>
        </pc:sldMkLst>
      </pc:sldChg>
      <pc:sldChg chg="add">
        <pc:chgData name="Scott-Clark, Hattie" userId="17659bd7-086f-4405-b524-c43143f56772" providerId="ADAL" clId="{FCA2DFA5-A3EE-4B14-B64D-B3C379094529}" dt="2026-09-17T15:01:02.121" v="239"/>
        <pc:sldMkLst>
          <pc:docMk/>
          <pc:sldMk cId="3878031262" sldId="28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1" qsCatId="simple" csTypeId="urn:microsoft.com/office/officeart/2005/8/colors/colorful2#1" csCatId="colorful"/>
      <dgm:spPr/>
      <dgm:t>
        <a:bodyPr/>
        <a:lstStyle/>
        <a:p>
          <a:endParaRPr lang="en-US"/>
        </a:p>
      </dgm:t>
    </dgm:pt>
    <dgm:pt modelId="{2E50F681-B298-4D06-9D75-A0948EBD9AA9}">
      <dgm:prSet/>
      <dgm:spPr/>
      <dgm:t>
        <a:bodyPr/>
        <a:lstStyle/>
        <a:p>
          <a:r>
            <a:rPr lang="en-GB"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Light"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Light" panose="02000000000000000000" pitchFamily="2" charset="0"/>
            </a:rPr>
            <a:t>The pupils with the </a:t>
          </a:r>
          <a:r>
            <a:rPr lang="en-US" b="1" dirty="0">
              <a:latin typeface="Twinkl Light" panose="02000000000000000000" pitchFamily="2" charset="0"/>
            </a:rPr>
            <a:t>highest attainment at the end of key stage 2 and key stage 4 </a:t>
          </a:r>
          <a:r>
            <a:rPr lang="en-US" dirty="0">
              <a:latin typeface="Twinkl Light" panose="02000000000000000000" pitchFamily="2" charset="0"/>
            </a:rPr>
            <a:t>have </a:t>
          </a:r>
          <a:r>
            <a:rPr lang="en-US" b="1" dirty="0">
              <a:latin typeface="Twinkl Light" panose="02000000000000000000" pitchFamily="2" charset="0"/>
            </a:rPr>
            <a:t>higher rates of attendance </a:t>
          </a:r>
          <a:r>
            <a:rPr lang="en-US" dirty="0">
              <a:latin typeface="Twinkl Light"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Light"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Light" panose="02000000000000000000" pitchFamily="2" charset="0"/>
            </a:rPr>
            <a:t>The pupils with the </a:t>
          </a:r>
          <a:r>
            <a:rPr lang="en-US" sz="2700" b="1" kern="1200" dirty="0">
              <a:latin typeface="Twinkl Light" panose="02000000000000000000" pitchFamily="2" charset="0"/>
            </a:rPr>
            <a:t>highest attainment at the end of key stage 2 and key stage 4 </a:t>
          </a:r>
          <a:r>
            <a:rPr lang="en-US" sz="2700" kern="1200" dirty="0">
              <a:latin typeface="Twinkl Light" panose="02000000000000000000" pitchFamily="2" charset="0"/>
            </a:rPr>
            <a:t>have </a:t>
          </a:r>
          <a:r>
            <a:rPr lang="en-US" sz="2700" b="1" kern="1200" dirty="0">
              <a:latin typeface="Twinkl Light" panose="02000000000000000000" pitchFamily="2" charset="0"/>
            </a:rPr>
            <a:t>higher rates of attendance </a:t>
          </a:r>
          <a:r>
            <a:rPr lang="en-US" sz="2700" kern="1200" dirty="0">
              <a:latin typeface="Twinkl Light"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99DBE4-044E-4219-90F5-DBCF84827F48}"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CBDE04-2C8F-41A7-A304-CEF422628F5E}" type="slidenum">
              <a:rPr lang="en-GB" smtClean="0"/>
              <a:t>‹#›</a:t>
            </a:fld>
            <a:endParaRPr lang="en-GB"/>
          </a:p>
        </p:txBody>
      </p:sp>
    </p:spTree>
    <p:extLst>
      <p:ext uri="{BB962C8B-B14F-4D97-AF65-F5344CB8AC3E}">
        <p14:creationId xmlns:p14="http://schemas.microsoft.com/office/powerpoint/2010/main" val="693828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4CBDE04-2C8F-41A7-A304-CEF422628F5E}" type="slidenum">
              <a:rPr lang="en-GB" smtClean="0"/>
              <a:t>10</a:t>
            </a:fld>
            <a:endParaRPr lang="en-GB"/>
          </a:p>
        </p:txBody>
      </p:sp>
    </p:spTree>
    <p:extLst>
      <p:ext uri="{BB962C8B-B14F-4D97-AF65-F5344CB8AC3E}">
        <p14:creationId xmlns:p14="http://schemas.microsoft.com/office/powerpoint/2010/main" val="713939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D5EC0-5186-0892-1076-0F980A6D0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03A1AD-8483-32D2-959A-BE63E62EB3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EF5192-D210-7CC7-BA44-F1FA1361019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02683F5-16B1-1A05-0EA6-BB7FA6A92185}"/>
              </a:ext>
            </a:extLst>
          </p:cNvPr>
          <p:cNvSpPr>
            <a:spLocks noGrp="1"/>
          </p:cNvSpPr>
          <p:nvPr>
            <p:ph type="sldNum" sz="quarter" idx="5"/>
          </p:nvPr>
        </p:nvSpPr>
        <p:spPr/>
        <p:txBody>
          <a:bodyPr/>
          <a:lstStyle/>
          <a:p>
            <a:fld id="{34CBDE04-2C8F-41A7-A304-CEF422628F5E}" type="slidenum">
              <a:rPr lang="en-GB" smtClean="0"/>
              <a:t>11</a:t>
            </a:fld>
            <a:endParaRPr lang="en-GB"/>
          </a:p>
        </p:txBody>
      </p:sp>
    </p:spTree>
    <p:extLst>
      <p:ext uri="{BB962C8B-B14F-4D97-AF65-F5344CB8AC3E}">
        <p14:creationId xmlns:p14="http://schemas.microsoft.com/office/powerpoint/2010/main" val="1957230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036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r>
              <a:rPr lang="en-GB" dirty="0"/>
              <a:t>Emphasise just noticing increase in requests. Voluntary slide if you feel needed. </a:t>
            </a:r>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25</a:t>
            </a:fld>
            <a:endParaRPr lang="en-GB"/>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9/16/2026</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9/16/2026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Light" panose="02000000000000000000" pitchFamily="2" charset="0"/>
              </a:rPr>
              <a:t>September 2026</a:t>
            </a:r>
          </a:p>
          <a:p>
            <a:pPr algn="ctr"/>
            <a:r>
              <a:rPr lang="en-GB" sz="3200" b="1" dirty="0">
                <a:solidFill>
                  <a:schemeClr val="tx2"/>
                </a:solidFill>
              </a:rPr>
              <a:t>.</a:t>
            </a:r>
          </a:p>
          <a:p>
            <a:pPr algn="l"/>
            <a:r>
              <a:rPr lang="en-GB" sz="3200" dirty="0"/>
              <a:t> </a:t>
            </a:r>
            <a:r>
              <a:rPr lang="en-GB" sz="3200" b="1" dirty="0">
                <a:solidFill>
                  <a:schemeClr val="tx2"/>
                </a:solidFill>
                <a:latin typeface="Twinkl Light" panose="02000000000000000000" pitchFamily="2" charset="0"/>
              </a:rPr>
              <a:t>Welcome back! </a:t>
            </a:r>
          </a:p>
          <a:p>
            <a:pPr algn="l"/>
            <a:r>
              <a:rPr lang="en-GB" sz="3200" b="1" dirty="0">
                <a:solidFill>
                  <a:schemeClr val="tx2"/>
                </a:solidFill>
                <a:latin typeface="Twinkl Light" panose="02000000000000000000" pitchFamily="2" charset="0"/>
              </a:rPr>
              <a:t>We are very excited to be welcoming your children into Year  and are looking forward to a great year ahead</a:t>
            </a:r>
            <a:endParaRPr lang="en-GB" sz="3200" dirty="0">
              <a:latin typeface="Twinkl Light"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dirty="0"/>
              <a:t>The Year 4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AB178BB-E667-52DB-C746-DF955F152FC2}"/>
              </a:ext>
            </a:extLst>
          </p:cNvPr>
          <p:cNvSpPr txBox="1"/>
          <p:nvPr/>
        </p:nvSpPr>
        <p:spPr>
          <a:xfrm>
            <a:off x="521110" y="1710813"/>
            <a:ext cx="6961239" cy="2554545"/>
          </a:xfrm>
          <a:prstGeom prst="rect">
            <a:avLst/>
          </a:prstGeom>
          <a:noFill/>
        </p:spPr>
        <p:txBody>
          <a:bodyPr wrap="square" rtlCol="0">
            <a:spAutoFit/>
          </a:bodyPr>
          <a:lstStyle/>
          <a:p>
            <a:r>
              <a:rPr lang="en-GB" sz="2400" dirty="0"/>
              <a:t>Miss Scott-Clark- Class Teacher</a:t>
            </a:r>
          </a:p>
          <a:p>
            <a:endParaRPr lang="en-GB" sz="2400" dirty="0"/>
          </a:p>
          <a:p>
            <a:endParaRPr lang="en-GB" sz="2400" dirty="0"/>
          </a:p>
          <a:p>
            <a:r>
              <a:rPr lang="en-GB" sz="2400" dirty="0"/>
              <a:t>Mrs King- Wednesday afternoon</a:t>
            </a:r>
          </a:p>
          <a:p>
            <a:endParaRPr lang="en-GB" dirty="0"/>
          </a:p>
          <a:p>
            <a:endParaRPr lang="en-GB" dirty="0"/>
          </a:p>
          <a:p>
            <a:r>
              <a:rPr lang="en-GB" sz="2400" dirty="0"/>
              <a:t>Mrs M </a:t>
            </a:r>
            <a:r>
              <a:rPr lang="en-GB" sz="2400" dirty="0" err="1"/>
              <a:t>Gulless</a:t>
            </a:r>
            <a:r>
              <a:rPr lang="en-GB" sz="2400" dirty="0"/>
              <a:t>/Mrs J Caviglia</a:t>
            </a:r>
            <a:endParaRPr lang="en-GB" sz="3200" dirty="0"/>
          </a:p>
        </p:txBody>
      </p:sp>
    </p:spTree>
    <p:extLst>
      <p:ext uri="{BB962C8B-B14F-4D97-AF65-F5344CB8AC3E}">
        <p14:creationId xmlns:p14="http://schemas.microsoft.com/office/powerpoint/2010/main" val="2795895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388975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92500" lnSpcReduction="20000"/>
          </a:bodyPr>
          <a:lstStyle/>
          <a:p>
            <a:pPr marL="0" indent="0">
              <a:buNone/>
            </a:pPr>
            <a:r>
              <a:rPr lang="en-GB" dirty="0">
                <a:solidFill>
                  <a:srgbClr val="00B0F0"/>
                </a:solidFill>
                <a:latin typeface="Twinkl Light" panose="02000000000000000000" pitchFamily="2" charset="0"/>
              </a:rPr>
              <a:t>Timings</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for a soft start. Pupils go straight into class. </a:t>
            </a:r>
          </a:p>
          <a:p>
            <a:r>
              <a:rPr lang="en-US" dirty="0">
                <a:solidFill>
                  <a:schemeClr val="tx1"/>
                </a:solidFill>
                <a:latin typeface="Twinkl Light" panose="02000000000000000000" pitchFamily="2" charset="0"/>
              </a:rPr>
              <a:t>Registers taken at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10000"/>
          </a:bodyPr>
          <a:lstStyle/>
          <a:p>
            <a:pPr marL="0" indent="0">
              <a:buNone/>
            </a:pPr>
            <a:r>
              <a:rPr lang="en-GB" sz="1800" dirty="0">
                <a:solidFill>
                  <a:srgbClr val="00B0F0"/>
                </a:solidFill>
                <a:effectLst/>
                <a:latin typeface="Twinkl Light"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Light"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Light" panose="02000000000000000000" pitchFamily="2" charset="0"/>
                <a:ea typeface="Verdana" panose="020B0604030504040204" pitchFamily="34" charset="0"/>
                <a:cs typeface="Verdana" panose="020B0604030504040204" pitchFamily="34" charset="0"/>
              </a:rPr>
              <a:t>each day </a:t>
            </a:r>
            <a:r>
              <a:rPr lang="en-GB" sz="1800" dirty="0">
                <a:effectLst/>
                <a:latin typeface="Twinkl Light"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email</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p>
          <a:p>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Light" panose="02000000000000000000" pitchFamily="2" charset="0"/>
                <a:ea typeface="Verdana" panose="020B0604030504040204" pitchFamily="34" charset="0"/>
                <a:cs typeface="Verdana" panose="020B0604030504040204" pitchFamily="34" charset="0"/>
              </a:rPr>
              <a:t>For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other</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during</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day</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b="1" dirty="0">
                <a:effectLst/>
                <a:latin typeface="Twinkl Light" panose="02000000000000000000" pitchFamily="2" charset="0"/>
                <a:ea typeface="Verdana" panose="020B0604030504040204" pitchFamily="34" charset="0"/>
                <a:cs typeface="Verdana" panose="020B0604030504040204" pitchFamily="34" charset="0"/>
              </a:rPr>
              <a:t>in advance</a:t>
            </a:r>
            <a:r>
              <a:rPr lang="en-GB" sz="1800" dirty="0">
                <a:effectLst/>
                <a:latin typeface="Twinkl Light"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must</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be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shown</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to</a:t>
            </a:r>
            <a:r>
              <a:rPr lang="en-GB" sz="1800" spc="-4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Light"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Light"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Light"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Light"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266701726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844A-FD25-9094-87CA-737C9C7A5EA8}"/>
              </a:ext>
            </a:extLst>
          </p:cNvPr>
          <p:cNvSpPr>
            <a:spLocks noGrp="1"/>
          </p:cNvSpPr>
          <p:nvPr>
            <p:ph type="title"/>
          </p:nvPr>
        </p:nvSpPr>
        <p:spPr/>
        <p:txBody>
          <a:bodyPr/>
          <a:lstStyle/>
          <a:p>
            <a:r>
              <a:rPr lang="en-GB" dirty="0"/>
              <a:t>Being on time</a:t>
            </a:r>
          </a:p>
        </p:txBody>
      </p:sp>
      <p:pic>
        <p:nvPicPr>
          <p:cNvPr id="4" name="Content Placeholder 3" descr="Attendance | Richard Lee Primary">
            <a:extLst>
              <a:ext uri="{FF2B5EF4-FFF2-40B4-BE49-F238E27FC236}">
                <a16:creationId xmlns:a16="http://schemas.microsoft.com/office/drawing/2014/main" id="{F3E97132-E0F7-B302-B770-9BE72B864BA3}"/>
              </a:ext>
            </a:extLst>
          </p:cNvPr>
          <p:cNvPicPr>
            <a:picLocks noGrp="1" noChangeAspect="1"/>
          </p:cNvPicPr>
          <p:nvPr>
            <p:ph idx="1"/>
          </p:nvPr>
        </p:nvPicPr>
        <p:blipFill>
          <a:blip r:embed="rId2"/>
          <a:stretch>
            <a:fillRect/>
          </a:stretch>
        </p:blipFill>
        <p:spPr>
          <a:xfrm>
            <a:off x="4231167" y="361989"/>
            <a:ext cx="4812350" cy="5991535"/>
          </a:xfrm>
          <a:prstGeom prst="rect">
            <a:avLst/>
          </a:prstGeom>
        </p:spPr>
      </p:pic>
    </p:spTree>
    <p:extLst>
      <p:ext uri="{BB962C8B-B14F-4D97-AF65-F5344CB8AC3E}">
        <p14:creationId xmlns:p14="http://schemas.microsoft.com/office/powerpoint/2010/main" val="764998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graphicFrame>
        <p:nvGraphicFramePr>
          <p:cNvPr id="5" name="Content Placeholder 4">
            <a:extLst>
              <a:ext uri="{FF2B5EF4-FFF2-40B4-BE49-F238E27FC236}">
                <a16:creationId xmlns:a16="http://schemas.microsoft.com/office/drawing/2014/main" id="{943EAA30-0395-E042-5865-FD8E97BB7BFF}"/>
              </a:ext>
            </a:extLst>
          </p:cNvPr>
          <p:cNvGraphicFramePr>
            <a:graphicFrameLocks noGrp="1"/>
          </p:cNvGraphicFramePr>
          <p:nvPr>
            <p:ph idx="1"/>
            <p:extLst>
              <p:ext uri="{D42A27DB-BD31-4B8C-83A1-F6EECF244321}">
                <p14:modId xmlns:p14="http://schemas.microsoft.com/office/powerpoint/2010/main" val="3307169492"/>
              </p:ext>
            </p:extLst>
          </p:nvPr>
        </p:nvGraphicFramePr>
        <p:xfrm>
          <a:off x="206477" y="806246"/>
          <a:ext cx="11818375" cy="5978015"/>
        </p:xfrm>
        <a:graphic>
          <a:graphicData uri="http://schemas.openxmlformats.org/drawingml/2006/table">
            <a:tbl>
              <a:tblPr firstRow="1" firstCol="1" bandRow="1">
                <a:tableStyleId>{5C22544A-7EE6-4342-B048-85BDC9FD1C3A}</a:tableStyleId>
              </a:tblPr>
              <a:tblGrid>
                <a:gridCol w="1264567">
                  <a:extLst>
                    <a:ext uri="{9D8B030D-6E8A-4147-A177-3AD203B41FA5}">
                      <a16:colId xmlns:a16="http://schemas.microsoft.com/office/drawing/2014/main" val="2357300381"/>
                    </a:ext>
                  </a:extLst>
                </a:gridCol>
                <a:gridCol w="1675846">
                  <a:extLst>
                    <a:ext uri="{9D8B030D-6E8A-4147-A177-3AD203B41FA5}">
                      <a16:colId xmlns:a16="http://schemas.microsoft.com/office/drawing/2014/main" val="1030556471"/>
                    </a:ext>
                  </a:extLst>
                </a:gridCol>
                <a:gridCol w="1749120">
                  <a:extLst>
                    <a:ext uri="{9D8B030D-6E8A-4147-A177-3AD203B41FA5}">
                      <a16:colId xmlns:a16="http://schemas.microsoft.com/office/drawing/2014/main" val="1049875512"/>
                    </a:ext>
                  </a:extLst>
                </a:gridCol>
                <a:gridCol w="1664028">
                  <a:extLst>
                    <a:ext uri="{9D8B030D-6E8A-4147-A177-3AD203B41FA5}">
                      <a16:colId xmlns:a16="http://schemas.microsoft.com/office/drawing/2014/main" val="3894248563"/>
                    </a:ext>
                  </a:extLst>
                </a:gridCol>
                <a:gridCol w="2009124">
                  <a:extLst>
                    <a:ext uri="{9D8B030D-6E8A-4147-A177-3AD203B41FA5}">
                      <a16:colId xmlns:a16="http://schemas.microsoft.com/office/drawing/2014/main" val="771779389"/>
                    </a:ext>
                  </a:extLst>
                </a:gridCol>
                <a:gridCol w="1784573">
                  <a:extLst>
                    <a:ext uri="{9D8B030D-6E8A-4147-A177-3AD203B41FA5}">
                      <a16:colId xmlns:a16="http://schemas.microsoft.com/office/drawing/2014/main" val="2497404290"/>
                    </a:ext>
                  </a:extLst>
                </a:gridCol>
                <a:gridCol w="1671117">
                  <a:extLst>
                    <a:ext uri="{9D8B030D-6E8A-4147-A177-3AD203B41FA5}">
                      <a16:colId xmlns:a16="http://schemas.microsoft.com/office/drawing/2014/main" val="2266120985"/>
                    </a:ext>
                  </a:extLst>
                </a:gridCol>
              </a:tblGrid>
              <a:tr h="366027">
                <a:tc gridSpan="7">
                  <a:txBody>
                    <a:bodyPr/>
                    <a:lstStyle/>
                    <a:p>
                      <a:pPr marL="85725" marR="85725" algn="l">
                        <a:spcAft>
                          <a:spcPts val="800"/>
                        </a:spcAft>
                        <a:buNone/>
                      </a:pPr>
                      <a:r>
                        <a:rPr lang="en-GB" sz="1300" kern="1400" spc="-50">
                          <a:effectLst/>
                        </a:rPr>
                        <a:t>Woodlea Curriculum – Year Group Overview – Year 4</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16924125"/>
                  </a:ext>
                </a:extLst>
              </a:tr>
              <a:tr h="307612">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tc>
                <a:tc>
                  <a:txBody>
                    <a:bodyPr/>
                    <a:lstStyle/>
                    <a:p>
                      <a:pPr marL="85725" marR="85725" algn="ctr">
                        <a:spcAft>
                          <a:spcPts val="800"/>
                        </a:spcAft>
                        <a:buNone/>
                      </a:pPr>
                      <a:r>
                        <a:rPr lang="en-GB" sz="800">
                          <a:effectLst/>
                        </a:rPr>
                        <a:t>Autumn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Autumn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Spring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Spring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Summer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Summer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3122460840"/>
                  </a:ext>
                </a:extLst>
              </a:tr>
              <a:tr h="442031">
                <a:tc>
                  <a:txBody>
                    <a:bodyPr/>
                    <a:lstStyle/>
                    <a:p>
                      <a:pPr marL="85725" marR="85725" algn="ctr">
                        <a:spcAft>
                          <a:spcPts val="800"/>
                        </a:spcAft>
                        <a:buNone/>
                      </a:pPr>
                      <a:r>
                        <a:rPr lang="en-GB" sz="800">
                          <a:effectLst/>
                        </a:rPr>
                        <a:t>Science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State of Matter</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Sound</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Electricity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Animals inc humans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Living things and their habitats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rowSpan="5">
                  <a:txBody>
                    <a:bodyPr/>
                    <a:lstStyle/>
                    <a:p>
                      <a:pPr marL="85725" marR="85725" algn="just">
                        <a:spcAft>
                          <a:spcPts val="800"/>
                        </a:spcAft>
                        <a:buNone/>
                      </a:pPr>
                      <a:r>
                        <a:rPr lang="en-GB" sz="800">
                          <a:effectLst/>
                        </a:rPr>
                        <a:t>Summer Projects: </a:t>
                      </a:r>
                    </a:p>
                    <a:p>
                      <a:pPr marL="85725" marR="85725" algn="just">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758272186"/>
                  </a:ext>
                </a:extLst>
              </a:tr>
              <a:tr h="147343">
                <a:tc>
                  <a:txBody>
                    <a:bodyPr/>
                    <a:lstStyle/>
                    <a:p>
                      <a:pPr marL="85725" marR="85725" algn="ctr">
                        <a:spcAft>
                          <a:spcPts val="800"/>
                        </a:spcAft>
                        <a:buNone/>
                      </a:pPr>
                      <a:r>
                        <a:rPr lang="en-GB" sz="800">
                          <a:effectLst/>
                        </a:rPr>
                        <a:t>History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Anglo Saxons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gridSpan="2">
                  <a:txBody>
                    <a:bodyPr/>
                    <a:lstStyle/>
                    <a:p>
                      <a:pPr marL="85725" marR="85725" algn="ctr">
                        <a:spcAft>
                          <a:spcPts val="800"/>
                        </a:spcAft>
                        <a:buNone/>
                      </a:pPr>
                      <a:r>
                        <a:rPr lang="en-GB" sz="800">
                          <a:effectLst/>
                        </a:rPr>
                        <a:t>Egyptians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hMerge="1">
                  <a:txBody>
                    <a:bodyPr/>
                    <a:lstStyle/>
                    <a:p>
                      <a:endParaRPr lang="en-GB"/>
                    </a:p>
                  </a:txBody>
                  <a:tcP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vMerge="1">
                  <a:txBody>
                    <a:bodyPr/>
                    <a:lstStyle/>
                    <a:p>
                      <a:endParaRPr lang="en-GB"/>
                    </a:p>
                  </a:txBody>
                  <a:tcPr/>
                </a:tc>
                <a:extLst>
                  <a:ext uri="{0D108BD9-81ED-4DB2-BD59-A6C34878D82A}">
                    <a16:rowId xmlns:a16="http://schemas.microsoft.com/office/drawing/2014/main" val="3958374892"/>
                  </a:ext>
                </a:extLst>
              </a:tr>
              <a:tr h="294688">
                <a:tc>
                  <a:txBody>
                    <a:bodyPr/>
                    <a:lstStyle/>
                    <a:p>
                      <a:pPr marL="85725" marR="85725" algn="ctr">
                        <a:spcAft>
                          <a:spcPts val="800"/>
                        </a:spcAft>
                        <a:buNone/>
                      </a:pPr>
                      <a:r>
                        <a:rPr lang="en-GB" sz="800">
                          <a:effectLst/>
                        </a:rPr>
                        <a:t>Geography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UK</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Earthquakes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vMerge="1">
                  <a:txBody>
                    <a:bodyPr/>
                    <a:lstStyle/>
                    <a:p>
                      <a:endParaRPr lang="en-GB"/>
                    </a:p>
                  </a:txBody>
                  <a:tcPr/>
                </a:tc>
                <a:extLst>
                  <a:ext uri="{0D108BD9-81ED-4DB2-BD59-A6C34878D82A}">
                    <a16:rowId xmlns:a16="http://schemas.microsoft.com/office/drawing/2014/main" val="2600124316"/>
                  </a:ext>
                </a:extLst>
              </a:tr>
              <a:tr h="589375">
                <a:tc>
                  <a:txBody>
                    <a:bodyPr/>
                    <a:lstStyle/>
                    <a:p>
                      <a:pPr marL="85725" marR="85725" algn="ctr">
                        <a:spcAft>
                          <a:spcPts val="800"/>
                        </a:spcAft>
                        <a:buNone/>
                      </a:pPr>
                      <a:r>
                        <a:rPr lang="en-GB" sz="800">
                          <a:effectLst/>
                        </a:rPr>
                        <a:t>Art &amp; Design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Georgia O’Keeffe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dirty="0">
                          <a:effectLst/>
                        </a:rPr>
                        <a:t>Bridget Riley (UK)  </a:t>
                      </a:r>
                      <a:endParaRPr lang="en-GB" sz="800" b="1" dirty="0">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Monochrome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vMerge="1">
                  <a:txBody>
                    <a:bodyPr/>
                    <a:lstStyle/>
                    <a:p>
                      <a:endParaRPr lang="en-GB"/>
                    </a:p>
                  </a:txBody>
                  <a:tcPr/>
                </a:tc>
                <a:extLst>
                  <a:ext uri="{0D108BD9-81ED-4DB2-BD59-A6C34878D82A}">
                    <a16:rowId xmlns:a16="http://schemas.microsoft.com/office/drawing/2014/main" val="3667140571"/>
                  </a:ext>
                </a:extLst>
              </a:tr>
              <a:tr h="736718">
                <a:tc>
                  <a:txBody>
                    <a:bodyPr/>
                    <a:lstStyle/>
                    <a:p>
                      <a:pPr marL="85725" marR="85725" algn="ctr">
                        <a:spcAft>
                          <a:spcPts val="800"/>
                        </a:spcAft>
                        <a:buNone/>
                      </a:pPr>
                      <a:r>
                        <a:rPr lang="en-GB" sz="800">
                          <a:effectLst/>
                        </a:rPr>
                        <a:t>Design &amp; Technology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Shell structures using computer-aided design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Simple programming and control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vMerge="1">
                  <a:txBody>
                    <a:bodyPr/>
                    <a:lstStyle/>
                    <a:p>
                      <a:endParaRPr lang="en-GB"/>
                    </a:p>
                  </a:txBody>
                  <a:tcPr/>
                </a:tc>
                <a:extLst>
                  <a:ext uri="{0D108BD9-81ED-4DB2-BD59-A6C34878D82A}">
                    <a16:rowId xmlns:a16="http://schemas.microsoft.com/office/drawing/2014/main" val="2140940122"/>
                  </a:ext>
                </a:extLst>
              </a:tr>
              <a:tr h="294688">
                <a:tc>
                  <a:txBody>
                    <a:bodyPr/>
                    <a:lstStyle/>
                    <a:p>
                      <a:pPr marL="85725" marR="85725" algn="ctr">
                        <a:spcAft>
                          <a:spcPts val="800"/>
                        </a:spcAft>
                        <a:buNone/>
                      </a:pPr>
                      <a:r>
                        <a:rPr lang="en-GB" sz="800">
                          <a:effectLst/>
                        </a:rPr>
                        <a:t>Ready for Life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Finance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Zones of Regulation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First Aid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Cooking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Outdoor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Community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280974727"/>
                  </a:ext>
                </a:extLst>
              </a:tr>
              <a:tr h="884062">
                <a:tc>
                  <a:txBody>
                    <a:bodyPr/>
                    <a:lstStyle/>
                    <a:p>
                      <a:pPr marL="85725" marR="85725" algn="ctr">
                        <a:spcAft>
                          <a:spcPts val="800"/>
                        </a:spcAft>
                        <a:buNone/>
                      </a:pPr>
                      <a:r>
                        <a:rPr lang="en-GB" sz="800">
                          <a:effectLst/>
                        </a:rPr>
                        <a:t>RE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What did God promise to his people?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What did Jesus say about God’s kingdom &amp; why is it ‘good news’?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What are important times for Jewish people?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For Christians, is communion a celebration, or an act of remembrance?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How does ‘ibadah’ (worship) show what’s important to Muslims?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Are words more important than actions?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3371005385"/>
                  </a:ext>
                </a:extLst>
              </a:tr>
              <a:tr h="294688">
                <a:tc>
                  <a:txBody>
                    <a:bodyPr/>
                    <a:lstStyle/>
                    <a:p>
                      <a:pPr marL="85725" marR="85725" algn="ctr">
                        <a:spcAft>
                          <a:spcPts val="800"/>
                        </a:spcAft>
                        <a:buNone/>
                      </a:pPr>
                      <a:r>
                        <a:rPr lang="en-GB" sz="800">
                          <a:effectLst/>
                        </a:rPr>
                        <a:t>PSHE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Me and My Relationships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Valuing Differences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Keeping Myself Safe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Rights and Responsibilities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Being my Best</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Growing and Changing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444156611"/>
                  </a:ext>
                </a:extLst>
              </a:tr>
              <a:tr h="294688">
                <a:tc>
                  <a:txBody>
                    <a:bodyPr/>
                    <a:lstStyle/>
                    <a:p>
                      <a:pPr marL="85725" marR="85725" algn="ctr">
                        <a:spcAft>
                          <a:spcPts val="800"/>
                        </a:spcAft>
                        <a:buNone/>
                      </a:pPr>
                      <a:r>
                        <a:rPr lang="en-GB" sz="800">
                          <a:effectLst/>
                        </a:rPr>
                        <a:t>P.E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Personal (Gym)</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Social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Cognitive (Dance)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Creative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Physical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Health and Fitness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4112364720"/>
                  </a:ext>
                </a:extLst>
              </a:tr>
              <a:tr h="294688">
                <a:tc>
                  <a:txBody>
                    <a:bodyPr/>
                    <a:lstStyle/>
                    <a:p>
                      <a:pPr marL="85725" marR="85725" algn="ctr">
                        <a:spcAft>
                          <a:spcPts val="800"/>
                        </a:spcAft>
                        <a:buNone/>
                      </a:pPr>
                      <a:r>
                        <a:rPr lang="en-GB" sz="800">
                          <a:effectLst/>
                        </a:rPr>
                        <a:t>Sport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Football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Hockey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Badminton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Cricket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High Jump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Sprinting/Relays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1216112803"/>
                  </a:ext>
                </a:extLst>
              </a:tr>
              <a:tr h="294688">
                <a:tc>
                  <a:txBody>
                    <a:bodyPr/>
                    <a:lstStyle/>
                    <a:p>
                      <a:pPr marL="85725" marR="85725" algn="ctr">
                        <a:spcAft>
                          <a:spcPts val="800"/>
                        </a:spcAft>
                        <a:buNone/>
                      </a:pPr>
                      <a:r>
                        <a:rPr lang="en-GB" sz="800">
                          <a:effectLst/>
                        </a:rPr>
                        <a:t>Computing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The Internet</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Data Loggers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Programming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Photo Editing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Audio Editing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Repetition in Games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4139674345"/>
                  </a:ext>
                </a:extLst>
              </a:tr>
              <a:tr h="294688">
                <a:tc>
                  <a:txBody>
                    <a:bodyPr/>
                    <a:lstStyle/>
                    <a:p>
                      <a:pPr marL="85725" marR="85725" algn="ctr">
                        <a:spcAft>
                          <a:spcPts val="800"/>
                        </a:spcAft>
                        <a:buNone/>
                      </a:pPr>
                      <a:r>
                        <a:rPr lang="en-GB" sz="800">
                          <a:effectLst/>
                        </a:rPr>
                        <a:t>French</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fr-FR" sz="800">
                          <a:effectLst/>
                        </a:rPr>
                        <a:t>Tout autour de la ville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En mouvement</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Faire du shopping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Où dans le monde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just">
                        <a:spcAft>
                          <a:spcPts val="800"/>
                        </a:spcAft>
                        <a:buNone/>
                      </a:pPr>
                      <a:r>
                        <a:rPr lang="en-GB" sz="800">
                          <a:effectLst/>
                        </a:rPr>
                        <a:t> Quelle heure est-il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fr-FR" sz="800">
                          <a:effectLst/>
                        </a:rPr>
                        <a:t>Les vacances et les loisirs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3957544445"/>
                  </a:ext>
                </a:extLst>
              </a:tr>
              <a:tr h="442031">
                <a:tc>
                  <a:txBody>
                    <a:bodyPr/>
                    <a:lstStyle/>
                    <a:p>
                      <a:pPr marL="85725" marR="85725" algn="ctr">
                        <a:spcAft>
                          <a:spcPts val="800"/>
                        </a:spcAft>
                        <a:buNone/>
                      </a:pPr>
                      <a:r>
                        <a:rPr lang="en-GB" sz="800">
                          <a:effectLst/>
                        </a:rPr>
                        <a:t>Music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Musical structures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Exploring feelings when you play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Compose with your friends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Feelings through music</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a:effectLst/>
                        </a:rPr>
                        <a:t>Expression and improvisation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tc>
                  <a:txBody>
                    <a:bodyPr/>
                    <a:lstStyle/>
                    <a:p>
                      <a:pPr marL="85725" marR="85725" algn="ctr">
                        <a:spcAft>
                          <a:spcPts val="800"/>
                        </a:spcAft>
                        <a:buNone/>
                      </a:pPr>
                      <a:r>
                        <a:rPr lang="en-GB" sz="800" dirty="0">
                          <a:effectLst/>
                        </a:rPr>
                        <a:t>The show must go on!</a:t>
                      </a:r>
                      <a:endParaRPr lang="en-GB" sz="800" b="1" dirty="0">
                        <a:effectLst/>
                        <a:latin typeface="Calibri" panose="020F0502020204030204" pitchFamily="34" charset="0"/>
                        <a:ea typeface="Calibri" panose="020F0502020204030204" pitchFamily="34" charset="0"/>
                        <a:cs typeface="Arial" panose="020B0604020202020204" pitchFamily="34" charset="0"/>
                      </a:endParaRPr>
                    </a:p>
                  </a:txBody>
                  <a:tcPr marL="47892" marR="47892" marT="0" marB="0" anchor="ctr"/>
                </a:tc>
                <a:extLst>
                  <a:ext uri="{0D108BD9-81ED-4DB2-BD59-A6C34878D82A}">
                    <a16:rowId xmlns:a16="http://schemas.microsoft.com/office/drawing/2014/main" val="2305933489"/>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Writing </a:t>
            </a:r>
          </a:p>
        </p:txBody>
      </p:sp>
      <p:pic>
        <p:nvPicPr>
          <p:cNvPr id="5" name="Picture 4">
            <a:extLst>
              <a:ext uri="{FF2B5EF4-FFF2-40B4-BE49-F238E27FC236}">
                <a16:creationId xmlns:a16="http://schemas.microsoft.com/office/drawing/2014/main" id="{9BA90F80-AFF9-8CAC-8FF8-75B83178F00E}"/>
              </a:ext>
            </a:extLst>
          </p:cNvPr>
          <p:cNvPicPr>
            <a:picLocks noChangeAspect="1"/>
          </p:cNvPicPr>
          <p:nvPr/>
        </p:nvPicPr>
        <p:blipFill>
          <a:blip r:embed="rId3"/>
          <a:srcRect l="15082" t="21594" r="17254" b="60289"/>
          <a:stretch>
            <a:fillRect/>
          </a:stretch>
        </p:blipFill>
        <p:spPr>
          <a:xfrm>
            <a:off x="188844" y="1474150"/>
            <a:ext cx="12003156" cy="3035055"/>
          </a:xfrm>
          <a:prstGeom prst="rect">
            <a:avLst/>
          </a:prstGeom>
        </p:spPr>
      </p:pic>
    </p:spTree>
    <p:extLst>
      <p:ext uri="{BB962C8B-B14F-4D97-AF65-F5344CB8AC3E}">
        <p14:creationId xmlns:p14="http://schemas.microsoft.com/office/powerpoint/2010/main" val="1029698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5A73A-0982-6163-17C9-0DA41CA8CC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4D6EE-19EA-BEC5-4A5B-18F02FFD78B0}"/>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Writing </a:t>
            </a:r>
          </a:p>
        </p:txBody>
      </p:sp>
      <p:pic>
        <p:nvPicPr>
          <p:cNvPr id="5" name="Picture 4">
            <a:extLst>
              <a:ext uri="{FF2B5EF4-FFF2-40B4-BE49-F238E27FC236}">
                <a16:creationId xmlns:a16="http://schemas.microsoft.com/office/drawing/2014/main" id="{4307CD3E-A5F5-853A-D297-B09CF8E8002E}"/>
              </a:ext>
            </a:extLst>
          </p:cNvPr>
          <p:cNvPicPr>
            <a:picLocks noChangeAspect="1"/>
          </p:cNvPicPr>
          <p:nvPr/>
        </p:nvPicPr>
        <p:blipFill>
          <a:blip r:embed="rId3"/>
          <a:srcRect l="15082" t="21594" r="17254" b="60289"/>
          <a:stretch>
            <a:fillRect/>
          </a:stretch>
        </p:blipFill>
        <p:spPr>
          <a:xfrm>
            <a:off x="188844" y="1474150"/>
            <a:ext cx="12003156" cy="3035055"/>
          </a:xfrm>
          <a:prstGeom prst="rect">
            <a:avLst/>
          </a:prstGeom>
        </p:spPr>
      </p:pic>
    </p:spTree>
    <p:extLst>
      <p:ext uri="{BB962C8B-B14F-4D97-AF65-F5344CB8AC3E}">
        <p14:creationId xmlns:p14="http://schemas.microsoft.com/office/powerpoint/2010/main" val="3494079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8ABA8-7FE3-238C-372C-23DCFC37E6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0C6449-4DE0-8997-4D27-832E1FDCC6C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Maths </a:t>
            </a:r>
          </a:p>
        </p:txBody>
      </p:sp>
      <p:sp>
        <p:nvSpPr>
          <p:cNvPr id="3" name="Content Placeholder 2">
            <a:extLst>
              <a:ext uri="{FF2B5EF4-FFF2-40B4-BE49-F238E27FC236}">
                <a16:creationId xmlns:a16="http://schemas.microsoft.com/office/drawing/2014/main" id="{776A5FE8-3D02-17D7-6B9A-67032678E39E}"/>
              </a:ext>
            </a:extLst>
          </p:cNvPr>
          <p:cNvSpPr txBox="1">
            <a:spLocks/>
          </p:cNvSpPr>
          <p:nvPr/>
        </p:nvSpPr>
        <p:spPr>
          <a:xfrm>
            <a:off x="-523934" y="2809672"/>
            <a:ext cx="9454225" cy="5108643"/>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3800" b="1" dirty="0">
                <a:latin typeface="Twinkl Light" panose="02000000000000000000" pitchFamily="2" charset="0"/>
              </a:rPr>
              <a:t> </a:t>
            </a:r>
          </a:p>
          <a:p>
            <a:pPr marL="0" indent="0">
              <a:buFont typeface="Wingdings 3" charset="2"/>
              <a:buNone/>
            </a:pPr>
            <a:endParaRPr lang="en-US" sz="1100" b="1" dirty="0">
              <a:latin typeface="Twinkl Light" panose="02000000000000000000" pitchFamily="2" charset="0"/>
            </a:endParaRPr>
          </a:p>
          <a:p>
            <a:pPr marL="0" indent="0">
              <a:buFont typeface="Wingdings 3" charset="2"/>
              <a:buNone/>
            </a:pPr>
            <a:endParaRPr lang="en-US" sz="2400" dirty="0">
              <a:solidFill>
                <a:srgbClr val="000000"/>
              </a:solidFill>
            </a:endParaRPr>
          </a:p>
        </p:txBody>
      </p:sp>
      <p:sp>
        <p:nvSpPr>
          <p:cNvPr id="5" name="TextBox 4">
            <a:extLst>
              <a:ext uri="{FF2B5EF4-FFF2-40B4-BE49-F238E27FC236}">
                <a16:creationId xmlns:a16="http://schemas.microsoft.com/office/drawing/2014/main" id="{7CE235F4-D1BB-0562-E1A7-7607DFE9A8B9}"/>
              </a:ext>
            </a:extLst>
          </p:cNvPr>
          <p:cNvSpPr txBox="1"/>
          <p:nvPr/>
        </p:nvSpPr>
        <p:spPr>
          <a:xfrm>
            <a:off x="763621" y="1214045"/>
            <a:ext cx="9829800" cy="2862322"/>
          </a:xfrm>
          <a:prstGeom prst="rect">
            <a:avLst/>
          </a:prstGeom>
          <a:noFill/>
        </p:spPr>
        <p:txBody>
          <a:bodyPr wrap="square">
            <a:spAutoFit/>
          </a:bodyPr>
          <a:lstStyle/>
          <a:p>
            <a:r>
              <a:rPr lang="en-GB" u="sng" dirty="0"/>
              <a:t>Maths</a:t>
            </a:r>
          </a:p>
          <a:p>
            <a:r>
              <a:rPr lang="en-GB" sz="1800" dirty="0"/>
              <a:t>We continue to follow the White Rose curriculum. In the Autumn term we are covering place value and addition and subtraction. </a:t>
            </a:r>
          </a:p>
          <a:p>
            <a:endParaRPr lang="en-GB" dirty="0"/>
          </a:p>
          <a:p>
            <a:endParaRPr lang="en-GB" sz="1800" dirty="0"/>
          </a:p>
          <a:p>
            <a:endParaRPr lang="en-GB" dirty="0"/>
          </a:p>
          <a:p>
            <a:r>
              <a:rPr lang="en-GB" sz="1800" u="sng" dirty="0"/>
              <a:t>Multiplication check</a:t>
            </a:r>
          </a:p>
          <a:p>
            <a:r>
              <a:rPr lang="en-GB" dirty="0"/>
              <a:t>This will take place in the summer term and will be done on a computer. Children will be asked a set of 25 random multiplication facts and will have 6 seconds to answer each question.</a:t>
            </a:r>
            <a:endParaRPr lang="en-GB" sz="1800" dirty="0"/>
          </a:p>
        </p:txBody>
      </p:sp>
      <p:pic>
        <p:nvPicPr>
          <p:cNvPr id="4098" name="Picture 2" descr="Times Tables Rock Stars: Play">
            <a:extLst>
              <a:ext uri="{FF2B5EF4-FFF2-40B4-BE49-F238E27FC236}">
                <a16:creationId xmlns:a16="http://schemas.microsoft.com/office/drawing/2014/main" id="{1D6A9497-9B85-D1D9-607F-FB72F6A557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9066" y="4520627"/>
            <a:ext cx="2905125"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077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EC5AE-127A-A53C-6565-A58C2359B07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7C3B3B-5068-E6D1-C8CF-CD85697600EA}"/>
              </a:ext>
            </a:extLst>
          </p:cNvPr>
          <p:cNvPicPr>
            <a:picLocks noChangeAspect="1"/>
          </p:cNvPicPr>
          <p:nvPr/>
        </p:nvPicPr>
        <p:blipFill>
          <a:blip r:embed="rId2"/>
          <a:srcRect l="14760" t="28226" r="22128" b="5249"/>
          <a:stretch>
            <a:fillRect/>
          </a:stretch>
        </p:blipFill>
        <p:spPr>
          <a:xfrm>
            <a:off x="700391" y="265876"/>
            <a:ext cx="10418323" cy="6177236"/>
          </a:xfrm>
          <a:prstGeom prst="rect">
            <a:avLst/>
          </a:prstGeom>
        </p:spPr>
      </p:pic>
    </p:spTree>
    <p:extLst>
      <p:ext uri="{BB962C8B-B14F-4D97-AF65-F5344CB8AC3E}">
        <p14:creationId xmlns:p14="http://schemas.microsoft.com/office/powerpoint/2010/main" val="3878031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a:t>
            </a:r>
          </a:p>
        </p:txBody>
      </p:sp>
      <p:pic>
        <p:nvPicPr>
          <p:cNvPr id="3" name="Content Placeholder 2" descr="Clockhouse Primary School: Reading Raffle Winners!">
            <a:extLst>
              <a:ext uri="{FF2B5EF4-FFF2-40B4-BE49-F238E27FC236}">
                <a16:creationId xmlns:a16="http://schemas.microsoft.com/office/drawing/2014/main" id="{A99B8221-9FC4-DD69-FDBE-9FD72E0D2B2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83959" y="1068421"/>
            <a:ext cx="3705225" cy="37052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B336CE1-FBD0-05C7-B716-24CCFF82E70E}"/>
              </a:ext>
            </a:extLst>
          </p:cNvPr>
          <p:cNvSpPr txBox="1"/>
          <p:nvPr/>
        </p:nvSpPr>
        <p:spPr>
          <a:xfrm>
            <a:off x="375776" y="1294673"/>
            <a:ext cx="6099242" cy="369332"/>
          </a:xfrm>
          <a:prstGeom prst="rect">
            <a:avLst/>
          </a:prstGeom>
          <a:noFill/>
        </p:spPr>
        <p:txBody>
          <a:bodyPr wrap="square">
            <a:spAutoFit/>
          </a:bodyPr>
          <a:lstStyle/>
          <a:p>
            <a:pPr marL="0" indent="0">
              <a:buNone/>
            </a:pPr>
            <a:r>
              <a:rPr lang="en-US" dirty="0">
                <a:solidFill>
                  <a:srgbClr val="404040"/>
                </a:solidFill>
              </a:rPr>
              <a:t>Children should be reading for </a:t>
            </a:r>
            <a:r>
              <a:rPr lang="en-US" sz="1800" i="0" u="none" strike="noStrike" dirty="0">
                <a:solidFill>
                  <a:srgbClr val="404040"/>
                </a:solidFill>
                <a:effectLst/>
              </a:rPr>
              <a:t>20 minutes x4 a week. </a:t>
            </a:r>
          </a:p>
        </p:txBody>
      </p:sp>
      <p:pic>
        <p:nvPicPr>
          <p:cNvPr id="2050" name="Picture 4" descr="Children of Swallow Fell">
            <a:extLst>
              <a:ext uri="{FF2B5EF4-FFF2-40B4-BE49-F238E27FC236}">
                <a16:creationId xmlns:a16="http://schemas.microsoft.com/office/drawing/2014/main" id="{0158F522-98EA-DACF-A003-38523AAE94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816" y="1744690"/>
            <a:ext cx="1600200" cy="2460625"/>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5" descr="Journey to the River Sea x 30">
            <a:extLst>
              <a:ext uri="{FF2B5EF4-FFF2-40B4-BE49-F238E27FC236}">
                <a16:creationId xmlns:a16="http://schemas.microsoft.com/office/drawing/2014/main" id="{C86B6A2B-DBCC-C803-7F1C-A04C3518C0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816" y="4333014"/>
            <a:ext cx="1616075" cy="24606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A920BDA3-49E1-99E6-7249-89B532F34D3C}"/>
              </a:ext>
            </a:extLst>
          </p:cNvPr>
          <p:cNvSpPr>
            <a:spLocks noChangeArrowheads="1"/>
          </p:cNvSpPr>
          <p:nvPr/>
        </p:nvSpPr>
        <p:spPr bwMode="auto">
          <a:xfrm>
            <a:off x="2480254" y="2698004"/>
            <a:ext cx="3033587"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2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The Children of Swallow Fell by Julia Green </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4">
            <a:extLst>
              <a:ext uri="{FF2B5EF4-FFF2-40B4-BE49-F238E27FC236}">
                <a16:creationId xmlns:a16="http://schemas.microsoft.com/office/drawing/2014/main" id="{DB554572-6FC8-1A3C-5185-9A2974072CD0}"/>
              </a:ext>
            </a:extLst>
          </p:cNvPr>
          <p:cNvSpPr>
            <a:spLocks noChangeArrowheads="1"/>
          </p:cNvSpPr>
          <p:nvPr/>
        </p:nvSpPr>
        <p:spPr bwMode="auto">
          <a:xfrm>
            <a:off x="2480254" y="5642890"/>
            <a:ext cx="2863541"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2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Journey to the River Sea by Eva Ibbotson </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3882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121AA4-8845-DBD5-DCBA-ED09CC74DD18}"/>
              </a:ext>
            </a:extLst>
          </p:cNvPr>
          <p:cNvSpPr>
            <a:spLocks noGrp="1"/>
          </p:cNvSpPr>
          <p:nvPr>
            <p:ph idx="1"/>
          </p:nvPr>
        </p:nvSpPr>
        <p:spPr>
          <a:xfrm>
            <a:off x="685800" y="566531"/>
            <a:ext cx="8588202" cy="5474832"/>
          </a:xfrm>
        </p:spPr>
        <p:txBody>
          <a:bodyPr/>
          <a:lstStyle/>
          <a:p>
            <a:pPr marL="0" indent="0">
              <a:buNone/>
            </a:pPr>
            <a:r>
              <a:rPr lang="en-GB" sz="2400" dirty="0"/>
              <a:t>Lily tiptoed into the empty library. Dusty books whispered on the shelves. She clutched a torn map tightly in her hands.</a:t>
            </a:r>
          </a:p>
          <a:p>
            <a:pPr marL="0" indent="0">
              <a:buNone/>
            </a:pPr>
            <a:br>
              <a:rPr lang="en-GB" dirty="0"/>
            </a:br>
            <a:endParaRPr lang="en-GB" dirty="0"/>
          </a:p>
          <a:p>
            <a:pPr marL="0" indent="0">
              <a:buNone/>
            </a:pPr>
            <a:r>
              <a:rPr lang="en-GB" b="1" dirty="0"/>
              <a:t>Retrieval question (answer is directly stated):</a:t>
            </a:r>
            <a:br>
              <a:rPr lang="en-GB" dirty="0"/>
            </a:br>
            <a:r>
              <a:rPr lang="en-GB" dirty="0"/>
              <a:t>What was Lily holding in her hands?</a:t>
            </a:r>
          </a:p>
          <a:p>
            <a:pPr marL="0" indent="0">
              <a:buNone/>
            </a:pPr>
            <a:endParaRPr lang="en-GB" b="1" dirty="0"/>
          </a:p>
          <a:p>
            <a:pPr marL="0" indent="0">
              <a:buNone/>
            </a:pPr>
            <a:r>
              <a:rPr lang="en-GB" b="1" dirty="0"/>
              <a:t>Inference question (you must work it out):</a:t>
            </a:r>
            <a:br>
              <a:rPr lang="en-GB" dirty="0"/>
            </a:br>
            <a:r>
              <a:rPr lang="en-GB" dirty="0"/>
              <a:t>How do you think Lily feels as she enters the library?</a:t>
            </a:r>
          </a:p>
          <a:p>
            <a:pPr marL="0" indent="0">
              <a:buNone/>
            </a:pPr>
            <a:endParaRPr lang="en-GB" dirty="0"/>
          </a:p>
        </p:txBody>
      </p:sp>
    </p:spTree>
    <p:extLst>
      <p:ext uri="{BB962C8B-B14F-4D97-AF65-F5344CB8AC3E}">
        <p14:creationId xmlns:p14="http://schemas.microsoft.com/office/powerpoint/2010/main" val="3084149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Teaching with &quot;W&quot; Questions - Keys to Literacy">
            <a:extLst>
              <a:ext uri="{FF2B5EF4-FFF2-40B4-BE49-F238E27FC236}">
                <a16:creationId xmlns:a16="http://schemas.microsoft.com/office/drawing/2014/main" id="{20E361B6-1DDB-EC48-7C42-DD100859BA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0142" y="585751"/>
            <a:ext cx="6931715" cy="5686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279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Light" panose="02000000000000000000" pitchFamily="2" charset="0"/>
              </a:rPr>
              <a:t>Before reading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Can you point to the title? Or what is this? (Pointing to the title)</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you think this story will be about? What might happen in the story?</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we call the writing on the back of the book? (Blurb) or What does the blurb tell us? </a:t>
            </a:r>
            <a:endParaRPr lang="en-GB" sz="1600" dirty="0">
              <a:latin typeface="Twinkl Light" panose="02000000000000000000" pitchFamily="2" charset="0"/>
              <a:cs typeface="Calibri"/>
            </a:endParaRPr>
          </a:p>
          <a:p>
            <a:pPr marL="0" indent="0">
              <a:buFont typeface="Wingdings 3" charset="2"/>
              <a:buNone/>
            </a:pPr>
            <a:endParaRPr lang="en-GB" sz="1600" dirty="0">
              <a:latin typeface="Twinkl Light" panose="02000000000000000000" pitchFamily="2" charset="0"/>
              <a:cs typeface="Calibri"/>
            </a:endParaRPr>
          </a:p>
          <a:p>
            <a:pPr marL="0" indent="0">
              <a:buFont typeface="Wingdings 3" charset="2"/>
              <a:buNone/>
            </a:pPr>
            <a:r>
              <a:rPr lang="en-GB" sz="1600" b="1" dirty="0">
                <a:latin typeface="Twinkl Light" panose="02000000000000000000" pitchFamily="2" charset="0"/>
              </a:rPr>
              <a:t>During the reading of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is happening in the pictures?</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has happened so far? Is it what you expected to happen?</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might happen next? How do you think the story might end?</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sort of character is….? Is he/she friendly/ mean/nice…?</a:t>
            </a:r>
            <a:endParaRPr lang="en-GB" sz="1600" dirty="0">
              <a:latin typeface="Twinkl Light"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280936"/>
            <a:ext cx="3197701" cy="58169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Light" panose="02000000000000000000" pitchFamily="2" charset="0"/>
              </a:rPr>
              <a:t>At the end of the book:</a:t>
            </a:r>
            <a:endParaRPr lang="en-GB" sz="1600" dirty="0">
              <a:latin typeface="Twinkl Light" panose="02000000000000000000" pitchFamily="2" charset="0"/>
              <a:cs typeface="Calibri"/>
            </a:endParaRPr>
          </a:p>
          <a:p>
            <a:pPr marL="0" indent="0">
              <a:buFont typeface="Arial" panose="020B0604020202020204" pitchFamily="34" charset="0"/>
              <a:buNone/>
            </a:pPr>
            <a:r>
              <a:rPr lang="en-GB" sz="1600" dirty="0">
                <a:latin typeface="Twinkl Light" panose="02000000000000000000" pitchFamily="2" charset="0"/>
              </a:rPr>
              <a:t>• Did you like this book? Why? (Encourage children to develop their opinion about books by encouraging them to explain their reasons)</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your favourite part? Why?</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the most interesting/ exciting part of the book? Can you find it?</a:t>
            </a:r>
            <a:endParaRPr lang="en-GB" sz="1600" dirty="0">
              <a:latin typeface="Twinkl Light" panose="02000000000000000000" pitchFamily="2" charset="0"/>
              <a:cs typeface="Calibri"/>
            </a:endParaRPr>
          </a:p>
          <a:p>
            <a:r>
              <a:rPr lang="en-GB" sz="1600" dirty="0">
                <a:latin typeface="Twinkl Light" panose="02000000000000000000" pitchFamily="2" charset="0"/>
              </a:rPr>
              <a:t> What sort of character was….?</a:t>
            </a:r>
            <a:endParaRPr lang="en-GB" sz="1600" dirty="0">
              <a:latin typeface="Twinkl Light" panose="02000000000000000000" pitchFamily="2" charset="0"/>
              <a:cs typeface="Calibri"/>
            </a:endParaRPr>
          </a:p>
          <a:p>
            <a:r>
              <a:rPr lang="en-GB" sz="1600" dirty="0">
                <a:latin typeface="Twinkl Light" panose="02000000000000000000" pitchFamily="2" charset="0"/>
              </a:rPr>
              <a:t>Why did that character do … (give a situation/ event from the story)?</a:t>
            </a:r>
            <a:endParaRPr lang="en-GB" sz="1600" dirty="0">
              <a:latin typeface="Twinkl Light" panose="02000000000000000000" pitchFamily="2" charset="0"/>
              <a:cs typeface="Calibri"/>
            </a:endParaRPr>
          </a:p>
          <a:p>
            <a:r>
              <a:rPr lang="en-GB" sz="1600" dirty="0">
                <a:latin typeface="Twinkl Light" panose="02000000000000000000" pitchFamily="2" charset="0"/>
              </a:rPr>
              <a:t>What happened in the story?</a:t>
            </a:r>
            <a:endParaRPr lang="en-GB" sz="1600" dirty="0">
              <a:latin typeface="Twinkl Light"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F299-4691-548A-888C-CBBB28AF24B7}"/>
              </a:ext>
            </a:extLst>
          </p:cNvPr>
          <p:cNvSpPr>
            <a:spLocks noGrp="1"/>
          </p:cNvSpPr>
          <p:nvPr>
            <p:ph type="title"/>
          </p:nvPr>
        </p:nvSpPr>
        <p:spPr/>
        <p:txBody>
          <a:bodyPr/>
          <a:lstStyle/>
          <a:p>
            <a:r>
              <a:rPr lang="en-GB" dirty="0"/>
              <a:t>Curriculum – Guided Reading</a:t>
            </a:r>
          </a:p>
        </p:txBody>
      </p:sp>
      <p:sp>
        <p:nvSpPr>
          <p:cNvPr id="3" name="Content Placeholder 2">
            <a:extLst>
              <a:ext uri="{FF2B5EF4-FFF2-40B4-BE49-F238E27FC236}">
                <a16:creationId xmlns:a16="http://schemas.microsoft.com/office/drawing/2014/main" id="{74B701B8-5C76-4D52-BF98-59916A834EB2}"/>
              </a:ext>
            </a:extLst>
          </p:cNvPr>
          <p:cNvSpPr>
            <a:spLocks noGrp="1"/>
          </p:cNvSpPr>
          <p:nvPr>
            <p:ph idx="1"/>
          </p:nvPr>
        </p:nvSpPr>
        <p:spPr>
          <a:xfrm>
            <a:off x="580057" y="1557474"/>
            <a:ext cx="8596668" cy="3880773"/>
          </a:xfrm>
        </p:spPr>
        <p:txBody>
          <a:bodyPr>
            <a:normAutofit/>
          </a:bodyPr>
          <a:lstStyle/>
          <a:p>
            <a:pPr marL="0" indent="0">
              <a:buNone/>
            </a:pPr>
            <a:r>
              <a:rPr lang="en-GB" sz="2400" dirty="0"/>
              <a:t>Our guided reading sessions take place on Tuesdays. Children will be set homework on their book, and it must be brought back to school the following Tuesday to discuss with their peers.</a:t>
            </a:r>
          </a:p>
        </p:txBody>
      </p:sp>
    </p:spTree>
    <p:extLst>
      <p:ext uri="{BB962C8B-B14F-4D97-AF65-F5344CB8AC3E}">
        <p14:creationId xmlns:p14="http://schemas.microsoft.com/office/powerpoint/2010/main" val="1266690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p:txBody>
          <a:bodyPr/>
          <a:lstStyle/>
          <a:p>
            <a:r>
              <a:rPr lang="en-GB" dirty="0"/>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564242"/>
            <a:ext cx="8596668" cy="4568201"/>
          </a:xfrm>
        </p:spPr>
        <p:txBody>
          <a:bodyPr>
            <a:normAutofit/>
          </a:bodyPr>
          <a:lstStyle/>
          <a:p>
            <a:pPr marL="0" indent="0">
              <a:buNone/>
            </a:pPr>
            <a:r>
              <a:rPr lang="en-GB" b="1" dirty="0"/>
              <a:t>Reading</a:t>
            </a:r>
          </a:p>
          <a:p>
            <a:r>
              <a:rPr lang="en-GB" dirty="0"/>
              <a:t>Children should read for 20 minutes, four times a week.</a:t>
            </a:r>
          </a:p>
          <a:p>
            <a:r>
              <a:rPr lang="en-GB" dirty="0"/>
              <a:t>Guided reading homework. (Tuesday)</a:t>
            </a:r>
          </a:p>
          <a:p>
            <a:pPr marL="0" indent="0">
              <a:buNone/>
            </a:pPr>
            <a:endParaRPr lang="en-GB" b="1" dirty="0"/>
          </a:p>
          <a:p>
            <a:pPr marL="0" indent="0">
              <a:buNone/>
            </a:pPr>
            <a:r>
              <a:rPr lang="en-GB" b="1" dirty="0"/>
              <a:t>Spelling</a:t>
            </a:r>
          </a:p>
          <a:p>
            <a:r>
              <a:rPr lang="en-GB" dirty="0"/>
              <a:t>Spellings will be sent home with the guided reading books. Spelling will focus on the concepts taught that week, allowing children to practise these independently.</a:t>
            </a:r>
          </a:p>
          <a:p>
            <a:pPr marL="0" indent="0">
              <a:buNone/>
            </a:pPr>
            <a:r>
              <a:rPr lang="en-GB" b="1" dirty="0"/>
              <a:t>Maths / Times Tables</a:t>
            </a:r>
          </a:p>
          <a:p>
            <a:r>
              <a:rPr lang="en-GB" dirty="0">
                <a:solidFill>
                  <a:srgbClr val="404040"/>
                </a:solidFill>
              </a:rPr>
              <a:t>25 minutes per week.</a:t>
            </a:r>
            <a:endParaRPr lang="en-US" dirty="0">
              <a:solidFill>
                <a:srgbClr val="404040"/>
              </a:solidFill>
            </a:endParaRPr>
          </a:p>
        </p:txBody>
      </p:sp>
    </p:spTree>
    <p:extLst>
      <p:ext uri="{BB962C8B-B14F-4D97-AF65-F5344CB8AC3E}">
        <p14:creationId xmlns:p14="http://schemas.microsoft.com/office/powerpoint/2010/main" val="3221133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lstStyle/>
          <a:p>
            <a:r>
              <a:rPr lang="en-GB" sz="2400" dirty="0">
                <a:latin typeface="Twinkl Light" panose="02000000000000000000" pitchFamily="2" charset="0"/>
              </a:rPr>
              <a:t>PE is on </a:t>
            </a:r>
            <a:r>
              <a:rPr lang="en-GB" sz="2400" dirty="0">
                <a:highlight>
                  <a:srgbClr val="FFFF00"/>
                </a:highlight>
                <a:latin typeface="Twinkl Light" panose="02000000000000000000" pitchFamily="2" charset="0"/>
              </a:rPr>
              <a:t>Tuesday</a:t>
            </a:r>
            <a:r>
              <a:rPr lang="en-GB" sz="2400" dirty="0">
                <a:latin typeface="Twinkl Light" panose="02000000000000000000" pitchFamily="2" charset="0"/>
              </a:rPr>
              <a:t> (outdoor) and </a:t>
            </a:r>
            <a:r>
              <a:rPr lang="en-GB" sz="2400" dirty="0">
                <a:highlight>
                  <a:srgbClr val="FFFF00"/>
                </a:highlight>
                <a:latin typeface="Twinkl Light" panose="02000000000000000000" pitchFamily="2" charset="0"/>
              </a:rPr>
              <a:t>Thursday</a:t>
            </a:r>
            <a:r>
              <a:rPr lang="en-GB" sz="2400" dirty="0">
                <a:latin typeface="Twinkl Light" panose="02000000000000000000" pitchFamily="2" charset="0"/>
              </a:rPr>
              <a:t> (indoor)</a:t>
            </a:r>
          </a:p>
          <a:p>
            <a:r>
              <a:rPr lang="en-GB" sz="2400" dirty="0">
                <a:latin typeface="Twinkl Light" panose="02000000000000000000" pitchFamily="2" charset="0"/>
              </a:rPr>
              <a:t>These days will change through the year as we have coaches for different classes at different times in the year. </a:t>
            </a:r>
          </a:p>
          <a:p>
            <a:r>
              <a:rPr lang="en-GB" sz="2400" dirty="0">
                <a:latin typeface="Twinkl Light" panose="02000000000000000000" pitchFamily="2" charset="0"/>
              </a:rPr>
              <a:t>Clothing – Please ensure outdoor shoes can be put on independently and all clothing is labelled.</a:t>
            </a:r>
          </a:p>
          <a:p>
            <a:r>
              <a:rPr lang="en-GB" sz="2400" dirty="0">
                <a:latin typeface="Twinkl Light" panose="02000000000000000000" pitchFamily="2" charset="0"/>
              </a:rPr>
              <a:t>Earrings – none (If just had ears pierced and they can not be removed, they need to be taped up before school)</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dirty="0"/>
              <a:t>We use </a:t>
            </a:r>
            <a:r>
              <a:rPr lang="en-GB" b="1" dirty="0"/>
              <a:t>SCARF</a:t>
            </a:r>
            <a:r>
              <a:rPr lang="en-GB" dirty="0"/>
              <a:t> - Safety, Caring, Achievement, Resilience, Friendship</a:t>
            </a:r>
          </a:p>
          <a:p>
            <a:pPr marL="0" indent="0">
              <a:buNone/>
            </a:pPr>
            <a:r>
              <a:rPr lang="en-GB" dirty="0"/>
              <a:t>6 themed units:</a:t>
            </a:r>
          </a:p>
          <a:p>
            <a:pPr marL="0" indent="0">
              <a:buNone/>
            </a:pPr>
            <a:r>
              <a:rPr lang="en-GB" dirty="0"/>
              <a:t>1. Me and My Relationships: includes content on feelings, emotions, conflict resolution and friendships; </a:t>
            </a:r>
          </a:p>
          <a:p>
            <a:pPr marL="0" indent="0">
              <a:buNone/>
            </a:pPr>
            <a:r>
              <a:rPr lang="en-GB" dirty="0"/>
              <a:t>2. Valuing Difference: a focus on respectful relationships and British values; </a:t>
            </a:r>
          </a:p>
          <a:p>
            <a:pPr marL="0" indent="0">
              <a:buNone/>
            </a:pPr>
            <a:r>
              <a:rPr lang="en-GB" dirty="0"/>
              <a:t>3. Keeping Myself Safe: looking at keeping ourselves healthy and safe </a:t>
            </a:r>
          </a:p>
          <a:p>
            <a:pPr marL="0" indent="0">
              <a:buNone/>
            </a:pPr>
            <a:r>
              <a:rPr lang="en-GB" dirty="0"/>
              <a:t>4. Rights and Responsibilities: learning about money, living the wider world and the environment; </a:t>
            </a:r>
          </a:p>
          <a:p>
            <a:pPr marL="0" indent="0">
              <a:buNone/>
            </a:pPr>
            <a:r>
              <a:rPr lang="en-GB" dirty="0"/>
              <a:t>5. Being My Best: developing skills in keeping healthy, developing a growth mindset (resilience), goal setting and achievement; </a:t>
            </a:r>
          </a:p>
          <a:p>
            <a:pPr marL="0" indent="0">
              <a:buNone/>
            </a:pPr>
            <a:r>
              <a:rPr lang="en-GB" dirty="0"/>
              <a:t>6. Growing and Changing: finding out about the human body, the changes that take place from birth to old age and being safe.</a:t>
            </a:r>
          </a:p>
          <a:p>
            <a:endParaRPr lang="en-GB" dirty="0"/>
          </a:p>
          <a:p>
            <a:r>
              <a:rPr lang="en-GB" dirty="0"/>
              <a:t>The whole curriculum, including the resources are available on our website: </a:t>
            </a:r>
            <a:r>
              <a:rPr lang="en-GB" dirty="0">
                <a:hlinkClick r:id="rId3"/>
              </a:rPr>
              <a:t>Woodlea Primary School - PSHE and RSE Curriculum</a:t>
            </a:r>
            <a:endParaRPr lang="en-GB" dirty="0"/>
          </a:p>
          <a:p>
            <a:r>
              <a:rPr lang="en-GB" dirty="0"/>
              <a:t>Before the summer units (RSE units) we send out specific information and invite parents into discuss the curriculum and ask questions</a:t>
            </a:r>
          </a:p>
          <a:p>
            <a:r>
              <a:rPr lang="en-GB" dirty="0"/>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303153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dirty="0"/>
              <a:t>Fidget Tools (Learning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dirty="0"/>
              <a:t>Fidget Tools can be useful for some children who might have additional needs to support their attention and engagement in class.</a:t>
            </a:r>
          </a:p>
          <a:p>
            <a:pPr marL="0" indent="0">
              <a:buNone/>
            </a:pPr>
            <a:endParaRPr lang="en-GB" dirty="0"/>
          </a:p>
          <a:p>
            <a:pPr marL="0" indent="0">
              <a:buNone/>
            </a:pPr>
            <a:r>
              <a:rPr lang="en-GB" dirty="0"/>
              <a:t>An agreement will need to be entered between child, parents and teacher to set out clear expectations of the use of fidgets in class.</a:t>
            </a:r>
          </a:p>
          <a:p>
            <a:pPr marL="0" indent="0">
              <a:buNone/>
            </a:pPr>
            <a:r>
              <a:rPr lang="en-GB" dirty="0"/>
              <a:t>This agreement will cover</a:t>
            </a:r>
          </a:p>
          <a:p>
            <a:pPr>
              <a:buFontTx/>
              <a:buChar char="-"/>
            </a:pPr>
            <a:r>
              <a:rPr lang="en-GB" dirty="0"/>
              <a:t>How to use a fidget in class and when</a:t>
            </a:r>
          </a:p>
          <a:p>
            <a:pPr>
              <a:buFontTx/>
              <a:buChar char="-"/>
            </a:pPr>
            <a:r>
              <a:rPr lang="en-GB" dirty="0"/>
              <a:t>What will happen if it is not used appropriately</a:t>
            </a:r>
          </a:p>
          <a:p>
            <a:pPr>
              <a:buFontTx/>
              <a:buChar char="-"/>
            </a:pPr>
            <a:r>
              <a:rPr lang="en-GB" dirty="0"/>
              <a:t>Expectations of completing work and engagement in lessons</a:t>
            </a:r>
          </a:p>
          <a:p>
            <a:pPr>
              <a:buFontTx/>
              <a:buChar char="-"/>
            </a:pPr>
            <a:r>
              <a:rPr lang="en-GB" dirty="0"/>
              <a:t>Fidgets will be provided by school and kept at school to ensure they are used appropriately</a:t>
            </a:r>
          </a:p>
          <a:p>
            <a:pPr>
              <a:buFontTx/>
              <a:buChar char="-"/>
            </a:pPr>
            <a:r>
              <a:rPr lang="en-GB" dirty="0"/>
              <a:t>A discussion about the type of sensory </a:t>
            </a:r>
            <a:r>
              <a:rPr lang="en-GB"/>
              <a:t>tool being used</a:t>
            </a:r>
            <a:endParaRPr lang="en-GB" dirty="0"/>
          </a:p>
          <a:p>
            <a:pPr>
              <a:buFontTx/>
              <a:buChar char="-"/>
            </a:pPr>
            <a:endParaRPr lang="en-GB" dirty="0"/>
          </a:p>
          <a:p>
            <a:pPr marL="0" indent="0">
              <a:buNone/>
            </a:pPr>
            <a:r>
              <a:rPr lang="en-GB" dirty="0"/>
              <a:t>This agreement needs to be understood and signed by the child, parent and teacher to ensure fidget tools </a:t>
            </a:r>
            <a:r>
              <a:rPr lang="en-GB" b="1" dirty="0"/>
              <a:t>do not become the barrier </a:t>
            </a:r>
            <a:r>
              <a:rPr lang="en-GB" dirty="0"/>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44738-7AD2-2292-55F2-AB9E1FE490D6}"/>
              </a:ext>
            </a:extLst>
          </p:cNvPr>
          <p:cNvSpPr>
            <a:spLocks noGrp="1"/>
          </p:cNvSpPr>
          <p:nvPr>
            <p:ph type="title"/>
          </p:nvPr>
        </p:nvSpPr>
        <p:spPr/>
        <p:txBody>
          <a:bodyPr/>
          <a:lstStyle/>
          <a:p>
            <a:r>
              <a:rPr lang="en-GB" dirty="0"/>
              <a:t>Carroty Wood </a:t>
            </a:r>
          </a:p>
        </p:txBody>
      </p:sp>
      <p:sp>
        <p:nvSpPr>
          <p:cNvPr id="3" name="Content Placeholder 2">
            <a:extLst>
              <a:ext uri="{FF2B5EF4-FFF2-40B4-BE49-F238E27FC236}">
                <a16:creationId xmlns:a16="http://schemas.microsoft.com/office/drawing/2014/main" id="{334835E8-8E03-EF5C-1324-C1D7A695BDDE}"/>
              </a:ext>
            </a:extLst>
          </p:cNvPr>
          <p:cNvSpPr>
            <a:spLocks noGrp="1"/>
          </p:cNvSpPr>
          <p:nvPr>
            <p:ph idx="1"/>
          </p:nvPr>
        </p:nvSpPr>
        <p:spPr>
          <a:xfrm>
            <a:off x="502236" y="1212143"/>
            <a:ext cx="8596668" cy="2216857"/>
          </a:xfrm>
        </p:spPr>
        <p:txBody>
          <a:bodyPr>
            <a:normAutofit lnSpcReduction="10000"/>
          </a:bodyPr>
          <a:lstStyle/>
          <a:p>
            <a:pPr algn="l" rtl="0" fontAlgn="base">
              <a:buFont typeface="Arial" panose="020B0604020202020204" pitchFamily="34" charset="0"/>
              <a:buChar char="•"/>
            </a:pPr>
            <a:r>
              <a:rPr lang="en-US" sz="2000" i="0" u="none" strike="noStrike" dirty="0">
                <a:solidFill>
                  <a:srgbClr val="404040"/>
                </a:solidFill>
                <a:effectLst/>
                <a:latin typeface="+mj-lt"/>
              </a:rPr>
              <a:t>In Year 4 the children are lucky enough to have the opportunity to attend a residential trip to Carroty Wood for 3 days and two nights</a:t>
            </a:r>
            <a:r>
              <a:rPr lang="en-US" sz="2000" i="0" dirty="0">
                <a:solidFill>
                  <a:srgbClr val="000000"/>
                </a:solidFill>
                <a:effectLst/>
                <a:latin typeface="+mj-lt"/>
              </a:rPr>
              <a:t>​</a:t>
            </a:r>
          </a:p>
          <a:p>
            <a:pPr algn="l" rtl="0" fontAlgn="base">
              <a:buFont typeface="Arial" panose="020B0604020202020204" pitchFamily="34" charset="0"/>
              <a:buChar char="•"/>
            </a:pPr>
            <a:r>
              <a:rPr lang="en-US" sz="2000" i="0" u="none" strike="noStrike" dirty="0">
                <a:solidFill>
                  <a:srgbClr val="404040"/>
                </a:solidFill>
                <a:effectLst/>
                <a:latin typeface="+mj-lt"/>
              </a:rPr>
              <a:t>Carroty Wood is part of the Rock UK </a:t>
            </a:r>
            <a:r>
              <a:rPr lang="en-GB" sz="2000" i="0" u="none" strike="noStrike" dirty="0">
                <a:solidFill>
                  <a:srgbClr val="404040"/>
                </a:solidFill>
                <a:effectLst/>
                <a:latin typeface="+mj-lt"/>
              </a:rPr>
              <a:t>organisation</a:t>
            </a:r>
            <a:r>
              <a:rPr lang="en-US" sz="2000" i="0" u="none" strike="noStrike" dirty="0">
                <a:solidFill>
                  <a:srgbClr val="404040"/>
                </a:solidFill>
                <a:effectLst/>
                <a:latin typeface="+mj-lt"/>
              </a:rPr>
              <a:t> and this specific location is just past Sevenoaks. </a:t>
            </a:r>
            <a:r>
              <a:rPr lang="en-US" sz="2000" i="0" dirty="0">
                <a:solidFill>
                  <a:srgbClr val="000000"/>
                </a:solidFill>
                <a:effectLst/>
                <a:latin typeface="+mj-lt"/>
              </a:rPr>
              <a:t>​</a:t>
            </a:r>
          </a:p>
          <a:p>
            <a:pPr algn="l" rtl="0" fontAlgn="base">
              <a:buFont typeface="Arial" panose="020B0604020202020204" pitchFamily="34" charset="0"/>
              <a:buChar char="•"/>
            </a:pPr>
            <a:r>
              <a:rPr lang="en-US" sz="2000" i="0" dirty="0">
                <a:solidFill>
                  <a:srgbClr val="404040"/>
                </a:solidFill>
                <a:effectLst/>
                <a:latin typeface="+mj-lt"/>
              </a:rPr>
              <a:t>Wednesday 21</a:t>
            </a:r>
            <a:r>
              <a:rPr lang="en-US" sz="2000" i="0" baseline="30000" dirty="0">
                <a:solidFill>
                  <a:srgbClr val="404040"/>
                </a:solidFill>
                <a:effectLst/>
                <a:latin typeface="+mj-lt"/>
              </a:rPr>
              <a:t>st</a:t>
            </a:r>
            <a:r>
              <a:rPr lang="en-US" sz="2000" i="0" dirty="0">
                <a:solidFill>
                  <a:srgbClr val="404040"/>
                </a:solidFill>
                <a:effectLst/>
                <a:latin typeface="+mj-lt"/>
              </a:rPr>
              <a:t>  April- Friday 23</a:t>
            </a:r>
            <a:r>
              <a:rPr lang="en-US" sz="2000" baseline="30000" dirty="0">
                <a:solidFill>
                  <a:srgbClr val="404040"/>
                </a:solidFill>
                <a:latin typeface="+mj-lt"/>
              </a:rPr>
              <a:t>rd</a:t>
            </a:r>
            <a:r>
              <a:rPr lang="en-US" sz="2000" i="0" dirty="0">
                <a:solidFill>
                  <a:srgbClr val="404040"/>
                </a:solidFill>
                <a:effectLst/>
                <a:latin typeface="+mj-lt"/>
              </a:rPr>
              <a:t> April </a:t>
            </a:r>
            <a:endParaRPr lang="en-US" sz="2000" i="0" dirty="0">
              <a:solidFill>
                <a:srgbClr val="000000"/>
              </a:solidFill>
              <a:effectLst/>
              <a:latin typeface="+mj-lt"/>
            </a:endParaRPr>
          </a:p>
          <a:p>
            <a:pPr algn="l" rtl="0" fontAlgn="base">
              <a:buFont typeface="Arial" panose="020B0604020202020204" pitchFamily="34" charset="0"/>
              <a:buChar char="•"/>
            </a:pPr>
            <a:r>
              <a:rPr lang="en-US" sz="2000" i="0" u="none" strike="noStrike" dirty="0">
                <a:solidFill>
                  <a:srgbClr val="404040"/>
                </a:solidFill>
                <a:effectLst/>
                <a:latin typeface="+mj-lt"/>
              </a:rPr>
              <a:t>There will be a separate Carroty Wood meeting next term</a:t>
            </a:r>
            <a:endParaRPr lang="en-US" sz="2000" i="0" dirty="0">
              <a:solidFill>
                <a:srgbClr val="000000"/>
              </a:solidFill>
              <a:effectLst/>
              <a:latin typeface="+mj-lt"/>
            </a:endParaRPr>
          </a:p>
          <a:p>
            <a:pPr marL="0" indent="0">
              <a:buNone/>
            </a:pPr>
            <a:endParaRPr lang="en-GB" dirty="0"/>
          </a:p>
        </p:txBody>
      </p:sp>
      <p:pic>
        <p:nvPicPr>
          <p:cNvPr id="5122" name="Picture 2" descr="Carroty Wood Directions | Rock UK">
            <a:extLst>
              <a:ext uri="{FF2B5EF4-FFF2-40B4-BE49-F238E27FC236}">
                <a16:creationId xmlns:a16="http://schemas.microsoft.com/office/drawing/2014/main" id="{7001393C-3964-DBC1-65B6-A95C2B85C4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207" y="3429000"/>
            <a:ext cx="60960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9333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EE4F4-3361-BD34-CF83-890F74DB8E9B}"/>
              </a:ext>
            </a:extLst>
          </p:cNvPr>
          <p:cNvSpPr>
            <a:spLocks noGrp="1"/>
          </p:cNvSpPr>
          <p:nvPr>
            <p:ph type="title"/>
          </p:nvPr>
        </p:nvSpPr>
        <p:spPr/>
        <p:txBody>
          <a:bodyPr/>
          <a:lstStyle/>
          <a:p>
            <a:r>
              <a:rPr lang="en-GB" dirty="0"/>
              <a:t>Curriculum days </a:t>
            </a:r>
          </a:p>
        </p:txBody>
      </p:sp>
      <p:sp>
        <p:nvSpPr>
          <p:cNvPr id="3" name="Content Placeholder 2">
            <a:extLst>
              <a:ext uri="{FF2B5EF4-FFF2-40B4-BE49-F238E27FC236}">
                <a16:creationId xmlns:a16="http://schemas.microsoft.com/office/drawing/2014/main" id="{D33B5E17-E6D9-DC0A-19D3-A68D3E558C17}"/>
              </a:ext>
            </a:extLst>
          </p:cNvPr>
          <p:cNvSpPr>
            <a:spLocks noGrp="1"/>
          </p:cNvSpPr>
          <p:nvPr>
            <p:ph idx="1"/>
          </p:nvPr>
        </p:nvSpPr>
        <p:spPr/>
        <p:txBody>
          <a:bodyPr/>
          <a:lstStyle/>
          <a:p>
            <a:r>
              <a:rPr lang="en-GB" dirty="0"/>
              <a:t>Anglo-Saxon day </a:t>
            </a:r>
            <a:r>
              <a:rPr lang="en-GB" b="1" dirty="0"/>
              <a:t>Friday 13</a:t>
            </a:r>
            <a:r>
              <a:rPr lang="en-GB" b="1" baseline="30000" dirty="0"/>
              <a:t>th</a:t>
            </a:r>
            <a:r>
              <a:rPr lang="en-GB" b="1" dirty="0"/>
              <a:t> November (Autumn 2)</a:t>
            </a:r>
          </a:p>
          <a:p>
            <a:endParaRPr lang="en-GB" b="1" dirty="0"/>
          </a:p>
          <a:p>
            <a:r>
              <a:rPr lang="en-GB" dirty="0"/>
              <a:t>Egyptian day </a:t>
            </a:r>
            <a:r>
              <a:rPr lang="en-GB" b="1" dirty="0"/>
              <a:t>Thursday 18</a:t>
            </a:r>
            <a:r>
              <a:rPr lang="en-GB" b="1" baseline="30000" dirty="0"/>
              <a:t>th</a:t>
            </a:r>
            <a:r>
              <a:rPr lang="en-GB" b="1" dirty="0"/>
              <a:t> March (Spring 2) </a:t>
            </a:r>
            <a:endParaRPr lang="en-GB" dirty="0"/>
          </a:p>
        </p:txBody>
      </p:sp>
    </p:spTree>
    <p:extLst>
      <p:ext uri="{BB962C8B-B14F-4D97-AF65-F5344CB8AC3E}">
        <p14:creationId xmlns:p14="http://schemas.microsoft.com/office/powerpoint/2010/main" val="3172701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12</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for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4096167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dirty="0"/>
              <a:t>If you have a concern / worry / question we are here to listen.</a:t>
            </a:r>
          </a:p>
          <a:p>
            <a:pPr marL="0" indent="0">
              <a:buNone/>
            </a:pPr>
            <a:endParaRPr lang="en-GB" sz="1500" dirty="0"/>
          </a:p>
          <a:p>
            <a:pPr marL="0" indent="0">
              <a:buNone/>
            </a:pPr>
            <a:r>
              <a:rPr lang="en-GB" sz="1500" dirty="0"/>
              <a:t>As you know you can just email the school office to arrange a time to chat in person with the member of staff or arrange a meeting via teams: </a:t>
            </a:r>
            <a:r>
              <a:rPr lang="en-GB" sz="1500" dirty="0">
                <a:hlinkClick r:id="rId2"/>
              </a:rPr>
              <a:t>info@woodleatlt.co.uk</a:t>
            </a:r>
            <a:r>
              <a:rPr lang="en-GB" sz="1500" dirty="0"/>
              <a:t> </a:t>
            </a:r>
          </a:p>
          <a:p>
            <a:pPr marL="0" indent="0">
              <a:buNone/>
            </a:pPr>
            <a:endParaRPr lang="en-GB" sz="1500" dirty="0"/>
          </a:p>
          <a:p>
            <a:pPr marL="0" indent="0">
              <a:buNone/>
            </a:pPr>
            <a:r>
              <a:rPr lang="en-GB" sz="1500" dirty="0"/>
              <a:t>This helps us to: </a:t>
            </a:r>
          </a:p>
          <a:p>
            <a:pPr lvl="1"/>
            <a:r>
              <a:rPr lang="en-GB" sz="1500" dirty="0"/>
              <a:t>give you/ your child the time and focus you need. </a:t>
            </a:r>
          </a:p>
          <a:p>
            <a:pPr lvl="1"/>
            <a:r>
              <a:rPr lang="en-GB" sz="1500" dirty="0"/>
              <a:t>do any investigation which might be needed.</a:t>
            </a:r>
          </a:p>
          <a:p>
            <a:pPr marL="0" indent="0">
              <a:buNone/>
            </a:pPr>
            <a:r>
              <a:rPr lang="en-GB" sz="1500" dirty="0"/>
              <a:t>First port of call is always the class teacher unless it is feedback or a wider school concern and then a member of the senior leadership team should be referenced. </a:t>
            </a:r>
          </a:p>
          <a:p>
            <a:pPr marL="0" indent="0">
              <a:buNone/>
            </a:pPr>
            <a:endParaRPr lang="en-GB" sz="1500" dirty="0"/>
          </a:p>
          <a:p>
            <a:pPr marL="0" indent="0">
              <a:buNone/>
            </a:pPr>
            <a:r>
              <a:rPr lang="en-GB" sz="1500" dirty="0"/>
              <a:t>Please do give us time to respond as we are all teaching during the day. </a:t>
            </a:r>
          </a:p>
          <a:p>
            <a:pPr marL="0" indent="0">
              <a:buNone/>
            </a:pPr>
            <a:endParaRPr lang="en-GB" sz="1500" dirty="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931097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e807378d9c714e1288df46490346c8d7">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d775ad4ddfd8aa1273ab888aaa046d77"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AE42D5-6E59-46C3-97E6-D55128F04B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5C780E-1F72-4935-983E-C7729ED96AE7}">
  <ds:schemaRefs>
    <ds:schemaRef ds:uri="http://schemas.microsoft.com/office/2006/metadata/properties"/>
    <ds:schemaRef ds:uri="http://schemas.microsoft.com/office/infopath/2007/PartnerControls"/>
    <ds:schemaRef ds:uri="9a9d7a46-ecbc-4db7-863d-8b6a44650f06"/>
    <ds:schemaRef ds:uri="73460600-3757-4913-a7c0-8be1c1a52995"/>
  </ds:schemaRefs>
</ds:datastoreItem>
</file>

<file path=customXml/itemProps3.xml><?xml version="1.0" encoding="utf-8"?>
<ds:datastoreItem xmlns:ds="http://schemas.openxmlformats.org/officeDocument/2006/customXml" ds:itemID="{DBE9C005-60F2-4062-A85E-9A3FA51A2A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2153</Words>
  <Application>Microsoft Office PowerPoint</Application>
  <PresentationFormat>Widescreen</PresentationFormat>
  <Paragraphs>255</Paragraphs>
  <Slides>27</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Aptos</vt:lpstr>
      <vt:lpstr>Arial</vt:lpstr>
      <vt:lpstr>Calibri</vt:lpstr>
      <vt:lpstr>Gill Sans MT</vt:lpstr>
      <vt:lpstr>Trebuchet MS</vt:lpstr>
      <vt:lpstr>Twinkl Light</vt:lpstr>
      <vt:lpstr>Verdana</vt:lpstr>
      <vt:lpstr>Wingdings</vt:lpstr>
      <vt:lpstr>Wingdings 3</vt:lpstr>
      <vt:lpstr>Facet</vt:lpstr>
      <vt:lpstr>Meet the Teacher</vt:lpstr>
      <vt:lpstr>The Year 4 Team</vt:lpstr>
      <vt:lpstr>Our School Values</vt:lpstr>
      <vt:lpstr>School Day</vt:lpstr>
      <vt:lpstr>Absence and Lateness procedures</vt:lpstr>
      <vt:lpstr>Absence and Lateness</vt:lpstr>
      <vt:lpstr>PowerPoint Presentation</vt:lpstr>
      <vt:lpstr>Being on time</vt:lpstr>
      <vt:lpstr>Curriculum &amp; Enrichment Activities </vt:lpstr>
      <vt:lpstr>Writing </vt:lpstr>
      <vt:lpstr>Writing </vt:lpstr>
      <vt:lpstr>Curriculum &amp; Enrichment Activities - Maths </vt:lpstr>
      <vt:lpstr>PowerPoint Presentation</vt:lpstr>
      <vt:lpstr>Curriculum &amp; Enrichment Activities - Reading</vt:lpstr>
      <vt:lpstr>PowerPoint Presentation</vt:lpstr>
      <vt:lpstr>PowerPoint Presentation</vt:lpstr>
      <vt:lpstr>Curriculum &amp; Enrichment Activities - Reading </vt:lpstr>
      <vt:lpstr>Curriculum – Guided Reading</vt:lpstr>
      <vt:lpstr>Home Learning</vt:lpstr>
      <vt:lpstr>PE &amp; Outdoors clothing</vt:lpstr>
      <vt:lpstr>PHSE &amp; RSE</vt:lpstr>
      <vt:lpstr>Fidget Tools (Learning Tools)</vt:lpstr>
      <vt:lpstr>Carroty Wood </vt:lpstr>
      <vt:lpstr>Curriculum days </vt:lpstr>
      <vt:lpstr>Sponsored Walk – Monday 12th October</vt:lpstr>
      <vt:lpstr>Communication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Scott-Clark, Hattie</cp:lastModifiedBy>
  <cp:revision>8</cp:revision>
  <dcterms:created xsi:type="dcterms:W3CDTF">2024-09-13T08:02:51Z</dcterms:created>
  <dcterms:modified xsi:type="dcterms:W3CDTF">2026-09-17T15:03:03Z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