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0" r:id="rId4"/>
  </p:sldMasterIdLst>
  <p:notesMasterIdLst>
    <p:notesMasterId r:id="rId28"/>
  </p:notesMasterIdLst>
  <p:sldIdLst>
    <p:sldId id="256" r:id="rId5"/>
    <p:sldId id="273" r:id="rId6"/>
    <p:sldId id="258" r:id="rId7"/>
    <p:sldId id="266" r:id="rId8"/>
    <p:sldId id="264" r:id="rId9"/>
    <p:sldId id="265" r:id="rId10"/>
    <p:sldId id="259" r:id="rId11"/>
    <p:sldId id="261" r:id="rId12"/>
    <p:sldId id="268" r:id="rId13"/>
    <p:sldId id="274" r:id="rId14"/>
    <p:sldId id="281" r:id="rId15"/>
    <p:sldId id="269" r:id="rId16"/>
    <p:sldId id="272" r:id="rId17"/>
    <p:sldId id="271" r:id="rId18"/>
    <p:sldId id="270" r:id="rId19"/>
    <p:sldId id="275" r:id="rId20"/>
    <p:sldId id="279" r:id="rId21"/>
    <p:sldId id="277" r:id="rId22"/>
    <p:sldId id="276" r:id="rId23"/>
    <p:sldId id="280" r:id="rId24"/>
    <p:sldId id="278" r:id="rId25"/>
    <p:sldId id="262" r:id="rId26"/>
    <p:sldId id="263" r:id="rId2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8B6E42A-7B7E-4D88-9083-9783DDCF09DC}" v="7" dt="2025-09-18T06:59:30.93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p:scale>
          <a:sx n="77" d="100"/>
          <a:sy n="77" d="100"/>
        </p:scale>
        <p:origin x="912" y="10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viewProps" Target="viewProps.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cott-Clark, Hattie" userId="17659bd7-086f-4405-b524-c43143f56772" providerId="ADAL" clId="{FCA2DFA5-A3EE-4B14-B64D-B3C379094529}"/>
    <pc:docChg chg="custSel addSld modSld sldOrd">
      <pc:chgData name="Scott-Clark, Hattie" userId="17659bd7-086f-4405-b524-c43143f56772" providerId="ADAL" clId="{FCA2DFA5-A3EE-4B14-B64D-B3C379094529}" dt="2025-09-18T07:00:06.621" v="72" actId="5793"/>
      <pc:docMkLst>
        <pc:docMk/>
      </pc:docMkLst>
      <pc:sldChg chg="addSp delSp modSp mod">
        <pc:chgData name="Scott-Clark, Hattie" userId="17659bd7-086f-4405-b524-c43143f56772" providerId="ADAL" clId="{FCA2DFA5-A3EE-4B14-B64D-B3C379094529}" dt="2025-09-17T15:50:45.420" v="43" actId="14100"/>
        <pc:sldMkLst>
          <pc:docMk/>
          <pc:sldMk cId="1029698705" sldId="271"/>
        </pc:sldMkLst>
        <pc:spChg chg="mod">
          <ac:chgData name="Scott-Clark, Hattie" userId="17659bd7-086f-4405-b524-c43143f56772" providerId="ADAL" clId="{FCA2DFA5-A3EE-4B14-B64D-B3C379094529}" dt="2025-09-17T15:36:44.230" v="23" actId="20577"/>
          <ac:spMkLst>
            <pc:docMk/>
            <pc:sldMk cId="1029698705" sldId="271"/>
            <ac:spMk id="2" creationId="{AE52E215-D237-BEA4-39CD-97B0AF777E0E}"/>
          </ac:spMkLst>
        </pc:spChg>
        <pc:spChg chg="del">
          <ac:chgData name="Scott-Clark, Hattie" userId="17659bd7-086f-4405-b524-c43143f56772" providerId="ADAL" clId="{FCA2DFA5-A3EE-4B14-B64D-B3C379094529}" dt="2025-09-17T15:34:32.064" v="22" actId="478"/>
          <ac:spMkLst>
            <pc:docMk/>
            <pc:sldMk cId="1029698705" sldId="271"/>
            <ac:spMk id="3" creationId="{5D9B4E15-1169-5061-311F-D210448B4DBC}"/>
          </ac:spMkLst>
        </pc:spChg>
        <pc:picChg chg="add mod modCrop">
          <ac:chgData name="Scott-Clark, Hattie" userId="17659bd7-086f-4405-b524-c43143f56772" providerId="ADAL" clId="{FCA2DFA5-A3EE-4B14-B64D-B3C379094529}" dt="2025-09-17T15:50:45.420" v="43" actId="14100"/>
          <ac:picMkLst>
            <pc:docMk/>
            <pc:sldMk cId="1029698705" sldId="271"/>
            <ac:picMk id="5" creationId="{9BA90F80-AFF9-8CAC-8FF8-75B83178F00E}"/>
          </ac:picMkLst>
        </pc:picChg>
      </pc:sldChg>
      <pc:sldChg chg="modSp mod">
        <pc:chgData name="Scott-Clark, Hattie" userId="17659bd7-086f-4405-b524-c43143f56772" providerId="ADAL" clId="{FCA2DFA5-A3EE-4B14-B64D-B3C379094529}" dt="2025-09-18T07:00:06.621" v="72" actId="5793"/>
        <pc:sldMkLst>
          <pc:docMk/>
          <pc:sldMk cId="1266690809" sldId="272"/>
        </pc:sldMkLst>
        <pc:spChg chg="mod">
          <ac:chgData name="Scott-Clark, Hattie" userId="17659bd7-086f-4405-b524-c43143f56772" providerId="ADAL" clId="{FCA2DFA5-A3EE-4B14-B64D-B3C379094529}" dt="2025-09-18T07:00:06.621" v="72" actId="5793"/>
          <ac:spMkLst>
            <pc:docMk/>
            <pc:sldMk cId="1266690809" sldId="272"/>
            <ac:spMk id="3" creationId="{74B701B8-5C76-4D52-BF98-59916A834EB2}"/>
          </ac:spMkLst>
        </pc:spChg>
      </pc:sldChg>
      <pc:sldChg chg="addSp delSp modSp ord">
        <pc:chgData name="Scott-Clark, Hattie" userId="17659bd7-086f-4405-b524-c43143f56772" providerId="ADAL" clId="{FCA2DFA5-A3EE-4B14-B64D-B3C379094529}" dt="2025-09-18T06:57:54.573" v="59" actId="1076"/>
        <pc:sldMkLst>
          <pc:docMk/>
          <pc:sldMk cId="3193279472" sldId="274"/>
        </pc:sldMkLst>
        <pc:picChg chg="del">
          <ac:chgData name="Scott-Clark, Hattie" userId="17659bd7-086f-4405-b524-c43143f56772" providerId="ADAL" clId="{FCA2DFA5-A3EE-4B14-B64D-B3C379094529}" dt="2025-09-18T06:57:43.734" v="56" actId="478"/>
          <ac:picMkLst>
            <pc:docMk/>
            <pc:sldMk cId="3193279472" sldId="274"/>
            <ac:picMk id="3074" creationId="{5A813074-2062-E0CD-1814-EA3662813D89}"/>
          </ac:picMkLst>
        </pc:picChg>
        <pc:picChg chg="add mod">
          <ac:chgData name="Scott-Clark, Hattie" userId="17659bd7-086f-4405-b524-c43143f56772" providerId="ADAL" clId="{FCA2DFA5-A3EE-4B14-B64D-B3C379094529}" dt="2025-09-18T06:57:54.573" v="59" actId="1076"/>
          <ac:picMkLst>
            <pc:docMk/>
            <pc:sldMk cId="3193279472" sldId="274"/>
            <ac:picMk id="3076" creationId="{20E361B6-1DDB-EC48-7C42-DD100859BA45}"/>
          </ac:picMkLst>
        </pc:picChg>
      </pc:sldChg>
      <pc:sldChg chg="modSp mod ord">
        <pc:chgData name="Scott-Clark, Hattie" userId="17659bd7-086f-4405-b524-c43143f56772" providerId="ADAL" clId="{FCA2DFA5-A3EE-4B14-B64D-B3C379094529}" dt="2025-09-17T15:57:21.286" v="55" actId="20577"/>
        <pc:sldMkLst>
          <pc:docMk/>
          <pc:sldMk cId="3221133956" sldId="277"/>
        </pc:sldMkLst>
        <pc:spChg chg="mod">
          <ac:chgData name="Scott-Clark, Hattie" userId="17659bd7-086f-4405-b524-c43143f56772" providerId="ADAL" clId="{FCA2DFA5-A3EE-4B14-B64D-B3C379094529}" dt="2025-09-17T15:57:21.286" v="55" actId="20577"/>
          <ac:spMkLst>
            <pc:docMk/>
            <pc:sldMk cId="3221133956" sldId="277"/>
            <ac:spMk id="3" creationId="{BD678D50-DE8A-78CC-8F9B-88CF75FA6F14}"/>
          </ac:spMkLst>
        </pc:spChg>
      </pc:sldChg>
      <pc:sldChg chg="add ord">
        <pc:chgData name="Scott-Clark, Hattie" userId="17659bd7-086f-4405-b524-c43143f56772" providerId="ADAL" clId="{FCA2DFA5-A3EE-4B14-B64D-B3C379094529}" dt="2025-09-17T15:33:48.122" v="13"/>
        <pc:sldMkLst>
          <pc:docMk/>
          <pc:sldMk cId="893109768" sldId="278"/>
        </pc:sldMkLst>
      </pc:sldChg>
      <pc:sldChg chg="add ord">
        <pc:chgData name="Scott-Clark, Hattie" userId="17659bd7-086f-4405-b524-c43143f56772" providerId="ADAL" clId="{FCA2DFA5-A3EE-4B14-B64D-B3C379094529}" dt="2025-09-17T15:34:04.307" v="21"/>
        <pc:sldMkLst>
          <pc:docMk/>
          <pc:sldMk cId="1303153588" sldId="279"/>
        </pc:sldMkLst>
      </pc:sldChg>
      <pc:sldChg chg="add setBg">
        <pc:chgData name="Scott-Clark, Hattie" userId="17659bd7-086f-4405-b524-c43143f56772" providerId="ADAL" clId="{FCA2DFA5-A3EE-4B14-B64D-B3C379094529}" dt="2025-09-17T15:33:24.894" v="9"/>
        <pc:sldMkLst>
          <pc:docMk/>
          <pc:sldMk cId="2352185451" sldId="280"/>
        </pc:sldMkLst>
      </pc:sldChg>
      <pc:sldChg chg="delSp modSp new mod">
        <pc:chgData name="Scott-Clark, Hattie" userId="17659bd7-086f-4405-b524-c43143f56772" providerId="ADAL" clId="{FCA2DFA5-A3EE-4B14-B64D-B3C379094529}" dt="2025-09-18T06:59:50.563" v="71" actId="403"/>
        <pc:sldMkLst>
          <pc:docMk/>
          <pc:sldMk cId="3084149864" sldId="281"/>
        </pc:sldMkLst>
        <pc:spChg chg="del">
          <ac:chgData name="Scott-Clark, Hattie" userId="17659bd7-086f-4405-b524-c43143f56772" providerId="ADAL" clId="{FCA2DFA5-A3EE-4B14-B64D-B3C379094529}" dt="2025-09-18T06:59:29.480" v="61" actId="478"/>
          <ac:spMkLst>
            <pc:docMk/>
            <pc:sldMk cId="3084149864" sldId="281"/>
            <ac:spMk id="2" creationId="{B4F16786-2E35-C789-5D60-46CBAECE448E}"/>
          </ac:spMkLst>
        </pc:spChg>
        <pc:spChg chg="mod">
          <ac:chgData name="Scott-Clark, Hattie" userId="17659bd7-086f-4405-b524-c43143f56772" providerId="ADAL" clId="{FCA2DFA5-A3EE-4B14-B64D-B3C379094529}" dt="2025-09-18T06:59:50.563" v="71" actId="403"/>
          <ac:spMkLst>
            <pc:docMk/>
            <pc:sldMk cId="3084149864" sldId="281"/>
            <ac:spMk id="3" creationId="{B8121AA4-8845-DBD5-DCBA-ED09CC74DD18}"/>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A5DA9A7-C288-450E-94C6-05AFCE54D754}" type="doc">
      <dgm:prSet loTypeId="urn:microsoft.com/office/officeart/2005/8/layout/vList2" loCatId="list" qsTypeId="urn:microsoft.com/office/officeart/2005/8/quickstyle/simple4" qsCatId="simple" csTypeId="urn:microsoft.com/office/officeart/2005/8/colors/colorful2" csCatId="colorful"/>
      <dgm:spPr/>
      <dgm:t>
        <a:bodyPr/>
        <a:lstStyle/>
        <a:p>
          <a:endParaRPr lang="en-US"/>
        </a:p>
      </dgm:t>
    </dgm:pt>
    <dgm:pt modelId="{2E50F681-B298-4D06-9D75-A0948EBD9AA9}">
      <dgm:prSet/>
      <dgm:spPr/>
      <dgm:t>
        <a:bodyPr/>
        <a:lstStyle/>
        <a:p>
          <a:r>
            <a:rPr lang="en-GB" dirty="0">
              <a:latin typeface="Twinkl Light" panose="02000000000000000000" pitchFamily="2" charset="0"/>
            </a:rPr>
            <a:t>We understand that illness does occur, and events happen where you might run late, however the research is clear about the importance of attending school and being on time. </a:t>
          </a:r>
          <a:endParaRPr lang="en-US" dirty="0">
            <a:latin typeface="Twinkl Light" panose="02000000000000000000" pitchFamily="2" charset="0"/>
          </a:endParaRPr>
        </a:p>
      </dgm:t>
    </dgm:pt>
    <dgm:pt modelId="{B76AB231-6482-49E9-9F5F-B40F19E9C29A}" type="parTrans" cxnId="{1EC3E627-18EA-4E55-9C96-2F5993D80114}">
      <dgm:prSet/>
      <dgm:spPr/>
      <dgm:t>
        <a:bodyPr/>
        <a:lstStyle/>
        <a:p>
          <a:endParaRPr lang="en-US"/>
        </a:p>
      </dgm:t>
    </dgm:pt>
    <dgm:pt modelId="{5DD167FB-E5EC-4F7C-9F61-BC091EF02855}" type="sibTrans" cxnId="{1EC3E627-18EA-4E55-9C96-2F5993D80114}">
      <dgm:prSet/>
      <dgm:spPr/>
      <dgm:t>
        <a:bodyPr/>
        <a:lstStyle/>
        <a:p>
          <a:endParaRPr lang="en-US"/>
        </a:p>
      </dgm:t>
    </dgm:pt>
    <dgm:pt modelId="{77AF1DB2-997C-43BE-B44F-D72ED4108D8E}">
      <dgm:prSet/>
      <dgm:spPr/>
      <dgm:t>
        <a:bodyPr/>
        <a:lstStyle/>
        <a:p>
          <a:r>
            <a:rPr lang="en-US" dirty="0">
              <a:latin typeface="Twinkl Light" panose="02000000000000000000" pitchFamily="2" charset="0"/>
            </a:rPr>
            <a:t>The pupils with the </a:t>
          </a:r>
          <a:r>
            <a:rPr lang="en-US" b="1" dirty="0">
              <a:latin typeface="Twinkl Light" panose="02000000000000000000" pitchFamily="2" charset="0"/>
            </a:rPr>
            <a:t>highest attainment at the end of key stage 2 and key stage 4 </a:t>
          </a:r>
          <a:r>
            <a:rPr lang="en-US" dirty="0">
              <a:latin typeface="Twinkl Light" panose="02000000000000000000" pitchFamily="2" charset="0"/>
            </a:rPr>
            <a:t>have </a:t>
          </a:r>
          <a:r>
            <a:rPr lang="en-US" b="1" dirty="0">
              <a:latin typeface="Twinkl Light" panose="02000000000000000000" pitchFamily="2" charset="0"/>
            </a:rPr>
            <a:t>higher rates of attendance </a:t>
          </a:r>
          <a:r>
            <a:rPr lang="en-US" dirty="0">
              <a:latin typeface="Twinkl Light" panose="02000000000000000000" pitchFamily="2" charset="0"/>
            </a:rPr>
            <a:t>over the key stage compared to those with the lowest attainment. </a:t>
          </a:r>
        </a:p>
      </dgm:t>
    </dgm:pt>
    <dgm:pt modelId="{30976283-FD9E-4726-87FC-CEB85CD96509}" type="parTrans" cxnId="{52FD2A6C-9899-451C-9CFA-286E16D9C9CA}">
      <dgm:prSet/>
      <dgm:spPr/>
      <dgm:t>
        <a:bodyPr/>
        <a:lstStyle/>
        <a:p>
          <a:endParaRPr lang="en-US"/>
        </a:p>
      </dgm:t>
    </dgm:pt>
    <dgm:pt modelId="{61A5A48B-17F5-4338-B502-1A9A7F4DBE75}" type="sibTrans" cxnId="{52FD2A6C-9899-451C-9CFA-286E16D9C9CA}">
      <dgm:prSet/>
      <dgm:spPr/>
      <dgm:t>
        <a:bodyPr/>
        <a:lstStyle/>
        <a:p>
          <a:endParaRPr lang="en-US"/>
        </a:p>
      </dgm:t>
    </dgm:pt>
    <dgm:pt modelId="{0AC13C38-8DCF-40E3-AABC-DFA0ED7F8EDF}" type="pres">
      <dgm:prSet presAssocID="{EA5DA9A7-C288-450E-94C6-05AFCE54D754}" presName="linear" presStyleCnt="0">
        <dgm:presLayoutVars>
          <dgm:animLvl val="lvl"/>
          <dgm:resizeHandles val="exact"/>
        </dgm:presLayoutVars>
      </dgm:prSet>
      <dgm:spPr/>
    </dgm:pt>
    <dgm:pt modelId="{505D9B85-B304-4FAC-9DB6-1DDA44891671}" type="pres">
      <dgm:prSet presAssocID="{2E50F681-B298-4D06-9D75-A0948EBD9AA9}" presName="parentText" presStyleLbl="node1" presStyleIdx="0" presStyleCnt="2">
        <dgm:presLayoutVars>
          <dgm:chMax val="0"/>
          <dgm:bulletEnabled val="1"/>
        </dgm:presLayoutVars>
      </dgm:prSet>
      <dgm:spPr/>
    </dgm:pt>
    <dgm:pt modelId="{8CC45107-78D0-482F-9CF5-A15B83C73BBC}" type="pres">
      <dgm:prSet presAssocID="{5DD167FB-E5EC-4F7C-9F61-BC091EF02855}" presName="spacer" presStyleCnt="0"/>
      <dgm:spPr/>
    </dgm:pt>
    <dgm:pt modelId="{FCC4FD18-D911-4185-B193-F4D3D5B6E758}" type="pres">
      <dgm:prSet presAssocID="{77AF1DB2-997C-43BE-B44F-D72ED4108D8E}" presName="parentText" presStyleLbl="node1" presStyleIdx="1" presStyleCnt="2">
        <dgm:presLayoutVars>
          <dgm:chMax val="0"/>
          <dgm:bulletEnabled val="1"/>
        </dgm:presLayoutVars>
      </dgm:prSet>
      <dgm:spPr/>
    </dgm:pt>
  </dgm:ptLst>
  <dgm:cxnLst>
    <dgm:cxn modelId="{0FFE3424-371F-4A0D-8024-9882E96710B9}" type="presOf" srcId="{EA5DA9A7-C288-450E-94C6-05AFCE54D754}" destId="{0AC13C38-8DCF-40E3-AABC-DFA0ED7F8EDF}" srcOrd="0" destOrd="0" presId="urn:microsoft.com/office/officeart/2005/8/layout/vList2"/>
    <dgm:cxn modelId="{1EC3E627-18EA-4E55-9C96-2F5993D80114}" srcId="{EA5DA9A7-C288-450E-94C6-05AFCE54D754}" destId="{2E50F681-B298-4D06-9D75-A0948EBD9AA9}" srcOrd="0" destOrd="0" parTransId="{B76AB231-6482-49E9-9F5F-B40F19E9C29A}" sibTransId="{5DD167FB-E5EC-4F7C-9F61-BC091EF02855}"/>
    <dgm:cxn modelId="{AD15245B-78D2-4800-A375-4D087B94C1B5}" type="presOf" srcId="{2E50F681-B298-4D06-9D75-A0948EBD9AA9}" destId="{505D9B85-B304-4FAC-9DB6-1DDA44891671}" srcOrd="0" destOrd="0" presId="urn:microsoft.com/office/officeart/2005/8/layout/vList2"/>
    <dgm:cxn modelId="{52FD2A6C-9899-451C-9CFA-286E16D9C9CA}" srcId="{EA5DA9A7-C288-450E-94C6-05AFCE54D754}" destId="{77AF1DB2-997C-43BE-B44F-D72ED4108D8E}" srcOrd="1" destOrd="0" parTransId="{30976283-FD9E-4726-87FC-CEB85CD96509}" sibTransId="{61A5A48B-17F5-4338-B502-1A9A7F4DBE75}"/>
    <dgm:cxn modelId="{683542F0-25DB-43A5-A44F-464152A8216F}" type="presOf" srcId="{77AF1DB2-997C-43BE-B44F-D72ED4108D8E}" destId="{FCC4FD18-D911-4185-B193-F4D3D5B6E758}" srcOrd="0" destOrd="0" presId="urn:microsoft.com/office/officeart/2005/8/layout/vList2"/>
    <dgm:cxn modelId="{ECCB8C69-4711-46DB-BDEC-902097207AA5}" type="presParOf" srcId="{0AC13C38-8DCF-40E3-AABC-DFA0ED7F8EDF}" destId="{505D9B85-B304-4FAC-9DB6-1DDA44891671}" srcOrd="0" destOrd="0" presId="urn:microsoft.com/office/officeart/2005/8/layout/vList2"/>
    <dgm:cxn modelId="{B69A9DEE-CED9-4D84-9951-E565CCADA9EB}" type="presParOf" srcId="{0AC13C38-8DCF-40E3-AABC-DFA0ED7F8EDF}" destId="{8CC45107-78D0-482F-9CF5-A15B83C73BBC}" srcOrd="1" destOrd="0" presId="urn:microsoft.com/office/officeart/2005/8/layout/vList2"/>
    <dgm:cxn modelId="{E4B95058-4F6E-41EE-83EC-D7DB2E49F08B}" type="presParOf" srcId="{0AC13C38-8DCF-40E3-AABC-DFA0ED7F8EDF}" destId="{FCC4FD18-D911-4185-B193-F4D3D5B6E758}"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05D9B85-B304-4FAC-9DB6-1DDA44891671}">
      <dsp:nvSpPr>
        <dsp:cNvPr id="0" name=""/>
        <dsp:cNvSpPr/>
      </dsp:nvSpPr>
      <dsp:spPr>
        <a:xfrm>
          <a:off x="0" y="35054"/>
          <a:ext cx="6692813" cy="2337660"/>
        </a:xfrm>
        <a:prstGeom prst="roundRect">
          <a:avLst/>
        </a:prstGeom>
        <a:gradFill rotWithShape="0">
          <a:gsLst>
            <a:gs pos="0">
              <a:schemeClr val="accent2">
                <a:hueOff val="0"/>
                <a:satOff val="0"/>
                <a:lumOff val="0"/>
                <a:alphaOff val="0"/>
                <a:tint val="96000"/>
                <a:lumMod val="100000"/>
              </a:schemeClr>
            </a:gs>
            <a:gs pos="78000">
              <a:schemeClr val="accent2">
                <a:hueOff val="0"/>
                <a:satOff val="0"/>
                <a:lumOff val="0"/>
                <a:alphaOff val="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GB" sz="2700" kern="1200" dirty="0">
              <a:latin typeface="Twinkl Light" panose="02000000000000000000" pitchFamily="2" charset="0"/>
            </a:rPr>
            <a:t>We understand that illness does occur, and events happen where you might run late, however the research is clear about the importance of attending school and being on time. </a:t>
          </a:r>
          <a:endParaRPr lang="en-US" sz="2700" kern="1200" dirty="0">
            <a:latin typeface="Twinkl Light" panose="02000000000000000000" pitchFamily="2" charset="0"/>
          </a:endParaRPr>
        </a:p>
      </dsp:txBody>
      <dsp:txXfrm>
        <a:off x="114115" y="149169"/>
        <a:ext cx="6464583" cy="2109430"/>
      </dsp:txXfrm>
    </dsp:sp>
    <dsp:sp modelId="{FCC4FD18-D911-4185-B193-F4D3D5B6E758}">
      <dsp:nvSpPr>
        <dsp:cNvPr id="0" name=""/>
        <dsp:cNvSpPr/>
      </dsp:nvSpPr>
      <dsp:spPr>
        <a:xfrm>
          <a:off x="0" y="2450474"/>
          <a:ext cx="6692813" cy="2337660"/>
        </a:xfrm>
        <a:prstGeom prst="roundRect">
          <a:avLst/>
        </a:prstGeom>
        <a:gradFill rotWithShape="0">
          <a:gsLst>
            <a:gs pos="0">
              <a:schemeClr val="accent2">
                <a:hueOff val="-2712450"/>
                <a:satOff val="-1656"/>
                <a:lumOff val="6471"/>
                <a:alphaOff val="0"/>
                <a:tint val="96000"/>
                <a:lumMod val="100000"/>
              </a:schemeClr>
            </a:gs>
            <a:gs pos="78000">
              <a:schemeClr val="accent2">
                <a:hueOff val="-2712450"/>
                <a:satOff val="-1656"/>
                <a:lumOff val="6471"/>
                <a:alphaOff val="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US" sz="2700" kern="1200" dirty="0">
              <a:latin typeface="Twinkl Light" panose="02000000000000000000" pitchFamily="2" charset="0"/>
            </a:rPr>
            <a:t>The pupils with the </a:t>
          </a:r>
          <a:r>
            <a:rPr lang="en-US" sz="2700" b="1" kern="1200" dirty="0">
              <a:latin typeface="Twinkl Light" panose="02000000000000000000" pitchFamily="2" charset="0"/>
            </a:rPr>
            <a:t>highest attainment at the end of key stage 2 and key stage 4 </a:t>
          </a:r>
          <a:r>
            <a:rPr lang="en-US" sz="2700" kern="1200" dirty="0">
              <a:latin typeface="Twinkl Light" panose="02000000000000000000" pitchFamily="2" charset="0"/>
            </a:rPr>
            <a:t>have </a:t>
          </a:r>
          <a:r>
            <a:rPr lang="en-US" sz="2700" b="1" kern="1200" dirty="0">
              <a:latin typeface="Twinkl Light" panose="02000000000000000000" pitchFamily="2" charset="0"/>
            </a:rPr>
            <a:t>higher rates of attendance </a:t>
          </a:r>
          <a:r>
            <a:rPr lang="en-US" sz="2700" kern="1200" dirty="0">
              <a:latin typeface="Twinkl Light" panose="02000000000000000000" pitchFamily="2" charset="0"/>
            </a:rPr>
            <a:t>over the key stage compared to those with the lowest attainment. </a:t>
          </a:r>
        </a:p>
      </dsp:txBody>
      <dsp:txXfrm>
        <a:off x="114115" y="2564589"/>
        <a:ext cx="6464583" cy="2109430"/>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299DBE4-044E-4219-90F5-DBCF84827F48}" type="datetimeFigureOut">
              <a:rPr lang="en-GB" smtClean="0"/>
              <a:t>16/09/2025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4CBDE04-2C8F-41A7-A304-CEF422628F5E}" type="slidenum">
              <a:rPr lang="en-GB" smtClean="0"/>
              <a:t>‹#›</a:t>
            </a:fld>
            <a:endParaRPr lang="en-GB"/>
          </a:p>
        </p:txBody>
      </p:sp>
    </p:spTree>
    <p:extLst>
      <p:ext uri="{BB962C8B-B14F-4D97-AF65-F5344CB8AC3E}">
        <p14:creationId xmlns:p14="http://schemas.microsoft.com/office/powerpoint/2010/main" val="6938286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www.woodleatlt.co.uk/attachments/download.asp?file=755&amp;type=pdf" TargetMode="External"/><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4CBDE04-2C8F-41A7-A304-CEF422628F5E}" type="slidenum">
              <a:rPr lang="en-GB" smtClean="0"/>
              <a:t>14</a:t>
            </a:fld>
            <a:endParaRPr lang="en-GB"/>
          </a:p>
        </p:txBody>
      </p:sp>
    </p:spTree>
    <p:extLst>
      <p:ext uri="{BB962C8B-B14F-4D97-AF65-F5344CB8AC3E}">
        <p14:creationId xmlns:p14="http://schemas.microsoft.com/office/powerpoint/2010/main" val="7139394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We know the news around this area can leave parents concerned. Everything we teach is carefully planned and was worked on through working parties with Woodlea parents in the past. We are completely transparent.  </a:t>
            </a:r>
          </a:p>
          <a:p>
            <a:r>
              <a:rPr lang="en-GB" dirty="0"/>
              <a:t>PSHE lessons are taught by their class teacher once a week in their timetabled PSHE lesson, throughout the entire year in their usual classes, in mixed sex groupings, using a range of interactive teaching methods, e.g. activity sheets, films, songs, online games, and drama techniques. </a:t>
            </a:r>
          </a:p>
          <a:p>
            <a:r>
              <a:rPr lang="en-GB" dirty="0"/>
              <a:t>To ensure that children feel comfortable to learn about a range of topics, we create a safe learning environment using a group agreement at the beginning of lessons or topics. This includes a confidentiality statement understood by adults and children. The teachers will also use a range of skills, including distancing techniques and the anonymous question box. Teachers will answer children’s questions factually and honestly in an age-appropriate way and respond to any disclosures following the schools safeguarding procedures/child protection policy which can be found on our website. </a:t>
            </a:r>
          </a:p>
          <a:p>
            <a:r>
              <a:rPr lang="en-GB" dirty="0"/>
              <a:t>Ref: School Policy </a:t>
            </a:r>
            <a:r>
              <a:rPr lang="en-GB" dirty="0">
                <a:hlinkClick r:id="rId3"/>
              </a:rPr>
              <a:t>download.asp</a:t>
            </a:r>
            <a:endParaRPr lang="en-GB" dirty="0"/>
          </a:p>
          <a:p>
            <a:endParaRPr lang="en-GB"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82D3DC22-96D9-42E9-B8AE-FF16C846F4D6}" type="slidenum">
              <a:rPr kumimoji="0" lang="en-GB"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17</a:t>
            </a:fld>
            <a:endParaRPr kumimoji="0" lang="en-GB"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405403641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82D3DC22-96D9-42E9-B8AE-FF16C846F4D6}" type="slidenum">
              <a:rPr kumimoji="0" lang="en-GB"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20</a:t>
            </a:fld>
            <a:endParaRPr kumimoji="0" lang="en-GB"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40822834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F72BA41-EC5B-4197-BCC8-0FD2E523CD7A}" type="datetimeFigureOut">
              <a:rPr lang="en-US" smtClean="0"/>
              <a:t>9/16/2025</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40708665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F72BA41-EC5B-4197-BCC8-0FD2E523CD7A}" type="datetimeFigureOut">
              <a:rPr lang="en-US" smtClean="0"/>
              <a:t>9/16/2025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40603593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F72BA41-EC5B-4197-BCC8-0FD2E523CD7A}" type="datetimeFigureOut">
              <a:rPr lang="en-US" smtClean="0"/>
              <a:t>9/16/2025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22519264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F72BA41-EC5B-4197-BCC8-0FD2E523CD7A}" type="datetimeFigureOut">
              <a:rPr lang="en-US" smtClean="0"/>
              <a:t>9/16/2025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21551346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F72BA41-EC5B-4197-BCC8-0FD2E523CD7A}" type="datetimeFigureOut">
              <a:rPr lang="en-US" smtClean="0"/>
              <a:t>9/16/2025</a:t>
            </a:fld>
            <a:endParaRPr lang="en-US"/>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1286156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F72BA41-EC5B-4197-BCC8-0FD2E523CD7A}" type="datetimeFigureOut">
              <a:rPr lang="en-US" smtClean="0"/>
              <a:t>9/16/2025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15393198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F72BA41-EC5B-4197-BCC8-0FD2E523CD7A}" type="datetimeFigureOut">
              <a:rPr lang="en-US" smtClean="0"/>
              <a:t>9/16/2025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7091132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F72BA41-EC5B-4197-BCC8-0FD2E523CD7A}" type="datetimeFigureOut">
              <a:rPr lang="en-US" smtClean="0"/>
              <a:t>9/16/2025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32808439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E15108C-154A-4A5A-9C05-91A49A422BA7}" type="slidenum">
              <a:rPr lang="en-US" smtClean="0"/>
              <a:t>‹#›</a:t>
            </a:fld>
            <a:endParaRPr lang="en-US"/>
          </a:p>
        </p:txBody>
      </p:sp>
      <p:sp>
        <p:nvSpPr>
          <p:cNvPr id="5" name="Date Placeholder 4"/>
          <p:cNvSpPr>
            <a:spLocks noGrp="1"/>
          </p:cNvSpPr>
          <p:nvPr>
            <p:ph type="dt" sz="half" idx="10"/>
          </p:nvPr>
        </p:nvSpPr>
        <p:spPr/>
        <p:txBody>
          <a:bodyPr/>
          <a:lstStyle/>
          <a:p>
            <a:fld id="{8F72BA41-EC5B-4197-BCC8-0FD2E523CD7A}" type="datetimeFigureOut">
              <a:rPr lang="en-US" smtClean="0"/>
              <a:t>9/16/2025</a:t>
            </a:fld>
            <a:endParaRPr lang="en-US"/>
          </a:p>
        </p:txBody>
      </p:sp>
    </p:spTree>
    <p:extLst>
      <p:ext uri="{BB962C8B-B14F-4D97-AF65-F5344CB8AC3E}">
        <p14:creationId xmlns:p14="http://schemas.microsoft.com/office/powerpoint/2010/main" val="39192018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F72BA41-EC5B-4197-BCC8-0FD2E523CD7A}" type="datetimeFigureOut">
              <a:rPr lang="en-US" smtClean="0"/>
              <a:pPr/>
              <a:t>9/16/2025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E15108C-154A-4A5A-9C05-91A49A422BA7}" type="slidenum">
              <a:rPr lang="en-US" smtClean="0"/>
              <a:pPr/>
              <a:t>‹#›</a:t>
            </a:fld>
            <a:endParaRPr lang="en-US" dirty="0"/>
          </a:p>
        </p:txBody>
      </p:sp>
    </p:spTree>
    <p:extLst>
      <p:ext uri="{BB962C8B-B14F-4D97-AF65-F5344CB8AC3E}">
        <p14:creationId xmlns:p14="http://schemas.microsoft.com/office/powerpoint/2010/main" val="13647831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F72BA41-EC5B-4197-BCC8-0FD2E523CD7A}" type="datetimeFigureOut">
              <a:rPr lang="en-US" smtClean="0"/>
              <a:pPr/>
              <a:t>9/16/2025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E15108C-154A-4A5A-9C05-91A49A422BA7}" type="slidenum">
              <a:rPr lang="en-US" smtClean="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82369466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F72BA41-EC5B-4197-BCC8-0FD2E523CD7A}" type="datetimeFigureOut">
              <a:rPr lang="en-US" smtClean="0"/>
              <a:pPr/>
              <a:t>9/16/2025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E15108C-154A-4A5A-9C05-91A49A422BA7}" type="slidenum">
              <a:rPr lang="en-US" smtClean="0"/>
              <a:pPr/>
              <a:t>‹#›</a:t>
            </a:fld>
            <a:endParaRPr lang="en-US" dirty="0"/>
          </a:p>
        </p:txBody>
      </p:sp>
    </p:spTree>
    <p:extLst>
      <p:ext uri="{BB962C8B-B14F-4D97-AF65-F5344CB8AC3E}">
        <p14:creationId xmlns:p14="http://schemas.microsoft.com/office/powerpoint/2010/main" val="178097767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F72BA41-EC5B-4197-BCC8-0FD2E523CD7A}" type="datetimeFigureOut">
              <a:rPr lang="en-US" smtClean="0"/>
              <a:pPr/>
              <a:t>9/16/2025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E15108C-154A-4A5A-9C05-91A49A422BA7}" type="slidenum">
              <a:rPr lang="en-US" smtClean="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98728571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F72BA41-EC5B-4197-BCC8-0FD2E523CD7A}" type="datetimeFigureOut">
              <a:rPr lang="en-US" smtClean="0"/>
              <a:pPr/>
              <a:t>9/16/2025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E15108C-154A-4A5A-9C05-91A49A422BA7}" type="slidenum">
              <a:rPr lang="en-US" smtClean="0"/>
              <a:pPr/>
              <a:t>‹#›</a:t>
            </a:fld>
            <a:endParaRPr lang="en-US" dirty="0"/>
          </a:p>
        </p:txBody>
      </p:sp>
    </p:spTree>
    <p:extLst>
      <p:ext uri="{BB962C8B-B14F-4D97-AF65-F5344CB8AC3E}">
        <p14:creationId xmlns:p14="http://schemas.microsoft.com/office/powerpoint/2010/main" val="188457510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F72BA41-EC5B-4197-BCC8-0FD2E523CD7A}" type="datetimeFigureOut">
              <a:rPr lang="en-US" smtClean="0"/>
              <a:t>9/16/2025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284658460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F72BA41-EC5B-4197-BCC8-0FD2E523CD7A}" type="datetimeFigureOut">
              <a:rPr lang="en-US" smtClean="0"/>
              <a:t>9/16/2025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15069545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8F72BA41-EC5B-4197-BCC8-0FD2E523CD7A}" type="datetimeFigureOut">
              <a:rPr lang="en-US" smtClean="0"/>
              <a:pPr/>
              <a:t>9/16/2025</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BE15108C-154A-4A5A-9C05-91A49A422BA7}" type="slidenum">
              <a:rPr lang="en-US" smtClean="0"/>
              <a:pPr/>
              <a:t>‹#›</a:t>
            </a:fld>
            <a:endParaRPr lang="en-US" dirty="0"/>
          </a:p>
        </p:txBody>
      </p:sp>
    </p:spTree>
    <p:extLst>
      <p:ext uri="{BB962C8B-B14F-4D97-AF65-F5344CB8AC3E}">
        <p14:creationId xmlns:p14="http://schemas.microsoft.com/office/powerpoint/2010/main" val="750611275"/>
      </p:ext>
    </p:extLst>
  </p:cSld>
  <p:clrMap bg1="lt1" tx1="dk1" bg2="lt2" tx2="dk2" accent1="accent1" accent2="accent2" accent3="accent3" accent4="accent4" accent5="accent5" accent6="accent6" hlink="hlink" folHlink="folHlink"/>
  <p:sldLayoutIdLst>
    <p:sldLayoutId id="2147483731" r:id="rId1"/>
    <p:sldLayoutId id="2147483732" r:id="rId2"/>
    <p:sldLayoutId id="2147483733" r:id="rId3"/>
    <p:sldLayoutId id="2147483734" r:id="rId4"/>
    <p:sldLayoutId id="2147483735" r:id="rId5"/>
    <p:sldLayoutId id="2147483736" r:id="rId6"/>
    <p:sldLayoutId id="2147483737" r:id="rId7"/>
    <p:sldLayoutId id="2147483738" r:id="rId8"/>
    <p:sldLayoutId id="2147483739" r:id="rId9"/>
    <p:sldLayoutId id="2147483740" r:id="rId10"/>
    <p:sldLayoutId id="2147483741" r:id="rId11"/>
    <p:sldLayoutId id="2147483742" r:id="rId12"/>
    <p:sldLayoutId id="2147483743" r:id="rId13"/>
    <p:sldLayoutId id="2147483744" r:id="rId14"/>
    <p:sldLayoutId id="2147483745" r:id="rId15"/>
    <p:sldLayoutId id="214748374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www.woodleatlt.co.uk/page/?title=PSHE+and+RSE+Curriculum&amp;pid=206"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hyperlink" Target="mailto:info@woodleatlt.co.uk"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3302B5-81F0-6185-548F-54BC19BBD059}"/>
              </a:ext>
            </a:extLst>
          </p:cNvPr>
          <p:cNvSpPr>
            <a:spLocks noGrp="1"/>
          </p:cNvSpPr>
          <p:nvPr>
            <p:ph type="ctrTitle"/>
          </p:nvPr>
        </p:nvSpPr>
        <p:spPr>
          <a:xfrm>
            <a:off x="4697129" y="398834"/>
            <a:ext cx="4816522" cy="1654513"/>
          </a:xfrm>
        </p:spPr>
        <p:txBody>
          <a:bodyPr>
            <a:normAutofit fontScale="90000"/>
          </a:bodyPr>
          <a:lstStyle/>
          <a:p>
            <a:pPr algn="l"/>
            <a:r>
              <a:rPr lang="en-GB" dirty="0">
                <a:latin typeface="Twinkl Light" panose="02000000000000000000" pitchFamily="2" charset="0"/>
              </a:rPr>
              <a:t>Meet the Teacher</a:t>
            </a:r>
          </a:p>
        </p:txBody>
      </p:sp>
      <p:sp>
        <p:nvSpPr>
          <p:cNvPr id="3" name="Subtitle 2">
            <a:extLst>
              <a:ext uri="{FF2B5EF4-FFF2-40B4-BE49-F238E27FC236}">
                <a16:creationId xmlns:a16="http://schemas.microsoft.com/office/drawing/2014/main" id="{9E99ED69-773A-DFAE-95A6-0B34681CC167}"/>
              </a:ext>
            </a:extLst>
          </p:cNvPr>
          <p:cNvSpPr>
            <a:spLocks noGrp="1"/>
          </p:cNvSpPr>
          <p:nvPr>
            <p:ph type="subTitle" idx="1"/>
          </p:nvPr>
        </p:nvSpPr>
        <p:spPr>
          <a:xfrm>
            <a:off x="4779783" y="2410256"/>
            <a:ext cx="5473170" cy="871042"/>
          </a:xfrm>
        </p:spPr>
        <p:txBody>
          <a:bodyPr>
            <a:noAutofit/>
          </a:bodyPr>
          <a:lstStyle/>
          <a:p>
            <a:pPr algn="l"/>
            <a:r>
              <a:rPr lang="en-GB" sz="3200" b="1" dirty="0">
                <a:solidFill>
                  <a:schemeClr val="tx2"/>
                </a:solidFill>
                <a:latin typeface="Twinkl Light" panose="02000000000000000000" pitchFamily="2" charset="0"/>
              </a:rPr>
              <a:t>September 2025</a:t>
            </a:r>
          </a:p>
          <a:p>
            <a:pPr algn="ctr"/>
            <a:r>
              <a:rPr lang="en-GB" sz="3200" b="1" dirty="0">
                <a:solidFill>
                  <a:schemeClr val="tx2"/>
                </a:solidFill>
              </a:rPr>
              <a:t>.</a:t>
            </a:r>
          </a:p>
          <a:p>
            <a:pPr algn="l"/>
            <a:r>
              <a:rPr lang="en-GB" sz="3200" dirty="0"/>
              <a:t> </a:t>
            </a:r>
            <a:r>
              <a:rPr lang="en-GB" sz="3200" b="1" dirty="0">
                <a:solidFill>
                  <a:schemeClr val="tx2"/>
                </a:solidFill>
                <a:latin typeface="Twinkl Light" panose="02000000000000000000" pitchFamily="2" charset="0"/>
              </a:rPr>
              <a:t>Welcome back! </a:t>
            </a:r>
          </a:p>
          <a:p>
            <a:pPr algn="l"/>
            <a:r>
              <a:rPr lang="en-GB" sz="3200" b="1" dirty="0">
                <a:solidFill>
                  <a:schemeClr val="tx2"/>
                </a:solidFill>
                <a:latin typeface="Twinkl Light" panose="02000000000000000000" pitchFamily="2" charset="0"/>
              </a:rPr>
              <a:t>We are very excited to be welcoming your children into Year  and are looking forward to a great year ahead</a:t>
            </a:r>
            <a:endParaRPr lang="en-GB" sz="3200" dirty="0">
              <a:latin typeface="Twinkl Light" panose="02000000000000000000" pitchFamily="2" charset="0"/>
            </a:endParaRPr>
          </a:p>
        </p:txBody>
      </p:sp>
      <p:sp>
        <p:nvSpPr>
          <p:cNvPr id="1049" name="Isosceles Triangle 1048">
            <a:extLst>
              <a:ext uri="{FF2B5EF4-FFF2-40B4-BE49-F238E27FC236}">
                <a16:creationId xmlns:a16="http://schemas.microsoft.com/office/drawing/2014/main" id="{DC99427B-A97E-40A3-B1FD-4557346C6A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3174" y="1270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1026" name="Picture 2" descr="Woodlea Primary School - Home">
            <a:extLst>
              <a:ext uri="{FF2B5EF4-FFF2-40B4-BE49-F238E27FC236}">
                <a16:creationId xmlns:a16="http://schemas.microsoft.com/office/drawing/2014/main" id="{8B66B664-43C7-74B6-7EF5-1F45B7F204B2}"/>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888604" y="1550139"/>
            <a:ext cx="3765692" cy="37656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20997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F6528F-90F0-CC3A-B056-59FD4FEA54FC}"/>
              </a:ext>
            </a:extLst>
          </p:cNvPr>
          <p:cNvSpPr>
            <a:spLocks noGrp="1"/>
          </p:cNvSpPr>
          <p:nvPr>
            <p:ph type="title"/>
          </p:nvPr>
        </p:nvSpPr>
        <p:spPr/>
        <p:txBody>
          <a:bodyPr/>
          <a:lstStyle/>
          <a:p>
            <a:r>
              <a:rPr lang="en-GB" dirty="0"/>
              <a:t>The Year 4 Team</a:t>
            </a:r>
          </a:p>
        </p:txBody>
      </p:sp>
      <p:pic>
        <p:nvPicPr>
          <p:cNvPr id="2050" name="Picture 2" descr="Determined Admission Arrangements for 2021-2022 - Woodlea Primary School">
            <a:extLst>
              <a:ext uri="{FF2B5EF4-FFF2-40B4-BE49-F238E27FC236}">
                <a16:creationId xmlns:a16="http://schemas.microsoft.com/office/drawing/2014/main" id="{CD972233-5513-70EE-1BB7-6C8D75B5D82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95983" y="351807"/>
            <a:ext cx="1990725" cy="2190750"/>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AAB178BB-E667-52DB-C746-DF955F152FC2}"/>
              </a:ext>
            </a:extLst>
          </p:cNvPr>
          <p:cNvSpPr txBox="1"/>
          <p:nvPr/>
        </p:nvSpPr>
        <p:spPr>
          <a:xfrm>
            <a:off x="806245" y="1828800"/>
            <a:ext cx="6961239" cy="1938992"/>
          </a:xfrm>
          <a:prstGeom prst="rect">
            <a:avLst/>
          </a:prstGeom>
          <a:noFill/>
        </p:spPr>
        <p:txBody>
          <a:bodyPr wrap="square" rtlCol="0">
            <a:spAutoFit/>
          </a:bodyPr>
          <a:lstStyle/>
          <a:p>
            <a:r>
              <a:rPr lang="en-GB" sz="2400" dirty="0"/>
              <a:t>Miss Scott-Clark- Class Teacher</a:t>
            </a:r>
          </a:p>
          <a:p>
            <a:endParaRPr lang="en-GB" sz="2400" dirty="0"/>
          </a:p>
          <a:p>
            <a:r>
              <a:rPr lang="en-GB" sz="2400" dirty="0"/>
              <a:t>Miss Blakeney-Teaching Assistant </a:t>
            </a:r>
          </a:p>
          <a:p>
            <a:endParaRPr lang="en-GB" sz="2400" dirty="0"/>
          </a:p>
          <a:p>
            <a:r>
              <a:rPr lang="en-GB" sz="2400" dirty="0"/>
              <a:t>Mrs Day- Tuesday mornings </a:t>
            </a:r>
          </a:p>
        </p:txBody>
      </p:sp>
    </p:spTree>
    <p:extLst>
      <p:ext uri="{BB962C8B-B14F-4D97-AF65-F5344CB8AC3E}">
        <p14:creationId xmlns:p14="http://schemas.microsoft.com/office/powerpoint/2010/main" val="27958956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97F5C4-643C-BEB9-A428-EB0C8319A27D}"/>
              </a:ext>
            </a:extLst>
          </p:cNvPr>
          <p:cNvSpPr>
            <a:spLocks noGrp="1"/>
          </p:cNvSpPr>
          <p:nvPr>
            <p:ph type="title"/>
          </p:nvPr>
        </p:nvSpPr>
        <p:spPr/>
        <p:txBody>
          <a:bodyPr/>
          <a:lstStyle/>
          <a:p>
            <a:r>
              <a:rPr lang="en-GB" dirty="0"/>
              <a:t>School Day</a:t>
            </a:r>
          </a:p>
        </p:txBody>
      </p:sp>
      <p:sp>
        <p:nvSpPr>
          <p:cNvPr id="3" name="Content Placeholder 2">
            <a:extLst>
              <a:ext uri="{FF2B5EF4-FFF2-40B4-BE49-F238E27FC236}">
                <a16:creationId xmlns:a16="http://schemas.microsoft.com/office/drawing/2014/main" id="{ECCB2812-6820-E882-78C9-10CDCCA174F9}"/>
              </a:ext>
            </a:extLst>
          </p:cNvPr>
          <p:cNvSpPr>
            <a:spLocks noGrp="1"/>
          </p:cNvSpPr>
          <p:nvPr>
            <p:ph idx="1"/>
          </p:nvPr>
        </p:nvSpPr>
        <p:spPr>
          <a:xfrm>
            <a:off x="679245" y="1365116"/>
            <a:ext cx="9875266" cy="4883284"/>
          </a:xfrm>
        </p:spPr>
        <p:txBody>
          <a:bodyPr>
            <a:normAutofit fontScale="92500" lnSpcReduction="20000"/>
          </a:bodyPr>
          <a:lstStyle/>
          <a:p>
            <a:pPr marL="0" indent="0">
              <a:buNone/>
            </a:pPr>
            <a:r>
              <a:rPr lang="en-GB" dirty="0">
                <a:solidFill>
                  <a:srgbClr val="00B0F0"/>
                </a:solidFill>
                <a:latin typeface="Twinkl Light" panose="02000000000000000000" pitchFamily="2" charset="0"/>
              </a:rPr>
              <a:t>Timings</a:t>
            </a:r>
          </a:p>
          <a:p>
            <a:r>
              <a:rPr lang="en-US" dirty="0">
                <a:solidFill>
                  <a:schemeClr val="tx1"/>
                </a:solidFill>
                <a:latin typeface="Twinkl Light" panose="02000000000000000000" pitchFamily="2" charset="0"/>
              </a:rPr>
              <a:t>Start Time: </a:t>
            </a:r>
            <a:r>
              <a:rPr lang="en-US" b="1" dirty="0">
                <a:solidFill>
                  <a:schemeClr val="tx1"/>
                </a:solidFill>
                <a:latin typeface="Twinkl Light" panose="02000000000000000000" pitchFamily="2" charset="0"/>
              </a:rPr>
              <a:t>8:45</a:t>
            </a:r>
            <a:r>
              <a:rPr lang="en-US" dirty="0">
                <a:solidFill>
                  <a:schemeClr val="tx1"/>
                </a:solidFill>
                <a:latin typeface="Twinkl Light" panose="02000000000000000000" pitchFamily="2" charset="0"/>
              </a:rPr>
              <a:t> Finish Time: (3:15 R&amp; KS1 / 3:20 KS2) in the playground. </a:t>
            </a:r>
          </a:p>
          <a:p>
            <a:r>
              <a:rPr lang="en-GB" dirty="0">
                <a:latin typeface="Twinkl Light" panose="02000000000000000000" pitchFamily="2" charset="0"/>
              </a:rPr>
              <a:t>In the morning, gates open at </a:t>
            </a:r>
            <a:r>
              <a:rPr lang="en-GB" b="1" dirty="0">
                <a:latin typeface="Twinkl Light" panose="02000000000000000000" pitchFamily="2" charset="0"/>
              </a:rPr>
              <a:t>8:35am</a:t>
            </a:r>
            <a:r>
              <a:rPr lang="en-GB" dirty="0">
                <a:latin typeface="Twinkl Light" panose="02000000000000000000" pitchFamily="2" charset="0"/>
              </a:rPr>
              <a:t> and close at </a:t>
            </a:r>
            <a:r>
              <a:rPr lang="en-GB" b="1" dirty="0">
                <a:latin typeface="Twinkl Light" panose="02000000000000000000" pitchFamily="2" charset="0"/>
              </a:rPr>
              <a:t>8:50am</a:t>
            </a:r>
            <a:r>
              <a:rPr lang="en-GB" dirty="0">
                <a:latin typeface="Twinkl Light" panose="02000000000000000000" pitchFamily="2" charset="0"/>
              </a:rPr>
              <a:t> </a:t>
            </a:r>
          </a:p>
          <a:p>
            <a:r>
              <a:rPr lang="en-US" dirty="0">
                <a:latin typeface="Twinkl Light" panose="02000000000000000000" pitchFamily="2" charset="0"/>
              </a:rPr>
              <a:t>Please be aware </a:t>
            </a:r>
            <a:r>
              <a:rPr lang="en-US" b="1" dirty="0">
                <a:latin typeface="Twinkl Light" panose="02000000000000000000" pitchFamily="2" charset="0"/>
              </a:rPr>
              <a:t>children on site before 8:30am must be accompanied by a parent/carer. </a:t>
            </a:r>
          </a:p>
          <a:p>
            <a:r>
              <a:rPr lang="en-US" dirty="0">
                <a:latin typeface="Twinkl Light" panose="02000000000000000000" pitchFamily="2" charset="0"/>
              </a:rPr>
              <a:t>If attending Brambles or a club before school, parents must take the children to the location of the club. </a:t>
            </a:r>
          </a:p>
          <a:p>
            <a:r>
              <a:rPr lang="en-US" dirty="0">
                <a:latin typeface="Twinkl Light" panose="02000000000000000000" pitchFamily="2" charset="0"/>
              </a:rPr>
              <a:t>If someone different is picking your child up or you are running late, please let the office know via email or the phone and they will pass the message on to us.</a:t>
            </a:r>
          </a:p>
          <a:p>
            <a:r>
              <a:rPr lang="en-US" dirty="0">
                <a:latin typeface="Twinkl Light" panose="02000000000000000000" pitchFamily="2" charset="0"/>
              </a:rPr>
              <a:t>We are still putting in place the good practice we started during the pandemic. We encourage the children to maintain good personal hygiene e.g. sneezing into their elbow, washing/ </a:t>
            </a:r>
            <a:r>
              <a:rPr lang="en-US" dirty="0" err="1">
                <a:latin typeface="Twinkl Light" panose="02000000000000000000" pitchFamily="2" charset="0"/>
              </a:rPr>
              <a:t>sanitising</a:t>
            </a:r>
            <a:r>
              <a:rPr lang="en-US" dirty="0">
                <a:latin typeface="Twinkl Light" panose="02000000000000000000" pitchFamily="2" charset="0"/>
              </a:rPr>
              <a:t> hands regularly. </a:t>
            </a:r>
          </a:p>
          <a:p>
            <a:r>
              <a:rPr lang="en-US" dirty="0">
                <a:latin typeface="Twinkl Light" panose="02000000000000000000" pitchFamily="2" charset="0"/>
              </a:rPr>
              <a:t>If your child is  unwell and not fit to come to school, please let the office know as soon as possible.   </a:t>
            </a:r>
            <a:endParaRPr lang="en-GB" dirty="0">
              <a:latin typeface="Twinkl Light" panose="02000000000000000000" pitchFamily="2" charset="0"/>
            </a:endParaRPr>
          </a:p>
          <a:p>
            <a:r>
              <a:rPr lang="en-GB" dirty="0">
                <a:solidFill>
                  <a:srgbClr val="00B0F0"/>
                </a:solidFill>
                <a:latin typeface="Twinkl Light" panose="02000000000000000000" pitchFamily="2" charset="0"/>
              </a:rPr>
              <a:t>Things the children need</a:t>
            </a:r>
          </a:p>
          <a:p>
            <a:pPr lvl="1"/>
            <a:r>
              <a:rPr lang="en-GB" sz="1800" dirty="0">
                <a:latin typeface="Twinkl Light" panose="02000000000000000000" pitchFamily="2" charset="0"/>
              </a:rPr>
              <a:t>Uniform &amp; bags – small rucksack/bookbag</a:t>
            </a:r>
          </a:p>
          <a:p>
            <a:pPr lvl="1"/>
            <a:r>
              <a:rPr lang="en-GB" sz="1800" dirty="0">
                <a:latin typeface="Twinkl Light" panose="02000000000000000000" pitchFamily="2" charset="0"/>
              </a:rPr>
              <a:t>Outdoor shoes</a:t>
            </a:r>
          </a:p>
          <a:p>
            <a:pPr lvl="1"/>
            <a:r>
              <a:rPr lang="en-GB" sz="1800" dirty="0">
                <a:latin typeface="Twinkl Light" panose="02000000000000000000" pitchFamily="2" charset="0"/>
              </a:rPr>
              <a:t>Water bottle</a:t>
            </a:r>
          </a:p>
          <a:p>
            <a:pPr lvl="1"/>
            <a:r>
              <a:rPr lang="en-GB" sz="1800" dirty="0">
                <a:latin typeface="Twinkl Light" panose="02000000000000000000" pitchFamily="2" charset="0"/>
              </a:rPr>
              <a:t>DO NOT NEED – toys, notebooks etc. </a:t>
            </a:r>
          </a:p>
        </p:txBody>
      </p:sp>
    </p:spTree>
    <p:extLst>
      <p:ext uri="{BB962C8B-B14F-4D97-AF65-F5344CB8AC3E}">
        <p14:creationId xmlns:p14="http://schemas.microsoft.com/office/powerpoint/2010/main" val="35584461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11BB5D-838B-C4EA-41E3-C9ED326B6768}"/>
              </a:ext>
            </a:extLst>
          </p:cNvPr>
          <p:cNvSpPr>
            <a:spLocks noGrp="1"/>
          </p:cNvSpPr>
          <p:nvPr>
            <p:ph type="title"/>
          </p:nvPr>
        </p:nvSpPr>
        <p:spPr/>
        <p:txBody>
          <a:bodyPr/>
          <a:lstStyle/>
          <a:p>
            <a:r>
              <a:rPr lang="en-GB" dirty="0">
                <a:latin typeface="Twinkl Light" panose="02000000000000000000" pitchFamily="2" charset="0"/>
              </a:rPr>
              <a:t>Absence and Lateness procedures</a:t>
            </a:r>
          </a:p>
        </p:txBody>
      </p:sp>
      <p:sp>
        <p:nvSpPr>
          <p:cNvPr id="3" name="Content Placeholder 2">
            <a:extLst>
              <a:ext uri="{FF2B5EF4-FFF2-40B4-BE49-F238E27FC236}">
                <a16:creationId xmlns:a16="http://schemas.microsoft.com/office/drawing/2014/main" id="{761D68B3-419A-F8B1-BB5D-14CC967F3291}"/>
              </a:ext>
            </a:extLst>
          </p:cNvPr>
          <p:cNvSpPr>
            <a:spLocks noGrp="1"/>
          </p:cNvSpPr>
          <p:nvPr>
            <p:ph idx="1"/>
          </p:nvPr>
        </p:nvSpPr>
        <p:spPr>
          <a:xfrm>
            <a:off x="677334" y="1819073"/>
            <a:ext cx="8596668" cy="4222290"/>
          </a:xfrm>
        </p:spPr>
        <p:txBody>
          <a:bodyPr>
            <a:normAutofit fontScale="92500" lnSpcReduction="10000"/>
          </a:bodyPr>
          <a:lstStyle/>
          <a:p>
            <a:pPr marL="0" indent="0">
              <a:buNone/>
            </a:pPr>
            <a:r>
              <a:rPr lang="en-GB" sz="1800" dirty="0">
                <a:solidFill>
                  <a:srgbClr val="00B0F0"/>
                </a:solidFill>
                <a:effectLst/>
                <a:latin typeface="Twinkl Light" panose="02000000000000000000" pitchFamily="2" charset="0"/>
                <a:ea typeface="Verdana" panose="020B0604030504040204" pitchFamily="34" charset="0"/>
                <a:cs typeface="Verdana" panose="020B0604030504040204" pitchFamily="34" charset="0"/>
              </a:rPr>
              <a:t>Absence:</a:t>
            </a:r>
          </a:p>
          <a:p>
            <a:r>
              <a:rPr lang="en-GB" sz="1800" dirty="0">
                <a:effectLst/>
                <a:latin typeface="Twinkl Light" panose="02000000000000000000" pitchFamily="2" charset="0"/>
                <a:ea typeface="Verdana" panose="020B0604030504040204" pitchFamily="34" charset="0"/>
                <a:cs typeface="Verdana" panose="020B0604030504040204" pitchFamily="34" charset="0"/>
              </a:rPr>
              <a:t>Parents are asked to inform the school of all absence on </a:t>
            </a:r>
            <a:r>
              <a:rPr lang="en-GB" sz="1800" b="1" dirty="0">
                <a:effectLst/>
                <a:latin typeface="Twinkl Light" panose="02000000000000000000" pitchFamily="2" charset="0"/>
                <a:ea typeface="Verdana" panose="020B0604030504040204" pitchFamily="34" charset="0"/>
                <a:cs typeface="Verdana" panose="020B0604030504040204" pitchFamily="34" charset="0"/>
              </a:rPr>
              <a:t>each day </a:t>
            </a:r>
            <a:r>
              <a:rPr lang="en-GB" sz="1800" dirty="0">
                <a:effectLst/>
                <a:latin typeface="Twinkl Light" panose="02000000000000000000" pitchFamily="2" charset="0"/>
                <a:ea typeface="Verdana" panose="020B0604030504040204" pitchFamily="34" charset="0"/>
                <a:cs typeface="Verdana" panose="020B0604030504040204" pitchFamily="34" charset="0"/>
              </a:rPr>
              <a:t>of absence by personal</a:t>
            </a:r>
            <a:r>
              <a:rPr lang="en-GB" sz="1800" spc="-105"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contact,</a:t>
            </a:r>
            <a:r>
              <a:rPr lang="en-GB" sz="1800" spc="-100"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letter,</a:t>
            </a:r>
            <a:r>
              <a:rPr lang="en-GB" sz="1800" spc="-100"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email</a:t>
            </a:r>
            <a:r>
              <a:rPr lang="en-GB" sz="1800" spc="-100"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or</a:t>
            </a:r>
            <a:r>
              <a:rPr lang="en-GB" sz="1800" spc="-105"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telephone.</a:t>
            </a:r>
            <a:r>
              <a:rPr lang="en-GB" sz="1800" spc="-100" dirty="0">
                <a:effectLst/>
                <a:latin typeface="Twinkl Light" panose="02000000000000000000" pitchFamily="2" charset="0"/>
                <a:ea typeface="Verdana" panose="020B0604030504040204" pitchFamily="34" charset="0"/>
                <a:cs typeface="Verdana" panose="020B0604030504040204" pitchFamily="34" charset="0"/>
              </a:rPr>
              <a:t> </a:t>
            </a:r>
          </a:p>
          <a:p>
            <a:r>
              <a:rPr lang="en-GB" sz="1800" dirty="0">
                <a:effectLst/>
                <a:latin typeface="Twinkl Light" panose="02000000000000000000" pitchFamily="2" charset="0"/>
                <a:ea typeface="Verdana" panose="020B0604030504040204" pitchFamily="34" charset="0"/>
                <a:cs typeface="Verdana" panose="020B0604030504040204" pitchFamily="34" charset="0"/>
              </a:rPr>
              <a:t>Notification</a:t>
            </a:r>
            <a:r>
              <a:rPr lang="en-GB" sz="1800" spc="-100"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of</a:t>
            </a:r>
            <a:r>
              <a:rPr lang="en-GB" sz="1800" spc="-100"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the</a:t>
            </a:r>
            <a:r>
              <a:rPr lang="en-GB" sz="1800" spc="-100"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nature</a:t>
            </a:r>
            <a:r>
              <a:rPr lang="en-GB" sz="1800" spc="-105"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of</a:t>
            </a:r>
            <a:r>
              <a:rPr lang="en-GB" sz="1800" spc="-100"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the</a:t>
            </a:r>
            <a:r>
              <a:rPr lang="en-GB" sz="1800" spc="-100"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illness and the expected length of absence is also expected. </a:t>
            </a:r>
          </a:p>
          <a:p>
            <a:r>
              <a:rPr lang="en-GB" sz="1800" dirty="0">
                <a:effectLst/>
                <a:latin typeface="Twinkl Light" panose="02000000000000000000" pitchFamily="2" charset="0"/>
                <a:ea typeface="Verdana" panose="020B0604030504040204" pitchFamily="34" charset="0"/>
                <a:cs typeface="Verdana" panose="020B0604030504040204" pitchFamily="34" charset="0"/>
              </a:rPr>
              <a:t>For</a:t>
            </a:r>
            <a:r>
              <a:rPr lang="en-GB" sz="1800" spc="-75"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medical</a:t>
            </a:r>
            <a:r>
              <a:rPr lang="en-GB" sz="1800" spc="-85"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or</a:t>
            </a:r>
            <a:r>
              <a:rPr lang="en-GB" sz="1800" spc="-75"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other</a:t>
            </a:r>
            <a:r>
              <a:rPr lang="en-GB" sz="1800" spc="-85"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appointments</a:t>
            </a:r>
            <a:r>
              <a:rPr lang="en-GB" sz="1800" spc="-80"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during</a:t>
            </a:r>
            <a:r>
              <a:rPr lang="en-GB" sz="1800" spc="-85"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the</a:t>
            </a:r>
            <a:r>
              <a:rPr lang="en-GB" sz="1800" spc="-80"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school</a:t>
            </a:r>
            <a:r>
              <a:rPr lang="en-GB" sz="1800" spc="-75"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day</a:t>
            </a:r>
            <a:r>
              <a:rPr lang="en-GB" sz="1800" spc="-80"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notification</a:t>
            </a:r>
            <a:r>
              <a:rPr lang="en-GB" sz="1800" spc="-70"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is</a:t>
            </a:r>
            <a:r>
              <a:rPr lang="en-GB" sz="1800" spc="-80"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required</a:t>
            </a:r>
            <a:r>
              <a:rPr lang="en-GB" sz="1800" spc="-45" dirty="0">
                <a:effectLst/>
                <a:latin typeface="Twinkl Light" panose="02000000000000000000" pitchFamily="2" charset="0"/>
                <a:ea typeface="Verdana" panose="020B0604030504040204" pitchFamily="34" charset="0"/>
                <a:cs typeface="Verdana" panose="020B0604030504040204" pitchFamily="34" charset="0"/>
              </a:rPr>
              <a:t> </a:t>
            </a:r>
            <a:r>
              <a:rPr lang="en-GB" sz="1800" b="1" dirty="0">
                <a:effectLst/>
                <a:latin typeface="Twinkl Light" panose="02000000000000000000" pitchFamily="2" charset="0"/>
                <a:ea typeface="Verdana" panose="020B0604030504040204" pitchFamily="34" charset="0"/>
                <a:cs typeface="Verdana" panose="020B0604030504040204" pitchFamily="34" charset="0"/>
              </a:rPr>
              <a:t>in advance</a:t>
            </a:r>
            <a:r>
              <a:rPr lang="en-GB" sz="1800" dirty="0">
                <a:effectLst/>
                <a:latin typeface="Twinkl Light" panose="02000000000000000000" pitchFamily="2" charset="0"/>
                <a:ea typeface="Verdana" panose="020B0604030504040204" pitchFamily="34" charset="0"/>
                <a:cs typeface="Verdana" panose="020B0604030504040204" pitchFamily="34" charset="0"/>
              </a:rPr>
              <a:t>, where possible these should be arranged out of school hours. Appointment cards/emails/texts</a:t>
            </a:r>
            <a:r>
              <a:rPr lang="en-GB" sz="1800" spc="-35"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must</a:t>
            </a:r>
            <a:r>
              <a:rPr lang="en-GB" sz="1800" spc="-45"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be</a:t>
            </a:r>
            <a:r>
              <a:rPr lang="en-GB" sz="1800" spc="-35"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shown</a:t>
            </a:r>
            <a:r>
              <a:rPr lang="en-GB" sz="1800" spc="-45"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to</a:t>
            </a:r>
            <a:r>
              <a:rPr lang="en-GB" sz="1800" spc="-40"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the</a:t>
            </a:r>
            <a:r>
              <a:rPr lang="en-GB" sz="1800" spc="-35"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school.</a:t>
            </a:r>
          </a:p>
          <a:p>
            <a:pPr marL="67945" marR="62865" algn="just">
              <a:lnSpc>
                <a:spcPct val="100000"/>
              </a:lnSpc>
            </a:pPr>
            <a:r>
              <a:rPr lang="en-GB" sz="1800" dirty="0">
                <a:effectLst/>
                <a:latin typeface="Twinkl Light" panose="02000000000000000000" pitchFamily="2" charset="0"/>
                <a:ea typeface="Verdana" panose="020B0604030504040204" pitchFamily="34" charset="0"/>
                <a:cs typeface="Verdana" panose="020B0604030504040204" pitchFamily="34" charset="0"/>
              </a:rPr>
              <a:t>The office will make contact with the parent/carer of any child who is not in school for whom we have not received an absence message for by 9.15am. </a:t>
            </a:r>
          </a:p>
          <a:p>
            <a:pPr marL="0" marR="62865" indent="0" algn="just">
              <a:lnSpc>
                <a:spcPct val="100000"/>
              </a:lnSpc>
              <a:buNone/>
            </a:pPr>
            <a:r>
              <a:rPr lang="en-GB" dirty="0">
                <a:solidFill>
                  <a:schemeClr val="accent2"/>
                </a:solidFill>
                <a:latin typeface="Twinkl Light" panose="02000000000000000000" pitchFamily="2" charset="0"/>
                <a:ea typeface="Verdana" panose="020B0604030504040204" pitchFamily="34" charset="0"/>
                <a:cs typeface="Verdana" panose="020B0604030504040204" pitchFamily="34" charset="0"/>
              </a:rPr>
              <a:t>Lateness: </a:t>
            </a:r>
          </a:p>
          <a:p>
            <a:pPr marR="62865" algn="just">
              <a:lnSpc>
                <a:spcPct val="100000"/>
              </a:lnSpc>
              <a:buFont typeface="Wingdings" panose="05000000000000000000" pitchFamily="2" charset="2"/>
              <a:buChar char="Ø"/>
            </a:pPr>
            <a:r>
              <a:rPr lang="en-GB" sz="1800" dirty="0">
                <a:effectLst/>
                <a:latin typeface="Twinkl Light" panose="02000000000000000000" pitchFamily="2" charset="0"/>
                <a:ea typeface="Verdana" panose="020B0604030504040204" pitchFamily="34" charset="0"/>
                <a:cs typeface="Verdana" panose="020B0604030504040204" pitchFamily="34" charset="0"/>
              </a:rPr>
              <a:t>Children who arrive late (after 8:50 but before 9:10) must report to the office. </a:t>
            </a:r>
          </a:p>
          <a:p>
            <a:pPr marR="62865" algn="just">
              <a:lnSpc>
                <a:spcPct val="100000"/>
              </a:lnSpc>
              <a:buFont typeface="Wingdings" panose="05000000000000000000" pitchFamily="2" charset="2"/>
              <a:buChar char="Ø"/>
            </a:pPr>
            <a:r>
              <a:rPr lang="en-GB" sz="1800" dirty="0">
                <a:effectLst/>
                <a:latin typeface="Twinkl Light" panose="02000000000000000000" pitchFamily="2" charset="0"/>
                <a:ea typeface="Verdana" panose="020B0604030504040204" pitchFamily="34" charset="0"/>
                <a:cs typeface="Verdana" panose="020B0604030504040204" pitchFamily="34" charset="0"/>
              </a:rPr>
              <a:t>If they arrive after 9:10 they should be </a:t>
            </a:r>
            <a:r>
              <a:rPr lang="en-GB" sz="1800" b="1" dirty="0">
                <a:effectLst/>
                <a:latin typeface="Twinkl Light" panose="02000000000000000000" pitchFamily="2" charset="0"/>
                <a:ea typeface="Verdana" panose="020B0604030504040204" pitchFamily="34" charset="0"/>
                <a:cs typeface="Verdana" panose="020B0604030504040204" pitchFamily="34" charset="0"/>
              </a:rPr>
              <a:t>accompanied by an adult to the office </a:t>
            </a:r>
            <a:r>
              <a:rPr lang="en-GB" sz="1800" dirty="0">
                <a:effectLst/>
                <a:latin typeface="Twinkl Light" panose="02000000000000000000" pitchFamily="2" charset="0"/>
                <a:ea typeface="Verdana" panose="020B0604030504040204" pitchFamily="34" charset="0"/>
                <a:cs typeface="Verdana" panose="020B0604030504040204" pitchFamily="34" charset="0"/>
              </a:rPr>
              <a:t>where they will be signed in. </a:t>
            </a:r>
          </a:p>
          <a:p>
            <a:pPr marL="0" marR="62865" indent="0" algn="just">
              <a:lnSpc>
                <a:spcPct val="100000"/>
              </a:lnSpc>
              <a:buNone/>
            </a:pPr>
            <a:endParaRPr lang="en-GB" sz="1800" dirty="0">
              <a:effectLst/>
              <a:latin typeface="Gill Sans MT" panose="020B0502020104020203" pitchFamily="34" charset="0"/>
              <a:ea typeface="Verdana" panose="020B0604030504040204" pitchFamily="34" charset="0"/>
              <a:cs typeface="Verdana" panose="020B0604030504040204" pitchFamily="34" charset="0"/>
            </a:endParaRPr>
          </a:p>
          <a:p>
            <a:pPr marL="67945" marR="62865" algn="just">
              <a:lnSpc>
                <a:spcPct val="100000"/>
              </a:lnSpc>
            </a:pPr>
            <a:endParaRPr lang="en-GB" sz="1800" dirty="0">
              <a:effectLst/>
              <a:latin typeface="Verdana" panose="020B0604030504040204" pitchFamily="34" charset="0"/>
              <a:ea typeface="Verdana" panose="020B0604030504040204" pitchFamily="34" charset="0"/>
              <a:cs typeface="Verdana" panose="020B0604030504040204" pitchFamily="34" charset="0"/>
            </a:endParaRPr>
          </a:p>
          <a:p>
            <a:endParaRPr lang="en-GB" dirty="0"/>
          </a:p>
        </p:txBody>
      </p:sp>
    </p:spTree>
    <p:extLst>
      <p:ext uri="{BB962C8B-B14F-4D97-AF65-F5344CB8AC3E}">
        <p14:creationId xmlns:p14="http://schemas.microsoft.com/office/powerpoint/2010/main" val="13493138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B5AA8A5-25CC-4295-892F-367FCDAF2B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09DD65AA-8280-4962-92F3-DF1CB53349D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79068" y="-8467"/>
            <a:ext cx="4766733" cy="6866467"/>
            <a:chOff x="7425267" y="-8467"/>
            <a:chExt cx="4766733" cy="6866467"/>
          </a:xfrm>
        </p:grpSpPr>
        <p:cxnSp>
          <p:nvCxnSpPr>
            <p:cNvPr id="12" name="Straight Connector 11">
              <a:extLst>
                <a:ext uri="{FF2B5EF4-FFF2-40B4-BE49-F238E27FC236}">
                  <a16:creationId xmlns:a16="http://schemas.microsoft.com/office/drawing/2014/main" id="{88942788-FC6D-44C2-BFC1-6F064710DA0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rgbClr val="BFBFBF">
                  <a:alpha val="75000"/>
                </a:srgbClr>
              </a:solidFill>
            </a:ln>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01093AC6-E5C2-4894-A520-5BE11049F27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rgbClr val="BFBFBF">
                  <a:alpha val="80000"/>
                </a:srgbClr>
              </a:solidFill>
            </a:ln>
          </p:spPr>
          <p:style>
            <a:lnRef idx="2">
              <a:schemeClr val="accent1"/>
            </a:lnRef>
            <a:fillRef idx="0">
              <a:schemeClr val="accent1"/>
            </a:fillRef>
            <a:effectRef idx="1">
              <a:schemeClr val="accent1"/>
            </a:effectRef>
            <a:fontRef idx="minor">
              <a:schemeClr val="tx1"/>
            </a:fontRef>
          </p:style>
        </p:cxnSp>
        <p:sp>
          <p:nvSpPr>
            <p:cNvPr id="14" name="Rectangle 23">
              <a:extLst>
                <a:ext uri="{FF2B5EF4-FFF2-40B4-BE49-F238E27FC236}">
                  <a16:creationId xmlns:a16="http://schemas.microsoft.com/office/drawing/2014/main" id="{F2EF9281-EAD8-4973-938C-52DECCD0F6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25">
              <a:extLst>
                <a:ext uri="{FF2B5EF4-FFF2-40B4-BE49-F238E27FC236}">
                  <a16:creationId xmlns:a16="http://schemas.microsoft.com/office/drawing/2014/main" id="{F4D52681-7A79-4750-8E02-7C30DBAFE9E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Isosceles Triangle 15">
              <a:extLst>
                <a:ext uri="{FF2B5EF4-FFF2-40B4-BE49-F238E27FC236}">
                  <a16:creationId xmlns:a16="http://schemas.microsoft.com/office/drawing/2014/main" id="{F132E88E-8003-49D3-88BD-E18DF69650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1">
                <a:lumMod val="75000"/>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Rectangle 27">
              <a:extLst>
                <a:ext uri="{FF2B5EF4-FFF2-40B4-BE49-F238E27FC236}">
                  <a16:creationId xmlns:a16="http://schemas.microsoft.com/office/drawing/2014/main" id="{8C986A99-157C-40D0-97AD-371B6F55E3F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6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Rectangle 28">
              <a:extLst>
                <a:ext uri="{FF2B5EF4-FFF2-40B4-BE49-F238E27FC236}">
                  <a16:creationId xmlns:a16="http://schemas.microsoft.com/office/drawing/2014/main" id="{264123D5-6D32-4F54-BAD5-43A5BAF6AF6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Rectangle 29">
              <a:extLst>
                <a:ext uri="{FF2B5EF4-FFF2-40B4-BE49-F238E27FC236}">
                  <a16:creationId xmlns:a16="http://schemas.microsoft.com/office/drawing/2014/main" id="{5FCA8C06-6A3E-4C39-9EF2-11798733198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Isosceles Triangle 19">
              <a:extLst>
                <a:ext uri="{FF2B5EF4-FFF2-40B4-BE49-F238E27FC236}">
                  <a16:creationId xmlns:a16="http://schemas.microsoft.com/office/drawing/2014/main" id="{3F93416A-6C44-4D77-A94A-DEBC035EA6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a:extLst>
              <a:ext uri="{FF2B5EF4-FFF2-40B4-BE49-F238E27FC236}">
                <a16:creationId xmlns:a16="http://schemas.microsoft.com/office/drawing/2014/main" id="{3FD693BD-FE90-8081-5C03-8672F47CEBCC}"/>
              </a:ext>
            </a:extLst>
          </p:cNvPr>
          <p:cNvSpPr>
            <a:spLocks noGrp="1"/>
          </p:cNvSpPr>
          <p:nvPr>
            <p:ph type="title"/>
          </p:nvPr>
        </p:nvSpPr>
        <p:spPr>
          <a:xfrm>
            <a:off x="652481" y="1382486"/>
            <a:ext cx="3547581" cy="4093028"/>
          </a:xfrm>
        </p:spPr>
        <p:txBody>
          <a:bodyPr anchor="ctr">
            <a:normAutofit/>
          </a:bodyPr>
          <a:lstStyle/>
          <a:p>
            <a:r>
              <a:rPr lang="en-GB" sz="4400" dirty="0">
                <a:solidFill>
                  <a:schemeClr val="accent1">
                    <a:lumMod val="75000"/>
                  </a:schemeClr>
                </a:solidFill>
                <a:latin typeface="Twinkl Light" panose="02000000000000000000" pitchFamily="2" charset="0"/>
              </a:rPr>
              <a:t>Absence and Lateness</a:t>
            </a:r>
          </a:p>
        </p:txBody>
      </p:sp>
      <p:sp>
        <p:nvSpPr>
          <p:cNvPr id="22" name="Rectangle 21">
            <a:extLst>
              <a:ext uri="{FF2B5EF4-FFF2-40B4-BE49-F238E27FC236}">
                <a16:creationId xmlns:a16="http://schemas.microsoft.com/office/drawing/2014/main" id="{24C6BC13-FB1E-48CC-B421-3D06039728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42625" y="0"/>
            <a:ext cx="644937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31AA4757-EE50-88AC-2F21-5B5B9D2E845F}"/>
              </a:ext>
            </a:extLst>
          </p:cNvPr>
          <p:cNvGraphicFramePr>
            <a:graphicFrameLocks noGrp="1"/>
          </p:cNvGraphicFramePr>
          <p:nvPr>
            <p:ph idx="1"/>
            <p:extLst>
              <p:ext uri="{D42A27DB-BD31-4B8C-83A1-F6EECF244321}">
                <p14:modId xmlns:p14="http://schemas.microsoft.com/office/powerpoint/2010/main" val="2667017264"/>
              </p:ext>
            </p:extLst>
          </p:nvPr>
        </p:nvGraphicFramePr>
        <p:xfrm>
          <a:off x="4852543" y="944564"/>
          <a:ext cx="6692814" cy="48231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133267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6CE6E43D-FC44-4F15-89C6-7C08E9BDC3F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1" name="Straight Connector 10">
              <a:extLst>
                <a:ext uri="{FF2B5EF4-FFF2-40B4-BE49-F238E27FC236}">
                  <a16:creationId xmlns:a16="http://schemas.microsoft.com/office/drawing/2014/main" id="{321115E6-3640-4179-A252-686A27B75B3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E68D2ABE-CDFA-4BEB-AF45-E43862265B0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13" name="Rectangle 23">
              <a:extLst>
                <a:ext uri="{FF2B5EF4-FFF2-40B4-BE49-F238E27FC236}">
                  <a16:creationId xmlns:a16="http://schemas.microsoft.com/office/drawing/2014/main" id="{A108FB8B-558B-4F9E-970F-72D2EE57F6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Rectangle 25">
              <a:extLst>
                <a:ext uri="{FF2B5EF4-FFF2-40B4-BE49-F238E27FC236}">
                  <a16:creationId xmlns:a16="http://schemas.microsoft.com/office/drawing/2014/main" id="{481E92F1-5BD2-4422-B875-90578CEAA55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Isosceles Triangle 14">
              <a:extLst>
                <a:ext uri="{FF2B5EF4-FFF2-40B4-BE49-F238E27FC236}">
                  <a16:creationId xmlns:a16="http://schemas.microsoft.com/office/drawing/2014/main" id="{9D9630F3-9488-4F58-9098-F6B8552BD6D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27">
              <a:extLst>
                <a:ext uri="{FF2B5EF4-FFF2-40B4-BE49-F238E27FC236}">
                  <a16:creationId xmlns:a16="http://schemas.microsoft.com/office/drawing/2014/main" id="{A82B105D-E7A6-4F3A-AFDA-B9133F6BDFE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Rectangle 28">
              <a:extLst>
                <a:ext uri="{FF2B5EF4-FFF2-40B4-BE49-F238E27FC236}">
                  <a16:creationId xmlns:a16="http://schemas.microsoft.com/office/drawing/2014/main" id="{592262AB-546B-41A7-99DE-EC034F0722F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Rectangle 29">
              <a:extLst>
                <a:ext uri="{FF2B5EF4-FFF2-40B4-BE49-F238E27FC236}">
                  <a16:creationId xmlns:a16="http://schemas.microsoft.com/office/drawing/2014/main" id="{D878A1F7-F404-41A0-BD7C-9739499BDD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Isosceles Triangle 18">
              <a:extLst>
                <a:ext uri="{FF2B5EF4-FFF2-40B4-BE49-F238E27FC236}">
                  <a16:creationId xmlns:a16="http://schemas.microsoft.com/office/drawing/2014/main" id="{0076BF32-29FF-4C3A-B1AF-91A28EFDA07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Isosceles Triangle 19">
              <a:extLst>
                <a:ext uri="{FF2B5EF4-FFF2-40B4-BE49-F238E27FC236}">
                  <a16:creationId xmlns:a16="http://schemas.microsoft.com/office/drawing/2014/main" id="{0A4C29F3-B3A2-40B9-8670-ADA39B0C42F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2" name="Rectangle 21">
            <a:extLst>
              <a:ext uri="{FF2B5EF4-FFF2-40B4-BE49-F238E27FC236}">
                <a16:creationId xmlns:a16="http://schemas.microsoft.com/office/drawing/2014/main" id="{21029ED5-F105-4DD2-99C8-1E44228179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4" name="Group 23">
            <a:extLst>
              <a:ext uri="{FF2B5EF4-FFF2-40B4-BE49-F238E27FC236}">
                <a16:creationId xmlns:a16="http://schemas.microsoft.com/office/drawing/2014/main" id="{2D621E68-BF28-4A1C-B1A2-4E55E139E79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25" name="Straight Connector 24">
              <a:extLst>
                <a:ext uri="{FF2B5EF4-FFF2-40B4-BE49-F238E27FC236}">
                  <a16:creationId xmlns:a16="http://schemas.microsoft.com/office/drawing/2014/main" id="{BE8BBE4D-F0DF-49B9-B75A-99DAC53ACA7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6" name="Rectangle 23">
              <a:extLst>
                <a:ext uri="{FF2B5EF4-FFF2-40B4-BE49-F238E27FC236}">
                  <a16:creationId xmlns:a16="http://schemas.microsoft.com/office/drawing/2014/main" id="{E0F07DDC-34A6-46A1-9DE9-2BBE2931A55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Rectangle 25">
              <a:extLst>
                <a:ext uri="{FF2B5EF4-FFF2-40B4-BE49-F238E27FC236}">
                  <a16:creationId xmlns:a16="http://schemas.microsoft.com/office/drawing/2014/main" id="{2CEB2BF9-B8DB-45B9-86EA-D197B5B1AEF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Isosceles Triangle 27">
              <a:extLst>
                <a:ext uri="{FF2B5EF4-FFF2-40B4-BE49-F238E27FC236}">
                  <a16:creationId xmlns:a16="http://schemas.microsoft.com/office/drawing/2014/main" id="{08B5BB34-3801-4E70-A981-FE007635E11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9" name="Rectangle 27">
              <a:extLst>
                <a:ext uri="{FF2B5EF4-FFF2-40B4-BE49-F238E27FC236}">
                  <a16:creationId xmlns:a16="http://schemas.microsoft.com/office/drawing/2014/main" id="{38432A75-2CEB-463C-A8F2-ABB50A79F4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0" name="Rectangle 28">
              <a:extLst>
                <a:ext uri="{FF2B5EF4-FFF2-40B4-BE49-F238E27FC236}">
                  <a16:creationId xmlns:a16="http://schemas.microsoft.com/office/drawing/2014/main" id="{E7E850B8-C050-4597-8BEB-113FEC9A27C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1" name="Rectangle 29">
              <a:extLst>
                <a:ext uri="{FF2B5EF4-FFF2-40B4-BE49-F238E27FC236}">
                  <a16:creationId xmlns:a16="http://schemas.microsoft.com/office/drawing/2014/main" id="{24ACC798-9CEC-4B6F-A8DD-F8E6FCCCF1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2" name="Isosceles Triangle 31">
              <a:extLst>
                <a:ext uri="{FF2B5EF4-FFF2-40B4-BE49-F238E27FC236}">
                  <a16:creationId xmlns:a16="http://schemas.microsoft.com/office/drawing/2014/main" id="{1D58A8C6-1294-4CD9-89BC-F1E981A524A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3" name="Isosceles Triangle 32">
              <a:extLst>
                <a:ext uri="{FF2B5EF4-FFF2-40B4-BE49-F238E27FC236}">
                  <a16:creationId xmlns:a16="http://schemas.microsoft.com/office/drawing/2014/main" id="{F32F2ED6-6143-46C4-A641-72D42732B6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35" name="Rectangle 34">
            <a:extLst>
              <a:ext uri="{FF2B5EF4-FFF2-40B4-BE49-F238E27FC236}">
                <a16:creationId xmlns:a16="http://schemas.microsoft.com/office/drawing/2014/main" id="{5C9652B3-A450-4ED6-8FBF-F536BA60B4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w="2222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a:extLst>
              <a:ext uri="{FF2B5EF4-FFF2-40B4-BE49-F238E27FC236}">
                <a16:creationId xmlns:a16="http://schemas.microsoft.com/office/drawing/2014/main" id="{76BE7ED0-2A45-B4CB-AB60-7689D9A894AE}"/>
              </a:ext>
            </a:extLst>
          </p:cNvPr>
          <p:cNvPicPr>
            <a:picLocks noGrp="1" noChangeAspect="1"/>
          </p:cNvPicPr>
          <p:nvPr>
            <p:ph idx="1"/>
          </p:nvPr>
        </p:nvPicPr>
        <p:blipFill>
          <a:blip r:embed="rId2"/>
          <a:srcRect r="4248" b="1"/>
          <a:stretch/>
        </p:blipFill>
        <p:spPr>
          <a:xfrm>
            <a:off x="568452" y="571500"/>
            <a:ext cx="11055096" cy="5715000"/>
          </a:xfrm>
          <a:prstGeom prst="rect">
            <a:avLst/>
          </a:prstGeom>
        </p:spPr>
      </p:pic>
    </p:spTree>
    <p:extLst>
      <p:ext uri="{BB962C8B-B14F-4D97-AF65-F5344CB8AC3E}">
        <p14:creationId xmlns:p14="http://schemas.microsoft.com/office/powerpoint/2010/main" val="363804889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52E215-D237-BEA4-39CD-97B0AF777E0E}"/>
              </a:ext>
            </a:extLst>
          </p:cNvPr>
          <p:cNvSpPr>
            <a:spLocks noGrp="1"/>
          </p:cNvSpPr>
          <p:nvPr>
            <p:ph type="title"/>
          </p:nvPr>
        </p:nvSpPr>
        <p:spPr>
          <a:xfrm>
            <a:off x="375776" y="150778"/>
            <a:ext cx="8596668" cy="917643"/>
          </a:xfrm>
        </p:spPr>
        <p:txBody>
          <a:bodyPr/>
          <a:lstStyle/>
          <a:p>
            <a:r>
              <a:rPr lang="en-GB" dirty="0">
                <a:latin typeface="Twinkl Light" panose="02000000000000000000" pitchFamily="2" charset="0"/>
              </a:rPr>
              <a:t>Curriculum &amp; Enrichment Activities </a:t>
            </a:r>
          </a:p>
        </p:txBody>
      </p:sp>
      <p:graphicFrame>
        <p:nvGraphicFramePr>
          <p:cNvPr id="6" name="Content Placeholder 5">
            <a:extLst>
              <a:ext uri="{FF2B5EF4-FFF2-40B4-BE49-F238E27FC236}">
                <a16:creationId xmlns:a16="http://schemas.microsoft.com/office/drawing/2014/main" id="{C4FD2E2D-0559-9B52-AD43-468825471ACE}"/>
              </a:ext>
            </a:extLst>
          </p:cNvPr>
          <p:cNvGraphicFramePr>
            <a:graphicFrameLocks noGrp="1"/>
          </p:cNvGraphicFramePr>
          <p:nvPr>
            <p:ph idx="1"/>
            <p:extLst>
              <p:ext uri="{D42A27DB-BD31-4B8C-83A1-F6EECF244321}">
                <p14:modId xmlns:p14="http://schemas.microsoft.com/office/powerpoint/2010/main" val="1178413723"/>
              </p:ext>
            </p:extLst>
          </p:nvPr>
        </p:nvGraphicFramePr>
        <p:xfrm>
          <a:off x="133979" y="825890"/>
          <a:ext cx="11682245" cy="5745734"/>
        </p:xfrm>
        <a:graphic>
          <a:graphicData uri="http://schemas.openxmlformats.org/drawingml/2006/table">
            <a:tbl>
              <a:tblPr firstRow="1" firstCol="1" bandRow="1">
                <a:tableStyleId>{5C22544A-7EE6-4342-B048-85BDC9FD1C3A}</a:tableStyleId>
              </a:tblPr>
              <a:tblGrid>
                <a:gridCol w="1249999">
                  <a:extLst>
                    <a:ext uri="{9D8B030D-6E8A-4147-A177-3AD203B41FA5}">
                      <a16:colId xmlns:a16="http://schemas.microsoft.com/office/drawing/2014/main" val="2626514800"/>
                    </a:ext>
                  </a:extLst>
                </a:gridCol>
                <a:gridCol w="1656544">
                  <a:extLst>
                    <a:ext uri="{9D8B030D-6E8A-4147-A177-3AD203B41FA5}">
                      <a16:colId xmlns:a16="http://schemas.microsoft.com/office/drawing/2014/main" val="2135905553"/>
                    </a:ext>
                  </a:extLst>
                </a:gridCol>
                <a:gridCol w="1728974">
                  <a:extLst>
                    <a:ext uri="{9D8B030D-6E8A-4147-A177-3AD203B41FA5}">
                      <a16:colId xmlns:a16="http://schemas.microsoft.com/office/drawing/2014/main" val="696790446"/>
                    </a:ext>
                  </a:extLst>
                </a:gridCol>
                <a:gridCol w="1644861">
                  <a:extLst>
                    <a:ext uri="{9D8B030D-6E8A-4147-A177-3AD203B41FA5}">
                      <a16:colId xmlns:a16="http://schemas.microsoft.com/office/drawing/2014/main" val="3000430513"/>
                    </a:ext>
                  </a:extLst>
                </a:gridCol>
                <a:gridCol w="1985981">
                  <a:extLst>
                    <a:ext uri="{9D8B030D-6E8A-4147-A177-3AD203B41FA5}">
                      <a16:colId xmlns:a16="http://schemas.microsoft.com/office/drawing/2014/main" val="1146598457"/>
                    </a:ext>
                  </a:extLst>
                </a:gridCol>
                <a:gridCol w="1764018">
                  <a:extLst>
                    <a:ext uri="{9D8B030D-6E8A-4147-A177-3AD203B41FA5}">
                      <a16:colId xmlns:a16="http://schemas.microsoft.com/office/drawing/2014/main" val="3374282753"/>
                    </a:ext>
                  </a:extLst>
                </a:gridCol>
                <a:gridCol w="1651868">
                  <a:extLst>
                    <a:ext uri="{9D8B030D-6E8A-4147-A177-3AD203B41FA5}">
                      <a16:colId xmlns:a16="http://schemas.microsoft.com/office/drawing/2014/main" val="506879638"/>
                    </a:ext>
                  </a:extLst>
                </a:gridCol>
              </a:tblGrid>
              <a:tr h="480019">
                <a:tc gridSpan="7">
                  <a:txBody>
                    <a:bodyPr/>
                    <a:lstStyle/>
                    <a:p>
                      <a:pPr algn="l">
                        <a:spcAft>
                          <a:spcPts val="800"/>
                        </a:spcAft>
                        <a:buNone/>
                      </a:pPr>
                      <a:r>
                        <a:rPr lang="en-GB" sz="1400" kern="1400" spc="-50">
                          <a:effectLst/>
                        </a:rPr>
                        <a:t>Woodlea Curriculum – Year Group Overview – Year 4</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52630" marR="52630" marT="0" marB="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484500355"/>
                  </a:ext>
                </a:extLst>
              </a:tr>
              <a:tr h="403413">
                <a:tc>
                  <a:txBody>
                    <a:bodyPr/>
                    <a:lstStyle/>
                    <a:p>
                      <a:pPr algn="ctr">
                        <a:spcAft>
                          <a:spcPts val="800"/>
                        </a:spcAft>
                        <a:buNone/>
                      </a:pPr>
                      <a:r>
                        <a:rPr lang="en-GB" sz="800">
                          <a:effectLst/>
                        </a:rPr>
                        <a:t> </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52630" marR="52630" marT="0" marB="0"/>
                </a:tc>
                <a:tc>
                  <a:txBody>
                    <a:bodyPr/>
                    <a:lstStyle/>
                    <a:p>
                      <a:pPr algn="ctr">
                        <a:spcAft>
                          <a:spcPts val="800"/>
                        </a:spcAft>
                        <a:buNone/>
                      </a:pPr>
                      <a:r>
                        <a:rPr lang="en-GB" sz="800">
                          <a:effectLst/>
                        </a:rPr>
                        <a:t>Autumn 1</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52630" marR="52630" marT="0" marB="0" anchor="ctr"/>
                </a:tc>
                <a:tc>
                  <a:txBody>
                    <a:bodyPr/>
                    <a:lstStyle/>
                    <a:p>
                      <a:pPr algn="ctr">
                        <a:spcAft>
                          <a:spcPts val="800"/>
                        </a:spcAft>
                        <a:buNone/>
                      </a:pPr>
                      <a:r>
                        <a:rPr lang="en-GB" sz="800">
                          <a:effectLst/>
                        </a:rPr>
                        <a:t>Autumn 2</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52630" marR="52630" marT="0" marB="0" anchor="ctr"/>
                </a:tc>
                <a:tc>
                  <a:txBody>
                    <a:bodyPr/>
                    <a:lstStyle/>
                    <a:p>
                      <a:pPr algn="ctr">
                        <a:spcAft>
                          <a:spcPts val="800"/>
                        </a:spcAft>
                        <a:buNone/>
                      </a:pPr>
                      <a:r>
                        <a:rPr lang="en-GB" sz="800">
                          <a:effectLst/>
                        </a:rPr>
                        <a:t>Spring 1</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52630" marR="52630" marT="0" marB="0" anchor="ctr"/>
                </a:tc>
                <a:tc>
                  <a:txBody>
                    <a:bodyPr/>
                    <a:lstStyle/>
                    <a:p>
                      <a:pPr algn="ctr">
                        <a:spcAft>
                          <a:spcPts val="800"/>
                        </a:spcAft>
                        <a:buNone/>
                      </a:pPr>
                      <a:r>
                        <a:rPr lang="en-GB" sz="800">
                          <a:effectLst/>
                        </a:rPr>
                        <a:t>Spring 2</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52630" marR="52630" marT="0" marB="0" anchor="ctr"/>
                </a:tc>
                <a:tc>
                  <a:txBody>
                    <a:bodyPr/>
                    <a:lstStyle/>
                    <a:p>
                      <a:pPr algn="ctr">
                        <a:spcAft>
                          <a:spcPts val="800"/>
                        </a:spcAft>
                        <a:buNone/>
                      </a:pPr>
                      <a:r>
                        <a:rPr lang="en-GB" sz="800">
                          <a:effectLst/>
                        </a:rPr>
                        <a:t>Summer 1</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52630" marR="52630" marT="0" marB="0" anchor="ctr"/>
                </a:tc>
                <a:tc>
                  <a:txBody>
                    <a:bodyPr/>
                    <a:lstStyle/>
                    <a:p>
                      <a:pPr algn="ctr">
                        <a:spcAft>
                          <a:spcPts val="800"/>
                        </a:spcAft>
                        <a:buNone/>
                      </a:pPr>
                      <a:r>
                        <a:rPr lang="en-GB" sz="800">
                          <a:effectLst/>
                        </a:rPr>
                        <a:t>Summer 2</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52630" marR="52630" marT="0" marB="0" anchor="ctr"/>
                </a:tc>
                <a:extLst>
                  <a:ext uri="{0D108BD9-81ED-4DB2-BD59-A6C34878D82A}">
                    <a16:rowId xmlns:a16="http://schemas.microsoft.com/office/drawing/2014/main" val="1857661638"/>
                  </a:ext>
                </a:extLst>
              </a:tr>
              <a:tr h="371084">
                <a:tc>
                  <a:txBody>
                    <a:bodyPr/>
                    <a:lstStyle/>
                    <a:p>
                      <a:pPr algn="ctr">
                        <a:spcAft>
                          <a:spcPts val="800"/>
                        </a:spcAft>
                        <a:buNone/>
                      </a:pPr>
                      <a:r>
                        <a:rPr lang="en-GB" sz="800">
                          <a:effectLst/>
                        </a:rPr>
                        <a:t>Science</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52630" marR="52630" marT="0" marB="0" anchor="ctr"/>
                </a:tc>
                <a:tc>
                  <a:txBody>
                    <a:bodyPr/>
                    <a:lstStyle/>
                    <a:p>
                      <a:pPr algn="ctr">
                        <a:spcAft>
                          <a:spcPts val="800"/>
                        </a:spcAft>
                        <a:buNone/>
                      </a:pPr>
                      <a:r>
                        <a:rPr lang="en-GB" sz="800">
                          <a:effectLst/>
                        </a:rPr>
                        <a:t>State of Matter</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52630" marR="52630" marT="0" marB="0" anchor="ctr"/>
                </a:tc>
                <a:tc>
                  <a:txBody>
                    <a:bodyPr/>
                    <a:lstStyle/>
                    <a:p>
                      <a:pPr algn="ctr">
                        <a:spcAft>
                          <a:spcPts val="800"/>
                        </a:spcAft>
                        <a:buNone/>
                      </a:pPr>
                      <a:r>
                        <a:rPr lang="en-GB" sz="800">
                          <a:effectLst/>
                        </a:rPr>
                        <a:t>Sound</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52630" marR="52630" marT="0" marB="0" anchor="ctr"/>
                </a:tc>
                <a:tc>
                  <a:txBody>
                    <a:bodyPr/>
                    <a:lstStyle/>
                    <a:p>
                      <a:pPr algn="ctr">
                        <a:spcAft>
                          <a:spcPts val="800"/>
                        </a:spcAft>
                        <a:buNone/>
                      </a:pPr>
                      <a:r>
                        <a:rPr lang="en-GB" sz="800">
                          <a:effectLst/>
                        </a:rPr>
                        <a:t>Electricity</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52630" marR="52630" marT="0" marB="0" anchor="ctr"/>
                </a:tc>
                <a:tc>
                  <a:txBody>
                    <a:bodyPr/>
                    <a:lstStyle/>
                    <a:p>
                      <a:pPr algn="ctr">
                        <a:spcAft>
                          <a:spcPts val="800"/>
                        </a:spcAft>
                        <a:buNone/>
                      </a:pPr>
                      <a:r>
                        <a:rPr lang="en-GB" sz="800">
                          <a:effectLst/>
                        </a:rPr>
                        <a:t>Animals inc humans </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52630" marR="52630" marT="0" marB="0" anchor="ctr"/>
                </a:tc>
                <a:tc>
                  <a:txBody>
                    <a:bodyPr/>
                    <a:lstStyle/>
                    <a:p>
                      <a:pPr algn="ctr">
                        <a:spcAft>
                          <a:spcPts val="800"/>
                        </a:spcAft>
                        <a:buNone/>
                      </a:pPr>
                      <a:r>
                        <a:rPr lang="en-GB" sz="800">
                          <a:effectLst/>
                        </a:rPr>
                        <a:t>Living things and their habitats </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52630" marR="52630" marT="0" marB="0" anchor="ctr"/>
                </a:tc>
                <a:tc rowSpan="5">
                  <a:txBody>
                    <a:bodyPr/>
                    <a:lstStyle/>
                    <a:p>
                      <a:pPr algn="just">
                        <a:spcAft>
                          <a:spcPts val="800"/>
                        </a:spcAft>
                        <a:buNone/>
                      </a:pPr>
                      <a:r>
                        <a:rPr lang="en-GB" sz="800">
                          <a:effectLst/>
                        </a:rPr>
                        <a:t>Summer Projects: </a:t>
                      </a:r>
                    </a:p>
                    <a:p>
                      <a:pPr algn="just">
                        <a:spcAft>
                          <a:spcPts val="800"/>
                        </a:spcAft>
                        <a:buNone/>
                      </a:pPr>
                      <a:r>
                        <a:rPr lang="en-GB" sz="800">
                          <a:effectLst/>
                        </a:rPr>
                        <a:t> </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52630" marR="52630" marT="0" marB="0" anchor="ctr"/>
                </a:tc>
                <a:extLst>
                  <a:ext uri="{0D108BD9-81ED-4DB2-BD59-A6C34878D82A}">
                    <a16:rowId xmlns:a16="http://schemas.microsoft.com/office/drawing/2014/main" val="2602356438"/>
                  </a:ext>
                </a:extLst>
              </a:tr>
              <a:tr h="185542">
                <a:tc>
                  <a:txBody>
                    <a:bodyPr/>
                    <a:lstStyle/>
                    <a:p>
                      <a:pPr algn="ctr">
                        <a:spcAft>
                          <a:spcPts val="800"/>
                        </a:spcAft>
                        <a:buNone/>
                      </a:pPr>
                      <a:r>
                        <a:rPr lang="en-GB" sz="800">
                          <a:effectLst/>
                        </a:rPr>
                        <a:t>History</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52630" marR="52630" marT="0" marB="0" anchor="ctr"/>
                </a:tc>
                <a:tc>
                  <a:txBody>
                    <a:bodyPr/>
                    <a:lstStyle/>
                    <a:p>
                      <a:pPr algn="ctr">
                        <a:spcAft>
                          <a:spcPts val="800"/>
                        </a:spcAft>
                        <a:buNone/>
                      </a:pPr>
                      <a:r>
                        <a:rPr lang="en-GB" sz="800">
                          <a:effectLst/>
                        </a:rPr>
                        <a:t>Anglo Saxons</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52630" marR="52630" marT="0" marB="0" anchor="ctr"/>
                </a:tc>
                <a:tc>
                  <a:txBody>
                    <a:bodyPr/>
                    <a:lstStyle/>
                    <a:p>
                      <a:pPr algn="ctr">
                        <a:spcAft>
                          <a:spcPts val="800"/>
                        </a:spcAft>
                        <a:buNone/>
                      </a:pPr>
                      <a:r>
                        <a:rPr lang="en-GB" sz="800">
                          <a:effectLst/>
                        </a:rPr>
                        <a:t> </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52630" marR="52630" marT="0" marB="0" anchor="ctr"/>
                </a:tc>
                <a:tc gridSpan="2">
                  <a:txBody>
                    <a:bodyPr/>
                    <a:lstStyle/>
                    <a:p>
                      <a:pPr algn="ctr">
                        <a:spcAft>
                          <a:spcPts val="800"/>
                        </a:spcAft>
                        <a:buNone/>
                      </a:pPr>
                      <a:r>
                        <a:rPr lang="en-GB" sz="800">
                          <a:effectLst/>
                        </a:rPr>
                        <a:t>Egyptians </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52630" marR="52630" marT="0" marB="0" anchor="ctr"/>
                </a:tc>
                <a:tc hMerge="1">
                  <a:txBody>
                    <a:bodyPr/>
                    <a:lstStyle/>
                    <a:p>
                      <a:endParaRPr lang="en-GB"/>
                    </a:p>
                  </a:txBody>
                  <a:tcPr/>
                </a:tc>
                <a:tc>
                  <a:txBody>
                    <a:bodyPr/>
                    <a:lstStyle/>
                    <a:p>
                      <a:pPr algn="ctr">
                        <a:spcAft>
                          <a:spcPts val="800"/>
                        </a:spcAft>
                        <a:buNone/>
                      </a:pPr>
                      <a:r>
                        <a:rPr lang="en-GB" sz="800">
                          <a:effectLst/>
                        </a:rPr>
                        <a:t> </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52630" marR="52630" marT="0" marB="0" anchor="ctr"/>
                </a:tc>
                <a:tc vMerge="1">
                  <a:txBody>
                    <a:bodyPr/>
                    <a:lstStyle/>
                    <a:p>
                      <a:endParaRPr lang="en-GB"/>
                    </a:p>
                  </a:txBody>
                  <a:tcPr/>
                </a:tc>
                <a:extLst>
                  <a:ext uri="{0D108BD9-81ED-4DB2-BD59-A6C34878D82A}">
                    <a16:rowId xmlns:a16="http://schemas.microsoft.com/office/drawing/2014/main" val="3567688826"/>
                  </a:ext>
                </a:extLst>
              </a:tr>
              <a:tr h="282528">
                <a:tc>
                  <a:txBody>
                    <a:bodyPr/>
                    <a:lstStyle/>
                    <a:p>
                      <a:pPr algn="ctr">
                        <a:spcAft>
                          <a:spcPts val="800"/>
                        </a:spcAft>
                        <a:buNone/>
                      </a:pPr>
                      <a:r>
                        <a:rPr lang="en-GB" sz="800">
                          <a:effectLst/>
                        </a:rPr>
                        <a:t>Geography</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52630" marR="52630" marT="0" marB="0" anchor="ctr"/>
                </a:tc>
                <a:tc>
                  <a:txBody>
                    <a:bodyPr/>
                    <a:lstStyle/>
                    <a:p>
                      <a:pPr algn="ctr">
                        <a:spcAft>
                          <a:spcPts val="800"/>
                        </a:spcAft>
                        <a:buNone/>
                      </a:pPr>
                      <a:r>
                        <a:rPr lang="en-GB" sz="800">
                          <a:effectLst/>
                        </a:rPr>
                        <a:t> </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52630" marR="52630" marT="0" marB="0" anchor="ctr"/>
                </a:tc>
                <a:tc>
                  <a:txBody>
                    <a:bodyPr/>
                    <a:lstStyle/>
                    <a:p>
                      <a:pPr algn="ctr">
                        <a:spcAft>
                          <a:spcPts val="800"/>
                        </a:spcAft>
                        <a:buNone/>
                      </a:pPr>
                      <a:r>
                        <a:rPr lang="en-GB" sz="800">
                          <a:effectLst/>
                        </a:rPr>
                        <a:t>UK</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52630" marR="52630" marT="0" marB="0" anchor="ctr"/>
                </a:tc>
                <a:tc>
                  <a:txBody>
                    <a:bodyPr/>
                    <a:lstStyle/>
                    <a:p>
                      <a:pPr algn="ctr">
                        <a:spcAft>
                          <a:spcPts val="800"/>
                        </a:spcAft>
                        <a:buNone/>
                      </a:pPr>
                      <a:r>
                        <a:rPr lang="en-GB" sz="800">
                          <a:effectLst/>
                        </a:rPr>
                        <a:t> </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52630" marR="52630" marT="0" marB="0" anchor="ctr"/>
                </a:tc>
                <a:tc>
                  <a:txBody>
                    <a:bodyPr/>
                    <a:lstStyle/>
                    <a:p>
                      <a:pPr algn="ctr">
                        <a:spcAft>
                          <a:spcPts val="800"/>
                        </a:spcAft>
                        <a:buNone/>
                      </a:pPr>
                      <a:r>
                        <a:rPr lang="en-GB" sz="800">
                          <a:effectLst/>
                        </a:rPr>
                        <a:t> </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52630" marR="52630" marT="0" marB="0" anchor="ctr"/>
                </a:tc>
                <a:tc>
                  <a:txBody>
                    <a:bodyPr/>
                    <a:lstStyle/>
                    <a:p>
                      <a:pPr algn="ctr">
                        <a:spcAft>
                          <a:spcPts val="800"/>
                        </a:spcAft>
                        <a:buNone/>
                      </a:pPr>
                      <a:r>
                        <a:rPr lang="en-GB" sz="800">
                          <a:effectLst/>
                        </a:rPr>
                        <a:t>Earthquakes</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52630" marR="52630" marT="0" marB="0" anchor="ctr"/>
                </a:tc>
                <a:tc vMerge="1">
                  <a:txBody>
                    <a:bodyPr/>
                    <a:lstStyle/>
                    <a:p>
                      <a:endParaRPr lang="en-GB"/>
                    </a:p>
                  </a:txBody>
                  <a:tcPr/>
                </a:tc>
                <a:extLst>
                  <a:ext uri="{0D108BD9-81ED-4DB2-BD59-A6C34878D82A}">
                    <a16:rowId xmlns:a16="http://schemas.microsoft.com/office/drawing/2014/main" val="1914498555"/>
                  </a:ext>
                </a:extLst>
              </a:tr>
              <a:tr h="556625">
                <a:tc>
                  <a:txBody>
                    <a:bodyPr/>
                    <a:lstStyle/>
                    <a:p>
                      <a:pPr algn="ctr">
                        <a:spcAft>
                          <a:spcPts val="800"/>
                        </a:spcAft>
                        <a:buNone/>
                      </a:pPr>
                      <a:r>
                        <a:rPr lang="en-GB" sz="800">
                          <a:effectLst/>
                        </a:rPr>
                        <a:t>Art &amp; Design</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52630" marR="52630" marT="0" marB="0" anchor="ctr"/>
                </a:tc>
                <a:tc>
                  <a:txBody>
                    <a:bodyPr/>
                    <a:lstStyle/>
                    <a:p>
                      <a:pPr algn="ctr">
                        <a:spcAft>
                          <a:spcPts val="800"/>
                        </a:spcAft>
                        <a:buNone/>
                      </a:pPr>
                      <a:r>
                        <a:rPr lang="en-GB" sz="800">
                          <a:effectLst/>
                        </a:rPr>
                        <a:t>Georgia O’Keeffe</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52630" marR="52630" marT="0" marB="0" anchor="ctr"/>
                </a:tc>
                <a:tc>
                  <a:txBody>
                    <a:bodyPr/>
                    <a:lstStyle/>
                    <a:p>
                      <a:pPr algn="ctr">
                        <a:spcAft>
                          <a:spcPts val="800"/>
                        </a:spcAft>
                        <a:buNone/>
                      </a:pPr>
                      <a:r>
                        <a:rPr lang="en-GB" sz="800">
                          <a:effectLst/>
                        </a:rPr>
                        <a:t>Piet Mondrian (French) and Bridget Riley (UK)  </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52630" marR="52630" marT="0" marB="0" anchor="ctr"/>
                </a:tc>
                <a:tc>
                  <a:txBody>
                    <a:bodyPr/>
                    <a:lstStyle/>
                    <a:p>
                      <a:pPr algn="ctr">
                        <a:spcAft>
                          <a:spcPts val="800"/>
                        </a:spcAft>
                        <a:buNone/>
                      </a:pPr>
                      <a:r>
                        <a:rPr lang="en-GB" sz="800">
                          <a:effectLst/>
                        </a:rPr>
                        <a:t> </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52630" marR="52630" marT="0" marB="0" anchor="ctr"/>
                </a:tc>
                <a:tc>
                  <a:txBody>
                    <a:bodyPr/>
                    <a:lstStyle/>
                    <a:p>
                      <a:pPr algn="ctr">
                        <a:spcAft>
                          <a:spcPts val="800"/>
                        </a:spcAft>
                        <a:buNone/>
                      </a:pPr>
                      <a:r>
                        <a:rPr lang="en-GB" sz="800">
                          <a:effectLst/>
                        </a:rPr>
                        <a:t>Monochrome </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52630" marR="52630" marT="0" marB="0" anchor="ctr"/>
                </a:tc>
                <a:tc>
                  <a:txBody>
                    <a:bodyPr/>
                    <a:lstStyle/>
                    <a:p>
                      <a:pPr algn="ctr">
                        <a:spcAft>
                          <a:spcPts val="800"/>
                        </a:spcAft>
                        <a:buNone/>
                      </a:pPr>
                      <a:r>
                        <a:rPr lang="en-GB" sz="800">
                          <a:effectLst/>
                        </a:rPr>
                        <a:t> </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52630" marR="52630" marT="0" marB="0" anchor="ctr"/>
                </a:tc>
                <a:tc vMerge="1">
                  <a:txBody>
                    <a:bodyPr/>
                    <a:lstStyle/>
                    <a:p>
                      <a:endParaRPr lang="en-GB"/>
                    </a:p>
                  </a:txBody>
                  <a:tcPr/>
                </a:tc>
                <a:extLst>
                  <a:ext uri="{0D108BD9-81ED-4DB2-BD59-A6C34878D82A}">
                    <a16:rowId xmlns:a16="http://schemas.microsoft.com/office/drawing/2014/main" val="2538888962"/>
                  </a:ext>
                </a:extLst>
              </a:tr>
              <a:tr h="556625">
                <a:tc>
                  <a:txBody>
                    <a:bodyPr/>
                    <a:lstStyle/>
                    <a:p>
                      <a:pPr algn="ctr">
                        <a:spcAft>
                          <a:spcPts val="800"/>
                        </a:spcAft>
                        <a:buNone/>
                      </a:pPr>
                      <a:r>
                        <a:rPr lang="en-GB" sz="800">
                          <a:effectLst/>
                        </a:rPr>
                        <a:t>Design &amp; Technology</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52630" marR="52630" marT="0" marB="0" anchor="ctr"/>
                </a:tc>
                <a:tc>
                  <a:txBody>
                    <a:bodyPr/>
                    <a:lstStyle/>
                    <a:p>
                      <a:pPr algn="ctr">
                        <a:spcAft>
                          <a:spcPts val="800"/>
                        </a:spcAft>
                        <a:buNone/>
                      </a:pPr>
                      <a:r>
                        <a:rPr lang="en-GB" sz="800" dirty="0">
                          <a:effectLst/>
                        </a:rPr>
                        <a:t> </a:t>
                      </a:r>
                      <a:endParaRPr lang="en-GB" sz="800" b="1" dirty="0">
                        <a:effectLst/>
                        <a:latin typeface="Calibri" panose="020F0502020204030204" pitchFamily="34" charset="0"/>
                        <a:ea typeface="Calibri" panose="020F0502020204030204" pitchFamily="34" charset="0"/>
                        <a:cs typeface="Arial" panose="020B0604020202020204" pitchFamily="34" charset="0"/>
                      </a:endParaRPr>
                    </a:p>
                  </a:txBody>
                  <a:tcPr marL="52630" marR="52630" marT="0" marB="0" anchor="ctr"/>
                </a:tc>
                <a:tc>
                  <a:txBody>
                    <a:bodyPr/>
                    <a:lstStyle/>
                    <a:p>
                      <a:pPr algn="ctr">
                        <a:spcAft>
                          <a:spcPts val="800"/>
                        </a:spcAft>
                        <a:buNone/>
                      </a:pPr>
                      <a:r>
                        <a:rPr lang="en-GB" sz="800">
                          <a:effectLst/>
                        </a:rPr>
                        <a:t> </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52630" marR="52630" marT="0" marB="0" anchor="ctr"/>
                </a:tc>
                <a:tc>
                  <a:txBody>
                    <a:bodyPr/>
                    <a:lstStyle/>
                    <a:p>
                      <a:pPr algn="ctr">
                        <a:spcAft>
                          <a:spcPts val="800"/>
                        </a:spcAft>
                        <a:buNone/>
                      </a:pPr>
                      <a:r>
                        <a:rPr lang="en-GB" sz="800">
                          <a:effectLst/>
                        </a:rPr>
                        <a:t>Shell structures using computer-aided design</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52630" marR="52630" marT="0" marB="0" anchor="ctr"/>
                </a:tc>
                <a:tc>
                  <a:txBody>
                    <a:bodyPr/>
                    <a:lstStyle/>
                    <a:p>
                      <a:pPr algn="ctr">
                        <a:spcAft>
                          <a:spcPts val="800"/>
                        </a:spcAft>
                        <a:buNone/>
                      </a:pPr>
                      <a:r>
                        <a:rPr lang="en-GB" sz="800">
                          <a:effectLst/>
                        </a:rPr>
                        <a:t> </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52630" marR="52630" marT="0" marB="0" anchor="ctr"/>
                </a:tc>
                <a:tc>
                  <a:txBody>
                    <a:bodyPr/>
                    <a:lstStyle/>
                    <a:p>
                      <a:pPr algn="ctr">
                        <a:spcAft>
                          <a:spcPts val="800"/>
                        </a:spcAft>
                        <a:buNone/>
                      </a:pPr>
                      <a:r>
                        <a:rPr lang="en-GB" sz="800">
                          <a:effectLst/>
                        </a:rPr>
                        <a:t>Simple programming and control</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52630" marR="52630" marT="0" marB="0" anchor="ctr"/>
                </a:tc>
                <a:tc vMerge="1">
                  <a:txBody>
                    <a:bodyPr/>
                    <a:lstStyle/>
                    <a:p>
                      <a:endParaRPr lang="en-GB"/>
                    </a:p>
                  </a:txBody>
                  <a:tcPr/>
                </a:tc>
                <a:extLst>
                  <a:ext uri="{0D108BD9-81ED-4DB2-BD59-A6C34878D82A}">
                    <a16:rowId xmlns:a16="http://schemas.microsoft.com/office/drawing/2014/main" val="2400983605"/>
                  </a:ext>
                </a:extLst>
              </a:tr>
              <a:tr h="371084">
                <a:tc>
                  <a:txBody>
                    <a:bodyPr/>
                    <a:lstStyle/>
                    <a:p>
                      <a:pPr algn="ctr">
                        <a:spcAft>
                          <a:spcPts val="800"/>
                        </a:spcAft>
                        <a:buNone/>
                      </a:pPr>
                      <a:r>
                        <a:rPr lang="en-GB" sz="800">
                          <a:effectLst/>
                        </a:rPr>
                        <a:t>Ready for Life </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52630" marR="52630" marT="0" marB="0" anchor="ctr"/>
                </a:tc>
                <a:tc>
                  <a:txBody>
                    <a:bodyPr/>
                    <a:lstStyle/>
                    <a:p>
                      <a:pPr algn="ctr">
                        <a:spcAft>
                          <a:spcPts val="800"/>
                        </a:spcAft>
                        <a:buNone/>
                      </a:pPr>
                      <a:r>
                        <a:rPr lang="en-GB" sz="800">
                          <a:effectLst/>
                        </a:rPr>
                        <a:t>Finance</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52630" marR="52630" marT="0" marB="0" anchor="ctr"/>
                </a:tc>
                <a:tc>
                  <a:txBody>
                    <a:bodyPr/>
                    <a:lstStyle/>
                    <a:p>
                      <a:pPr algn="ctr">
                        <a:spcAft>
                          <a:spcPts val="800"/>
                        </a:spcAft>
                        <a:buNone/>
                      </a:pPr>
                      <a:r>
                        <a:rPr lang="en-GB" sz="800">
                          <a:effectLst/>
                        </a:rPr>
                        <a:t>Zones of Regulation </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52630" marR="52630" marT="0" marB="0" anchor="ctr"/>
                </a:tc>
                <a:tc>
                  <a:txBody>
                    <a:bodyPr/>
                    <a:lstStyle/>
                    <a:p>
                      <a:pPr algn="ctr">
                        <a:spcAft>
                          <a:spcPts val="800"/>
                        </a:spcAft>
                        <a:buNone/>
                      </a:pPr>
                      <a:r>
                        <a:rPr lang="en-GB" sz="800">
                          <a:effectLst/>
                        </a:rPr>
                        <a:t>First Aid </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52630" marR="52630" marT="0" marB="0" anchor="ctr"/>
                </a:tc>
                <a:tc>
                  <a:txBody>
                    <a:bodyPr/>
                    <a:lstStyle/>
                    <a:p>
                      <a:pPr algn="ctr">
                        <a:spcAft>
                          <a:spcPts val="800"/>
                        </a:spcAft>
                        <a:buNone/>
                      </a:pPr>
                      <a:r>
                        <a:rPr lang="en-GB" sz="800">
                          <a:effectLst/>
                        </a:rPr>
                        <a:t>Cooking </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52630" marR="52630" marT="0" marB="0" anchor="ctr"/>
                </a:tc>
                <a:tc>
                  <a:txBody>
                    <a:bodyPr/>
                    <a:lstStyle/>
                    <a:p>
                      <a:pPr algn="ctr">
                        <a:spcAft>
                          <a:spcPts val="800"/>
                        </a:spcAft>
                        <a:buNone/>
                      </a:pPr>
                      <a:r>
                        <a:rPr lang="en-GB" sz="800">
                          <a:effectLst/>
                        </a:rPr>
                        <a:t>Outdoor </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52630" marR="52630" marT="0" marB="0" anchor="ctr"/>
                </a:tc>
                <a:tc>
                  <a:txBody>
                    <a:bodyPr/>
                    <a:lstStyle/>
                    <a:p>
                      <a:pPr algn="ctr">
                        <a:spcAft>
                          <a:spcPts val="800"/>
                        </a:spcAft>
                        <a:buNone/>
                      </a:pPr>
                      <a:r>
                        <a:rPr lang="en-GB" sz="800">
                          <a:effectLst/>
                        </a:rPr>
                        <a:t>Community </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52630" marR="52630" marT="0" marB="0" anchor="ctr"/>
                </a:tc>
                <a:extLst>
                  <a:ext uri="{0D108BD9-81ED-4DB2-BD59-A6C34878D82A}">
                    <a16:rowId xmlns:a16="http://schemas.microsoft.com/office/drawing/2014/main" val="223790786"/>
                  </a:ext>
                </a:extLst>
              </a:tr>
              <a:tr h="742166">
                <a:tc>
                  <a:txBody>
                    <a:bodyPr/>
                    <a:lstStyle/>
                    <a:p>
                      <a:pPr algn="ctr">
                        <a:spcAft>
                          <a:spcPts val="800"/>
                        </a:spcAft>
                        <a:buNone/>
                      </a:pPr>
                      <a:r>
                        <a:rPr lang="en-GB" sz="800">
                          <a:effectLst/>
                        </a:rPr>
                        <a:t>RE</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52630" marR="52630" marT="0" marB="0" anchor="ctr"/>
                </a:tc>
                <a:tc>
                  <a:txBody>
                    <a:bodyPr/>
                    <a:lstStyle/>
                    <a:p>
                      <a:pPr algn="ctr">
                        <a:spcAft>
                          <a:spcPts val="800"/>
                        </a:spcAft>
                        <a:buNone/>
                      </a:pPr>
                      <a:r>
                        <a:rPr lang="en-GB" sz="800">
                          <a:effectLst/>
                        </a:rPr>
                        <a:t>What did God promise to his people?</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52630" marR="52630" marT="0" marB="0" anchor="ctr"/>
                </a:tc>
                <a:tc>
                  <a:txBody>
                    <a:bodyPr/>
                    <a:lstStyle/>
                    <a:p>
                      <a:pPr algn="ctr">
                        <a:spcAft>
                          <a:spcPts val="800"/>
                        </a:spcAft>
                        <a:buNone/>
                      </a:pPr>
                      <a:r>
                        <a:rPr lang="en-GB" sz="800">
                          <a:effectLst/>
                        </a:rPr>
                        <a:t>What did Jesus say about God’s kingdom &amp; why is it ‘good news’?</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52630" marR="52630" marT="0" marB="0" anchor="ctr"/>
                </a:tc>
                <a:tc>
                  <a:txBody>
                    <a:bodyPr/>
                    <a:lstStyle/>
                    <a:p>
                      <a:pPr algn="ctr">
                        <a:spcAft>
                          <a:spcPts val="800"/>
                        </a:spcAft>
                        <a:buNone/>
                      </a:pPr>
                      <a:r>
                        <a:rPr lang="en-GB" sz="800">
                          <a:effectLst/>
                        </a:rPr>
                        <a:t>What are important times for Jewish people?</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52630" marR="52630" marT="0" marB="0" anchor="ctr"/>
                </a:tc>
                <a:tc>
                  <a:txBody>
                    <a:bodyPr/>
                    <a:lstStyle/>
                    <a:p>
                      <a:pPr algn="ctr">
                        <a:spcAft>
                          <a:spcPts val="800"/>
                        </a:spcAft>
                        <a:buNone/>
                      </a:pPr>
                      <a:r>
                        <a:rPr lang="en-GB" sz="800">
                          <a:effectLst/>
                        </a:rPr>
                        <a:t>For Christians, is communion a celebration, or an act of remembrance?</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52630" marR="52630" marT="0" marB="0" anchor="ctr"/>
                </a:tc>
                <a:tc>
                  <a:txBody>
                    <a:bodyPr/>
                    <a:lstStyle/>
                    <a:p>
                      <a:pPr algn="ctr">
                        <a:spcAft>
                          <a:spcPts val="800"/>
                        </a:spcAft>
                        <a:buNone/>
                      </a:pPr>
                      <a:r>
                        <a:rPr lang="en-GB" sz="800">
                          <a:effectLst/>
                        </a:rPr>
                        <a:t>How does ‘ibadah’ (worship) show what’s important to Muslims?</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52630" marR="52630" marT="0" marB="0" anchor="ctr"/>
                </a:tc>
                <a:tc>
                  <a:txBody>
                    <a:bodyPr/>
                    <a:lstStyle/>
                    <a:p>
                      <a:pPr algn="ctr">
                        <a:spcAft>
                          <a:spcPts val="800"/>
                        </a:spcAft>
                        <a:buNone/>
                      </a:pPr>
                      <a:r>
                        <a:rPr lang="en-GB" sz="800">
                          <a:effectLst/>
                        </a:rPr>
                        <a:t>Are words more important than actions?</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52630" marR="52630" marT="0" marB="0" anchor="ctr"/>
                </a:tc>
                <a:extLst>
                  <a:ext uri="{0D108BD9-81ED-4DB2-BD59-A6C34878D82A}">
                    <a16:rowId xmlns:a16="http://schemas.microsoft.com/office/drawing/2014/main" val="1422359852"/>
                  </a:ext>
                </a:extLst>
              </a:tr>
              <a:tr h="371084">
                <a:tc>
                  <a:txBody>
                    <a:bodyPr/>
                    <a:lstStyle/>
                    <a:p>
                      <a:pPr algn="ctr">
                        <a:spcAft>
                          <a:spcPts val="800"/>
                        </a:spcAft>
                        <a:buNone/>
                      </a:pPr>
                      <a:r>
                        <a:rPr lang="en-GB" sz="800">
                          <a:effectLst/>
                        </a:rPr>
                        <a:t>PSHE</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52630" marR="52630" marT="0" marB="0" anchor="ctr"/>
                </a:tc>
                <a:tc>
                  <a:txBody>
                    <a:bodyPr/>
                    <a:lstStyle/>
                    <a:p>
                      <a:pPr algn="ctr">
                        <a:spcAft>
                          <a:spcPts val="800"/>
                        </a:spcAft>
                        <a:buNone/>
                      </a:pPr>
                      <a:r>
                        <a:rPr lang="en-GB" sz="800">
                          <a:effectLst/>
                        </a:rPr>
                        <a:t>Me and My Relationships</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52630" marR="52630" marT="0" marB="0" anchor="ctr"/>
                </a:tc>
                <a:tc>
                  <a:txBody>
                    <a:bodyPr/>
                    <a:lstStyle/>
                    <a:p>
                      <a:pPr algn="ctr">
                        <a:spcAft>
                          <a:spcPts val="800"/>
                        </a:spcAft>
                        <a:buNone/>
                      </a:pPr>
                      <a:r>
                        <a:rPr lang="en-GB" sz="800">
                          <a:effectLst/>
                        </a:rPr>
                        <a:t>Valuing Differences</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52630" marR="52630" marT="0" marB="0" anchor="ctr"/>
                </a:tc>
                <a:tc>
                  <a:txBody>
                    <a:bodyPr/>
                    <a:lstStyle/>
                    <a:p>
                      <a:pPr algn="ctr">
                        <a:spcAft>
                          <a:spcPts val="800"/>
                        </a:spcAft>
                        <a:buNone/>
                      </a:pPr>
                      <a:r>
                        <a:rPr lang="en-GB" sz="800">
                          <a:effectLst/>
                        </a:rPr>
                        <a:t>Keeping Myself Safe</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52630" marR="52630" marT="0" marB="0" anchor="ctr"/>
                </a:tc>
                <a:tc>
                  <a:txBody>
                    <a:bodyPr/>
                    <a:lstStyle/>
                    <a:p>
                      <a:pPr algn="ctr">
                        <a:spcAft>
                          <a:spcPts val="800"/>
                        </a:spcAft>
                        <a:buNone/>
                      </a:pPr>
                      <a:r>
                        <a:rPr lang="en-GB" sz="800">
                          <a:effectLst/>
                        </a:rPr>
                        <a:t>Rights and Responsibilities</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52630" marR="52630" marT="0" marB="0" anchor="ctr"/>
                </a:tc>
                <a:tc>
                  <a:txBody>
                    <a:bodyPr/>
                    <a:lstStyle/>
                    <a:p>
                      <a:pPr algn="ctr">
                        <a:spcAft>
                          <a:spcPts val="800"/>
                        </a:spcAft>
                        <a:buNone/>
                      </a:pPr>
                      <a:r>
                        <a:rPr lang="en-GB" sz="800">
                          <a:effectLst/>
                        </a:rPr>
                        <a:t>Being my Best</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52630" marR="52630" marT="0" marB="0" anchor="ctr"/>
                </a:tc>
                <a:tc>
                  <a:txBody>
                    <a:bodyPr/>
                    <a:lstStyle/>
                    <a:p>
                      <a:pPr algn="ctr">
                        <a:spcAft>
                          <a:spcPts val="800"/>
                        </a:spcAft>
                        <a:buNone/>
                      </a:pPr>
                      <a:r>
                        <a:rPr lang="en-GB" sz="800">
                          <a:effectLst/>
                        </a:rPr>
                        <a:t>Growing and Changing</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52630" marR="52630" marT="0" marB="0" anchor="ctr"/>
                </a:tc>
                <a:extLst>
                  <a:ext uri="{0D108BD9-81ED-4DB2-BD59-A6C34878D82A}">
                    <a16:rowId xmlns:a16="http://schemas.microsoft.com/office/drawing/2014/main" val="3976826550"/>
                  </a:ext>
                </a:extLst>
              </a:tr>
              <a:tr h="258634">
                <a:tc>
                  <a:txBody>
                    <a:bodyPr/>
                    <a:lstStyle/>
                    <a:p>
                      <a:pPr algn="ctr">
                        <a:spcAft>
                          <a:spcPts val="800"/>
                        </a:spcAft>
                        <a:buNone/>
                      </a:pPr>
                      <a:r>
                        <a:rPr lang="en-GB" sz="800">
                          <a:effectLst/>
                        </a:rPr>
                        <a:t>P.E </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52630" marR="52630" marT="0" marB="0" anchor="ctr"/>
                </a:tc>
                <a:tc>
                  <a:txBody>
                    <a:bodyPr/>
                    <a:lstStyle/>
                    <a:p>
                      <a:pPr algn="ctr">
                        <a:spcAft>
                          <a:spcPts val="800"/>
                        </a:spcAft>
                        <a:buNone/>
                      </a:pPr>
                      <a:r>
                        <a:rPr lang="en-GB" sz="800">
                          <a:effectLst/>
                        </a:rPr>
                        <a:t>Personal (Gym)</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52630" marR="52630" marT="0" marB="0" anchor="ctr"/>
                </a:tc>
                <a:tc>
                  <a:txBody>
                    <a:bodyPr/>
                    <a:lstStyle/>
                    <a:p>
                      <a:pPr algn="ctr">
                        <a:spcAft>
                          <a:spcPts val="800"/>
                        </a:spcAft>
                        <a:buNone/>
                      </a:pPr>
                      <a:r>
                        <a:rPr lang="en-GB" sz="800">
                          <a:effectLst/>
                        </a:rPr>
                        <a:t>Social </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52630" marR="52630" marT="0" marB="0" anchor="ctr"/>
                </a:tc>
                <a:tc>
                  <a:txBody>
                    <a:bodyPr/>
                    <a:lstStyle/>
                    <a:p>
                      <a:pPr algn="ctr">
                        <a:spcAft>
                          <a:spcPts val="800"/>
                        </a:spcAft>
                        <a:buNone/>
                      </a:pPr>
                      <a:r>
                        <a:rPr lang="en-GB" sz="800">
                          <a:effectLst/>
                        </a:rPr>
                        <a:t>Cognitive (Dance) </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52630" marR="52630" marT="0" marB="0" anchor="ctr"/>
                </a:tc>
                <a:tc>
                  <a:txBody>
                    <a:bodyPr/>
                    <a:lstStyle/>
                    <a:p>
                      <a:pPr algn="ctr">
                        <a:spcAft>
                          <a:spcPts val="800"/>
                        </a:spcAft>
                        <a:buNone/>
                      </a:pPr>
                      <a:r>
                        <a:rPr lang="en-GB" sz="800">
                          <a:effectLst/>
                        </a:rPr>
                        <a:t>Creative </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52630" marR="52630" marT="0" marB="0" anchor="ctr"/>
                </a:tc>
                <a:tc>
                  <a:txBody>
                    <a:bodyPr/>
                    <a:lstStyle/>
                    <a:p>
                      <a:pPr algn="ctr">
                        <a:spcAft>
                          <a:spcPts val="800"/>
                        </a:spcAft>
                        <a:buNone/>
                      </a:pPr>
                      <a:r>
                        <a:rPr lang="en-GB" sz="800">
                          <a:effectLst/>
                        </a:rPr>
                        <a:t>Physical</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52630" marR="52630" marT="0" marB="0" anchor="ctr"/>
                </a:tc>
                <a:tc>
                  <a:txBody>
                    <a:bodyPr/>
                    <a:lstStyle/>
                    <a:p>
                      <a:pPr algn="ctr">
                        <a:spcAft>
                          <a:spcPts val="800"/>
                        </a:spcAft>
                        <a:buNone/>
                      </a:pPr>
                      <a:r>
                        <a:rPr lang="en-GB" sz="800">
                          <a:effectLst/>
                        </a:rPr>
                        <a:t>Health and Fitness </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52630" marR="52630" marT="0" marB="0" anchor="ctr"/>
                </a:tc>
                <a:extLst>
                  <a:ext uri="{0D108BD9-81ED-4DB2-BD59-A6C34878D82A}">
                    <a16:rowId xmlns:a16="http://schemas.microsoft.com/office/drawing/2014/main" val="4050055811"/>
                  </a:ext>
                </a:extLst>
              </a:tr>
              <a:tr h="258634">
                <a:tc>
                  <a:txBody>
                    <a:bodyPr/>
                    <a:lstStyle/>
                    <a:p>
                      <a:pPr algn="ctr">
                        <a:spcAft>
                          <a:spcPts val="800"/>
                        </a:spcAft>
                        <a:buNone/>
                      </a:pPr>
                      <a:r>
                        <a:rPr lang="en-GB" sz="800">
                          <a:effectLst/>
                        </a:rPr>
                        <a:t>Sport </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52630" marR="52630" marT="0" marB="0" anchor="ctr"/>
                </a:tc>
                <a:tc>
                  <a:txBody>
                    <a:bodyPr/>
                    <a:lstStyle/>
                    <a:p>
                      <a:pPr algn="ctr">
                        <a:spcAft>
                          <a:spcPts val="800"/>
                        </a:spcAft>
                        <a:buNone/>
                      </a:pPr>
                      <a:r>
                        <a:rPr lang="en-GB" sz="800">
                          <a:effectLst/>
                        </a:rPr>
                        <a:t>Football</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52630" marR="52630" marT="0" marB="0" anchor="ctr"/>
                </a:tc>
                <a:tc>
                  <a:txBody>
                    <a:bodyPr/>
                    <a:lstStyle/>
                    <a:p>
                      <a:pPr algn="ctr">
                        <a:spcAft>
                          <a:spcPts val="800"/>
                        </a:spcAft>
                        <a:buNone/>
                      </a:pPr>
                      <a:r>
                        <a:rPr lang="en-GB" sz="800">
                          <a:effectLst/>
                        </a:rPr>
                        <a:t>Touch Rugby</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52630" marR="52630" marT="0" marB="0" anchor="ctr"/>
                </a:tc>
                <a:tc>
                  <a:txBody>
                    <a:bodyPr/>
                    <a:lstStyle/>
                    <a:p>
                      <a:pPr algn="ctr">
                        <a:spcAft>
                          <a:spcPts val="800"/>
                        </a:spcAft>
                        <a:buNone/>
                      </a:pPr>
                      <a:r>
                        <a:rPr lang="en-GB" sz="800">
                          <a:effectLst/>
                        </a:rPr>
                        <a:t>Badminton</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52630" marR="52630" marT="0" marB="0" anchor="ctr"/>
                </a:tc>
                <a:tc>
                  <a:txBody>
                    <a:bodyPr/>
                    <a:lstStyle/>
                    <a:p>
                      <a:pPr algn="ctr">
                        <a:spcAft>
                          <a:spcPts val="800"/>
                        </a:spcAft>
                        <a:buNone/>
                      </a:pPr>
                      <a:r>
                        <a:rPr lang="en-GB" sz="800">
                          <a:effectLst/>
                        </a:rPr>
                        <a:t>Cricket </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52630" marR="52630" marT="0" marB="0" anchor="ctr"/>
                </a:tc>
                <a:tc>
                  <a:txBody>
                    <a:bodyPr/>
                    <a:lstStyle/>
                    <a:p>
                      <a:pPr algn="ctr">
                        <a:spcAft>
                          <a:spcPts val="800"/>
                        </a:spcAft>
                        <a:buNone/>
                      </a:pPr>
                      <a:r>
                        <a:rPr lang="en-GB" sz="800">
                          <a:effectLst/>
                        </a:rPr>
                        <a:t>High Jump </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52630" marR="52630" marT="0" marB="0" anchor="ctr"/>
                </a:tc>
                <a:tc>
                  <a:txBody>
                    <a:bodyPr/>
                    <a:lstStyle/>
                    <a:p>
                      <a:pPr algn="ctr">
                        <a:spcAft>
                          <a:spcPts val="800"/>
                        </a:spcAft>
                        <a:buNone/>
                      </a:pPr>
                      <a:r>
                        <a:rPr lang="en-GB" sz="800">
                          <a:effectLst/>
                        </a:rPr>
                        <a:t>Sprinting/Relays </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52630" marR="52630" marT="0" marB="0" anchor="ctr"/>
                </a:tc>
                <a:extLst>
                  <a:ext uri="{0D108BD9-81ED-4DB2-BD59-A6C34878D82A}">
                    <a16:rowId xmlns:a16="http://schemas.microsoft.com/office/drawing/2014/main" val="1660576813"/>
                  </a:ext>
                </a:extLst>
              </a:tr>
              <a:tr h="351670">
                <a:tc>
                  <a:txBody>
                    <a:bodyPr/>
                    <a:lstStyle/>
                    <a:p>
                      <a:pPr algn="ctr">
                        <a:spcAft>
                          <a:spcPts val="800"/>
                        </a:spcAft>
                        <a:buNone/>
                      </a:pPr>
                      <a:r>
                        <a:rPr lang="en-GB" sz="800">
                          <a:effectLst/>
                        </a:rPr>
                        <a:t>Computing</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52630" marR="52630" marT="0" marB="0" anchor="ctr"/>
                </a:tc>
                <a:tc>
                  <a:txBody>
                    <a:bodyPr/>
                    <a:lstStyle/>
                    <a:p>
                      <a:pPr algn="ctr">
                        <a:spcAft>
                          <a:spcPts val="800"/>
                        </a:spcAft>
                        <a:buNone/>
                      </a:pPr>
                      <a:r>
                        <a:rPr lang="en-GB" sz="800">
                          <a:effectLst/>
                        </a:rPr>
                        <a:t>The Internet</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52630" marR="52630" marT="0" marB="0" anchor="ctr"/>
                </a:tc>
                <a:tc>
                  <a:txBody>
                    <a:bodyPr/>
                    <a:lstStyle/>
                    <a:p>
                      <a:pPr algn="ctr">
                        <a:spcAft>
                          <a:spcPts val="800"/>
                        </a:spcAft>
                        <a:buNone/>
                      </a:pPr>
                      <a:r>
                        <a:rPr lang="en-GB" sz="800">
                          <a:effectLst/>
                        </a:rPr>
                        <a:t>Data Loggers </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52630" marR="52630" marT="0" marB="0" anchor="ctr"/>
                </a:tc>
                <a:tc>
                  <a:txBody>
                    <a:bodyPr/>
                    <a:lstStyle/>
                    <a:p>
                      <a:pPr algn="ctr">
                        <a:spcAft>
                          <a:spcPts val="800"/>
                        </a:spcAft>
                        <a:buNone/>
                      </a:pPr>
                      <a:r>
                        <a:rPr lang="en-GB" sz="800">
                          <a:effectLst/>
                        </a:rPr>
                        <a:t>Programming </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52630" marR="52630" marT="0" marB="0" anchor="ctr"/>
                </a:tc>
                <a:tc>
                  <a:txBody>
                    <a:bodyPr/>
                    <a:lstStyle/>
                    <a:p>
                      <a:pPr algn="ctr">
                        <a:spcAft>
                          <a:spcPts val="800"/>
                        </a:spcAft>
                        <a:buNone/>
                      </a:pPr>
                      <a:r>
                        <a:rPr lang="en-GB" sz="800">
                          <a:effectLst/>
                        </a:rPr>
                        <a:t>Photo Editing</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52630" marR="52630" marT="0" marB="0" anchor="ctr"/>
                </a:tc>
                <a:tc>
                  <a:txBody>
                    <a:bodyPr/>
                    <a:lstStyle/>
                    <a:p>
                      <a:pPr algn="ctr">
                        <a:spcAft>
                          <a:spcPts val="800"/>
                        </a:spcAft>
                        <a:buNone/>
                      </a:pPr>
                      <a:r>
                        <a:rPr lang="en-GB" sz="800">
                          <a:effectLst/>
                        </a:rPr>
                        <a:t>Audio Editing</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52630" marR="52630" marT="0" marB="0" anchor="ctr"/>
                </a:tc>
                <a:tc>
                  <a:txBody>
                    <a:bodyPr/>
                    <a:lstStyle/>
                    <a:p>
                      <a:pPr algn="ctr">
                        <a:spcAft>
                          <a:spcPts val="800"/>
                        </a:spcAft>
                        <a:buNone/>
                      </a:pPr>
                      <a:r>
                        <a:rPr lang="en-GB" sz="800">
                          <a:effectLst/>
                        </a:rPr>
                        <a:t>Repetition in Games</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52630" marR="52630" marT="0" marB="0" anchor="ctr"/>
                </a:tc>
                <a:extLst>
                  <a:ext uri="{0D108BD9-81ED-4DB2-BD59-A6C34878D82A}">
                    <a16:rowId xmlns:a16="http://schemas.microsoft.com/office/drawing/2014/main" val="3872857526"/>
                  </a:ext>
                </a:extLst>
              </a:tr>
              <a:tr h="185542">
                <a:tc>
                  <a:txBody>
                    <a:bodyPr/>
                    <a:lstStyle/>
                    <a:p>
                      <a:pPr algn="ctr">
                        <a:spcAft>
                          <a:spcPts val="800"/>
                        </a:spcAft>
                        <a:buNone/>
                      </a:pPr>
                      <a:r>
                        <a:rPr lang="en-GB" sz="800">
                          <a:effectLst/>
                        </a:rPr>
                        <a:t>French</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52630" marR="52630" marT="0" marB="0" anchor="ctr"/>
                </a:tc>
                <a:tc>
                  <a:txBody>
                    <a:bodyPr/>
                    <a:lstStyle/>
                    <a:p>
                      <a:pPr algn="ctr">
                        <a:spcAft>
                          <a:spcPts val="800"/>
                        </a:spcAft>
                        <a:buNone/>
                      </a:pPr>
                      <a:r>
                        <a:rPr lang="en-GB" sz="800">
                          <a:effectLst/>
                        </a:rPr>
                        <a:t>Encore</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52630" marR="52630" marT="0" marB="0" anchor="ctr"/>
                </a:tc>
                <a:tc>
                  <a:txBody>
                    <a:bodyPr/>
                    <a:lstStyle/>
                    <a:p>
                      <a:pPr algn="ctr">
                        <a:spcAft>
                          <a:spcPts val="800"/>
                        </a:spcAft>
                        <a:buNone/>
                      </a:pPr>
                      <a:r>
                        <a:rPr lang="fr-FR" sz="800">
                          <a:effectLst/>
                        </a:rPr>
                        <a:t>Quelle he ue est-il?</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52630" marR="52630" marT="0" marB="0" anchor="ctr"/>
                </a:tc>
                <a:tc>
                  <a:txBody>
                    <a:bodyPr/>
                    <a:lstStyle/>
                    <a:p>
                      <a:pPr algn="ctr">
                        <a:spcAft>
                          <a:spcPts val="800"/>
                        </a:spcAft>
                        <a:buNone/>
                      </a:pPr>
                      <a:r>
                        <a:rPr lang="en-GB" sz="800">
                          <a:effectLst/>
                        </a:rPr>
                        <a:t>Les Fetes</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52630" marR="52630" marT="0" marB="0" anchor="ctr"/>
                </a:tc>
                <a:tc>
                  <a:txBody>
                    <a:bodyPr/>
                    <a:lstStyle/>
                    <a:p>
                      <a:pPr algn="ctr">
                        <a:spcAft>
                          <a:spcPts val="800"/>
                        </a:spcAft>
                        <a:buNone/>
                      </a:pPr>
                      <a:r>
                        <a:rPr lang="en-GB" sz="800">
                          <a:effectLst/>
                        </a:rPr>
                        <a:t>Oui vas tu?</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52630" marR="52630" marT="0" marB="0" anchor="ctr"/>
                </a:tc>
                <a:tc>
                  <a:txBody>
                    <a:bodyPr/>
                    <a:lstStyle/>
                    <a:p>
                      <a:pPr algn="ctr">
                        <a:spcAft>
                          <a:spcPts val="800"/>
                        </a:spcAft>
                        <a:buNone/>
                      </a:pPr>
                      <a:r>
                        <a:rPr lang="en-GB" sz="800">
                          <a:effectLst/>
                        </a:rPr>
                        <a:t>On Mange!</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52630" marR="52630" marT="0" marB="0" anchor="ctr"/>
                </a:tc>
                <a:tc>
                  <a:txBody>
                    <a:bodyPr/>
                    <a:lstStyle/>
                    <a:p>
                      <a:pPr algn="ctr">
                        <a:spcAft>
                          <a:spcPts val="800"/>
                        </a:spcAft>
                        <a:buNone/>
                      </a:pPr>
                      <a:r>
                        <a:rPr lang="en-GB" sz="800">
                          <a:effectLst/>
                        </a:rPr>
                        <a:t>Le Cirque</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52630" marR="52630" marT="0" marB="0" anchor="ctr"/>
                </a:tc>
                <a:extLst>
                  <a:ext uri="{0D108BD9-81ED-4DB2-BD59-A6C34878D82A}">
                    <a16:rowId xmlns:a16="http://schemas.microsoft.com/office/drawing/2014/main" val="1378046718"/>
                  </a:ext>
                </a:extLst>
              </a:tr>
              <a:tr h="371084">
                <a:tc>
                  <a:txBody>
                    <a:bodyPr/>
                    <a:lstStyle/>
                    <a:p>
                      <a:pPr algn="ctr">
                        <a:spcAft>
                          <a:spcPts val="800"/>
                        </a:spcAft>
                        <a:buNone/>
                      </a:pPr>
                      <a:r>
                        <a:rPr lang="en-GB" sz="800">
                          <a:effectLst/>
                        </a:rPr>
                        <a:t>Music </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52630" marR="52630" marT="0" marB="0" anchor="ctr"/>
                </a:tc>
                <a:tc>
                  <a:txBody>
                    <a:bodyPr/>
                    <a:lstStyle/>
                    <a:p>
                      <a:pPr algn="ctr">
                        <a:spcAft>
                          <a:spcPts val="800"/>
                        </a:spcAft>
                        <a:buNone/>
                      </a:pPr>
                      <a:r>
                        <a:rPr lang="en-GB" sz="800">
                          <a:effectLst/>
                        </a:rPr>
                        <a:t>Musical structures</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52630" marR="52630" marT="0" marB="0" anchor="ctr"/>
                </a:tc>
                <a:tc>
                  <a:txBody>
                    <a:bodyPr/>
                    <a:lstStyle/>
                    <a:p>
                      <a:pPr algn="ctr">
                        <a:spcAft>
                          <a:spcPts val="800"/>
                        </a:spcAft>
                        <a:buNone/>
                      </a:pPr>
                      <a:r>
                        <a:rPr lang="en-GB" sz="800">
                          <a:effectLst/>
                        </a:rPr>
                        <a:t>Exploring feelings when you play</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52630" marR="52630" marT="0" marB="0" anchor="ctr"/>
                </a:tc>
                <a:tc>
                  <a:txBody>
                    <a:bodyPr/>
                    <a:lstStyle/>
                    <a:p>
                      <a:pPr algn="ctr">
                        <a:spcAft>
                          <a:spcPts val="800"/>
                        </a:spcAft>
                        <a:buNone/>
                      </a:pPr>
                      <a:r>
                        <a:rPr lang="en-GB" sz="800">
                          <a:effectLst/>
                        </a:rPr>
                        <a:t>Compose with your friends</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52630" marR="52630" marT="0" marB="0" anchor="ctr"/>
                </a:tc>
                <a:tc>
                  <a:txBody>
                    <a:bodyPr/>
                    <a:lstStyle/>
                    <a:p>
                      <a:pPr algn="ctr">
                        <a:spcAft>
                          <a:spcPts val="800"/>
                        </a:spcAft>
                        <a:buNone/>
                      </a:pPr>
                      <a:r>
                        <a:rPr lang="en-GB" sz="800">
                          <a:effectLst/>
                        </a:rPr>
                        <a:t>Feelings through music</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52630" marR="52630" marT="0" marB="0" anchor="ctr"/>
                </a:tc>
                <a:tc>
                  <a:txBody>
                    <a:bodyPr/>
                    <a:lstStyle/>
                    <a:p>
                      <a:pPr algn="ctr">
                        <a:spcAft>
                          <a:spcPts val="800"/>
                        </a:spcAft>
                        <a:buNone/>
                      </a:pPr>
                      <a:r>
                        <a:rPr lang="en-GB" sz="800">
                          <a:effectLst/>
                        </a:rPr>
                        <a:t>Expression and improvisation</a:t>
                      </a:r>
                      <a:endParaRPr lang="en-GB" sz="800" b="1">
                        <a:effectLst/>
                        <a:latin typeface="Calibri" panose="020F0502020204030204" pitchFamily="34" charset="0"/>
                        <a:ea typeface="Calibri" panose="020F0502020204030204" pitchFamily="34" charset="0"/>
                        <a:cs typeface="Arial" panose="020B0604020202020204" pitchFamily="34" charset="0"/>
                      </a:endParaRPr>
                    </a:p>
                  </a:txBody>
                  <a:tcPr marL="52630" marR="52630" marT="0" marB="0" anchor="ctr"/>
                </a:tc>
                <a:tc>
                  <a:txBody>
                    <a:bodyPr/>
                    <a:lstStyle/>
                    <a:p>
                      <a:pPr algn="ctr">
                        <a:spcAft>
                          <a:spcPts val="800"/>
                        </a:spcAft>
                        <a:buNone/>
                      </a:pPr>
                      <a:r>
                        <a:rPr lang="en-GB" sz="800" dirty="0">
                          <a:effectLst/>
                        </a:rPr>
                        <a:t>The show must go on!</a:t>
                      </a:r>
                      <a:endParaRPr lang="en-GB" sz="800" b="1" dirty="0">
                        <a:effectLst/>
                        <a:latin typeface="Calibri" panose="020F0502020204030204" pitchFamily="34" charset="0"/>
                        <a:ea typeface="Calibri" panose="020F0502020204030204" pitchFamily="34" charset="0"/>
                        <a:cs typeface="Arial" panose="020B0604020202020204" pitchFamily="34" charset="0"/>
                      </a:endParaRPr>
                    </a:p>
                  </a:txBody>
                  <a:tcPr marL="52630" marR="52630" marT="0" marB="0" anchor="ctr"/>
                </a:tc>
                <a:extLst>
                  <a:ext uri="{0D108BD9-81ED-4DB2-BD59-A6C34878D82A}">
                    <a16:rowId xmlns:a16="http://schemas.microsoft.com/office/drawing/2014/main" val="3112520421"/>
                  </a:ext>
                </a:extLst>
              </a:tr>
            </a:tbl>
          </a:graphicData>
        </a:graphic>
      </p:graphicFrame>
    </p:spTree>
    <p:extLst>
      <p:ext uri="{BB962C8B-B14F-4D97-AF65-F5344CB8AC3E}">
        <p14:creationId xmlns:p14="http://schemas.microsoft.com/office/powerpoint/2010/main" val="27121140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93AC15-3EE1-90DE-226E-D7BD8E6F2B2E}"/>
              </a:ext>
            </a:extLst>
          </p:cNvPr>
          <p:cNvSpPr>
            <a:spLocks noGrp="1"/>
          </p:cNvSpPr>
          <p:nvPr>
            <p:ph type="title"/>
          </p:nvPr>
        </p:nvSpPr>
        <p:spPr/>
        <p:txBody>
          <a:bodyPr/>
          <a:lstStyle/>
          <a:p>
            <a:r>
              <a:rPr lang="en-GB" dirty="0"/>
              <a:t>PE &amp; Outdoors clothing</a:t>
            </a:r>
          </a:p>
        </p:txBody>
      </p:sp>
      <p:sp>
        <p:nvSpPr>
          <p:cNvPr id="3" name="Content Placeholder 2">
            <a:extLst>
              <a:ext uri="{FF2B5EF4-FFF2-40B4-BE49-F238E27FC236}">
                <a16:creationId xmlns:a16="http://schemas.microsoft.com/office/drawing/2014/main" id="{6F3B3DD9-84A7-E1FF-0590-D1AA33E73CC9}"/>
              </a:ext>
            </a:extLst>
          </p:cNvPr>
          <p:cNvSpPr>
            <a:spLocks noGrp="1"/>
          </p:cNvSpPr>
          <p:nvPr>
            <p:ph idx="1"/>
          </p:nvPr>
        </p:nvSpPr>
        <p:spPr/>
        <p:txBody>
          <a:bodyPr/>
          <a:lstStyle/>
          <a:p>
            <a:r>
              <a:rPr lang="en-GB" sz="2400" dirty="0">
                <a:latin typeface="Twinkl Light" panose="02000000000000000000" pitchFamily="2" charset="0"/>
              </a:rPr>
              <a:t>PE is on Tuesday (outdoor) and Thursday (indoor)</a:t>
            </a:r>
          </a:p>
          <a:p>
            <a:r>
              <a:rPr lang="en-GB" sz="2400" dirty="0">
                <a:latin typeface="Twinkl Light" panose="02000000000000000000" pitchFamily="2" charset="0"/>
              </a:rPr>
              <a:t>Clothing – Please ensure outdoor shoes can be put on independently and all clothing is labelled.</a:t>
            </a:r>
          </a:p>
          <a:p>
            <a:r>
              <a:rPr lang="en-GB" sz="2400" dirty="0">
                <a:latin typeface="Twinkl Light" panose="02000000000000000000" pitchFamily="2" charset="0"/>
              </a:rPr>
              <a:t>Earrings – none</a:t>
            </a:r>
          </a:p>
          <a:p>
            <a:pPr marL="0" indent="0">
              <a:buNone/>
            </a:pPr>
            <a:endParaRPr lang="en-GB" dirty="0"/>
          </a:p>
          <a:p>
            <a:pPr marL="0" indent="0">
              <a:buNone/>
            </a:pPr>
            <a:endParaRPr lang="en-GB" dirty="0"/>
          </a:p>
        </p:txBody>
      </p:sp>
    </p:spTree>
    <p:extLst>
      <p:ext uri="{BB962C8B-B14F-4D97-AF65-F5344CB8AC3E}">
        <p14:creationId xmlns:p14="http://schemas.microsoft.com/office/powerpoint/2010/main" val="9850511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52E215-D237-BEA4-39CD-97B0AF777E0E}"/>
              </a:ext>
            </a:extLst>
          </p:cNvPr>
          <p:cNvSpPr>
            <a:spLocks noGrp="1"/>
          </p:cNvSpPr>
          <p:nvPr>
            <p:ph type="title"/>
          </p:nvPr>
        </p:nvSpPr>
        <p:spPr>
          <a:xfrm>
            <a:off x="375776" y="150778"/>
            <a:ext cx="8596668" cy="917643"/>
          </a:xfrm>
        </p:spPr>
        <p:txBody>
          <a:bodyPr>
            <a:normAutofit/>
          </a:bodyPr>
          <a:lstStyle/>
          <a:p>
            <a:r>
              <a:rPr lang="en-GB" dirty="0">
                <a:latin typeface="Twinkl Light" panose="02000000000000000000" pitchFamily="2" charset="0"/>
              </a:rPr>
              <a:t>Curriculum &amp; Enrichment Activities - Reading</a:t>
            </a:r>
          </a:p>
        </p:txBody>
      </p:sp>
      <p:pic>
        <p:nvPicPr>
          <p:cNvPr id="3" name="Content Placeholder 2" descr="Clockhouse Primary School: Reading Raffle Winners!">
            <a:extLst>
              <a:ext uri="{FF2B5EF4-FFF2-40B4-BE49-F238E27FC236}">
                <a16:creationId xmlns:a16="http://schemas.microsoft.com/office/drawing/2014/main" id="{A99B8221-9FC4-DD69-FDBE-9FD72E0D2B27}"/>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7883959" y="1068421"/>
            <a:ext cx="3705225" cy="3705225"/>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3B336CE1-FBD0-05C7-B716-24CCFF82E70E}"/>
              </a:ext>
            </a:extLst>
          </p:cNvPr>
          <p:cNvSpPr txBox="1"/>
          <p:nvPr/>
        </p:nvSpPr>
        <p:spPr>
          <a:xfrm>
            <a:off x="375776" y="1294673"/>
            <a:ext cx="6099242" cy="369332"/>
          </a:xfrm>
          <a:prstGeom prst="rect">
            <a:avLst/>
          </a:prstGeom>
          <a:noFill/>
        </p:spPr>
        <p:txBody>
          <a:bodyPr wrap="square">
            <a:spAutoFit/>
          </a:bodyPr>
          <a:lstStyle/>
          <a:p>
            <a:pPr marL="0" indent="0">
              <a:buNone/>
            </a:pPr>
            <a:r>
              <a:rPr lang="en-US" dirty="0">
                <a:solidFill>
                  <a:srgbClr val="404040"/>
                </a:solidFill>
              </a:rPr>
              <a:t>Children should be reading for </a:t>
            </a:r>
            <a:r>
              <a:rPr lang="en-US" sz="1800" i="0" u="none" strike="noStrike" dirty="0">
                <a:solidFill>
                  <a:srgbClr val="404040"/>
                </a:solidFill>
                <a:effectLst/>
              </a:rPr>
              <a:t>20 minutes x4 a week. </a:t>
            </a:r>
          </a:p>
        </p:txBody>
      </p:sp>
      <p:pic>
        <p:nvPicPr>
          <p:cNvPr id="2050" name="Picture 4" descr="Children of Swallow Fell">
            <a:extLst>
              <a:ext uri="{FF2B5EF4-FFF2-40B4-BE49-F238E27FC236}">
                <a16:creationId xmlns:a16="http://schemas.microsoft.com/office/drawing/2014/main" id="{0158F522-98EA-DACF-A003-38523AAE947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2816" y="1744690"/>
            <a:ext cx="1600200" cy="2460625"/>
          </a:xfrm>
          <a:prstGeom prst="rect">
            <a:avLst/>
          </a:prstGeom>
          <a:noFill/>
          <a:extLst>
            <a:ext uri="{909E8E84-426E-40DD-AFC4-6F175D3DCCD1}">
              <a14:hiddenFill xmlns:a14="http://schemas.microsoft.com/office/drawing/2010/main">
                <a:solidFill>
                  <a:srgbClr val="FFFFFF"/>
                </a:solidFill>
              </a14:hiddenFill>
            </a:ext>
          </a:extLst>
        </p:spPr>
      </p:pic>
      <p:pic>
        <p:nvPicPr>
          <p:cNvPr id="2049" name="Picture 5" descr="Journey to the River Sea x 30">
            <a:extLst>
              <a:ext uri="{FF2B5EF4-FFF2-40B4-BE49-F238E27FC236}">
                <a16:creationId xmlns:a16="http://schemas.microsoft.com/office/drawing/2014/main" id="{C86B6A2B-DBCC-C803-7F1C-A04C3518C02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2816" y="4333014"/>
            <a:ext cx="1616075" cy="2460625"/>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3">
            <a:extLst>
              <a:ext uri="{FF2B5EF4-FFF2-40B4-BE49-F238E27FC236}">
                <a16:creationId xmlns:a16="http://schemas.microsoft.com/office/drawing/2014/main" id="{A920BDA3-49E1-99E6-7249-89B532F34D3C}"/>
              </a:ext>
            </a:extLst>
          </p:cNvPr>
          <p:cNvSpPr>
            <a:spLocks noChangeArrowheads="1"/>
          </p:cNvSpPr>
          <p:nvPr/>
        </p:nvSpPr>
        <p:spPr bwMode="auto">
          <a:xfrm>
            <a:off x="2480254" y="2698004"/>
            <a:ext cx="3033587" cy="5539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tabLst/>
            </a:pPr>
            <a:r>
              <a:rPr kumimoji="0" lang="en-GB" altLang="en-US" sz="1200" b="0" i="0" u="none" strike="noStrike" cap="none" normalizeH="0" baseline="0" dirty="0">
                <a:ln>
                  <a:noFill/>
                </a:ln>
                <a:solidFill>
                  <a:schemeClr val="tx1"/>
                </a:solidFill>
                <a:effectLst/>
                <a:latin typeface="Aptos" panose="020B0004020202020204" pitchFamily="34" charset="0"/>
                <a:ea typeface="Aptos" panose="020B0004020202020204" pitchFamily="34" charset="0"/>
                <a:cs typeface="Times New Roman" panose="02020603050405020304" pitchFamily="18" charset="0"/>
              </a:rPr>
              <a:t>The Children of Swallow Fell by Julia Green </a:t>
            </a:r>
            <a:endParaRPr kumimoji="0" lang="en-GB" altLang="en-US"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8" name="Rectangle 4">
            <a:extLst>
              <a:ext uri="{FF2B5EF4-FFF2-40B4-BE49-F238E27FC236}">
                <a16:creationId xmlns:a16="http://schemas.microsoft.com/office/drawing/2014/main" id="{DB554572-6FC8-1A3C-5185-9A2974072CD0}"/>
              </a:ext>
            </a:extLst>
          </p:cNvPr>
          <p:cNvSpPr>
            <a:spLocks noChangeArrowheads="1"/>
          </p:cNvSpPr>
          <p:nvPr/>
        </p:nvSpPr>
        <p:spPr bwMode="auto">
          <a:xfrm>
            <a:off x="2480254" y="5642890"/>
            <a:ext cx="2863541" cy="5539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tabLst/>
            </a:pPr>
            <a:r>
              <a:rPr kumimoji="0" lang="en-GB" altLang="en-US" sz="1200" b="0" i="0" u="none" strike="noStrike" cap="none" normalizeH="0" baseline="0" dirty="0">
                <a:ln>
                  <a:noFill/>
                </a:ln>
                <a:solidFill>
                  <a:schemeClr val="tx1"/>
                </a:solidFill>
                <a:effectLst/>
                <a:latin typeface="Aptos" panose="020B0004020202020204" pitchFamily="34" charset="0"/>
                <a:ea typeface="Aptos" panose="020B0004020202020204" pitchFamily="34" charset="0"/>
                <a:cs typeface="Times New Roman" panose="02020603050405020304" pitchFamily="18" charset="0"/>
              </a:rPr>
              <a:t>Journey to the River Sea by Eva Ibbotson </a:t>
            </a:r>
            <a:endParaRPr kumimoji="0" lang="en-GB" altLang="en-US"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2388256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6" name="Picture 4" descr="Teaching with &quot;W&quot; Questions - Keys to Literacy">
            <a:extLst>
              <a:ext uri="{FF2B5EF4-FFF2-40B4-BE49-F238E27FC236}">
                <a16:creationId xmlns:a16="http://schemas.microsoft.com/office/drawing/2014/main" id="{20E361B6-1DDB-EC48-7C42-DD100859BA4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30142" y="585751"/>
            <a:ext cx="6931715" cy="56864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9327947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8121AA4-8845-DBD5-DCBA-ED09CC74DD18}"/>
              </a:ext>
            </a:extLst>
          </p:cNvPr>
          <p:cNvSpPr>
            <a:spLocks noGrp="1"/>
          </p:cNvSpPr>
          <p:nvPr>
            <p:ph idx="1"/>
          </p:nvPr>
        </p:nvSpPr>
        <p:spPr>
          <a:xfrm>
            <a:off x="685800" y="566531"/>
            <a:ext cx="8588202" cy="5474832"/>
          </a:xfrm>
        </p:spPr>
        <p:txBody>
          <a:bodyPr/>
          <a:lstStyle/>
          <a:p>
            <a:pPr marL="0" indent="0">
              <a:buNone/>
            </a:pPr>
            <a:r>
              <a:rPr lang="en-GB" sz="2400" dirty="0"/>
              <a:t>Lily tiptoed into the empty library. Dusty books whispered on the shelves. She clutched a torn map tightly in her hands.</a:t>
            </a:r>
          </a:p>
          <a:p>
            <a:pPr marL="0" indent="0">
              <a:buNone/>
            </a:pPr>
            <a:br>
              <a:rPr lang="en-GB" dirty="0"/>
            </a:br>
            <a:endParaRPr lang="en-GB" dirty="0"/>
          </a:p>
          <a:p>
            <a:pPr marL="0" indent="0">
              <a:buNone/>
            </a:pPr>
            <a:r>
              <a:rPr lang="en-GB" b="1" dirty="0"/>
              <a:t>Retrieval question (answer is directly stated):</a:t>
            </a:r>
            <a:br>
              <a:rPr lang="en-GB" dirty="0"/>
            </a:br>
            <a:r>
              <a:rPr lang="en-GB" dirty="0"/>
              <a:t>What was Lily holding in her hands?</a:t>
            </a:r>
          </a:p>
          <a:p>
            <a:pPr marL="0" indent="0">
              <a:buNone/>
            </a:pPr>
            <a:endParaRPr lang="en-GB" b="1" dirty="0"/>
          </a:p>
          <a:p>
            <a:pPr marL="0" indent="0">
              <a:buNone/>
            </a:pPr>
            <a:r>
              <a:rPr lang="en-GB" b="1" dirty="0"/>
              <a:t>Inference question (you must work it out):</a:t>
            </a:r>
            <a:br>
              <a:rPr lang="en-GB" dirty="0"/>
            </a:br>
            <a:r>
              <a:rPr lang="en-GB" dirty="0"/>
              <a:t>How do you think Lily feels as she enters the library?</a:t>
            </a:r>
          </a:p>
          <a:p>
            <a:pPr marL="0" indent="0">
              <a:buNone/>
            </a:pPr>
            <a:endParaRPr lang="en-GB" dirty="0"/>
          </a:p>
        </p:txBody>
      </p:sp>
    </p:spTree>
    <p:extLst>
      <p:ext uri="{BB962C8B-B14F-4D97-AF65-F5344CB8AC3E}">
        <p14:creationId xmlns:p14="http://schemas.microsoft.com/office/powerpoint/2010/main" val="30841498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52E215-D237-BEA4-39CD-97B0AF777E0E}"/>
              </a:ext>
            </a:extLst>
          </p:cNvPr>
          <p:cNvSpPr>
            <a:spLocks noGrp="1"/>
          </p:cNvSpPr>
          <p:nvPr>
            <p:ph type="title"/>
          </p:nvPr>
        </p:nvSpPr>
        <p:spPr>
          <a:xfrm>
            <a:off x="375776" y="150778"/>
            <a:ext cx="8596668" cy="917643"/>
          </a:xfrm>
        </p:spPr>
        <p:txBody>
          <a:bodyPr>
            <a:normAutofit/>
          </a:bodyPr>
          <a:lstStyle/>
          <a:p>
            <a:r>
              <a:rPr lang="en-GB" dirty="0">
                <a:latin typeface="Twinkl Light" panose="02000000000000000000" pitchFamily="2" charset="0"/>
              </a:rPr>
              <a:t>Curriculum &amp; Enrichment Activities - Reading </a:t>
            </a:r>
          </a:p>
        </p:txBody>
      </p:sp>
      <p:sp>
        <p:nvSpPr>
          <p:cNvPr id="5" name="Content Placeholder 4">
            <a:extLst>
              <a:ext uri="{FF2B5EF4-FFF2-40B4-BE49-F238E27FC236}">
                <a16:creationId xmlns:a16="http://schemas.microsoft.com/office/drawing/2014/main" id="{71B29681-55AE-6F28-B6C2-4DC35FDA6DBA}"/>
              </a:ext>
            </a:extLst>
          </p:cNvPr>
          <p:cNvSpPr>
            <a:spLocks noGrp="1"/>
          </p:cNvSpPr>
          <p:nvPr>
            <p:ph idx="1"/>
          </p:nvPr>
        </p:nvSpPr>
        <p:spPr>
          <a:xfrm>
            <a:off x="482781" y="964087"/>
            <a:ext cx="8596668" cy="816075"/>
          </a:xfrm>
        </p:spPr>
        <p:txBody>
          <a:bodyPr/>
          <a:lstStyle/>
          <a:p>
            <a:r>
              <a:rPr lang="en-US" sz="1800" b="1" dirty="0">
                <a:solidFill>
                  <a:srgbClr val="000000"/>
                </a:solidFill>
                <a:latin typeface="Twinkl Light" panose="02000000000000000000" pitchFamily="2" charset="0"/>
                <a:cs typeface="Calibri Light"/>
              </a:rPr>
              <a:t>Questions to help reading at home. </a:t>
            </a:r>
          </a:p>
          <a:p>
            <a:endParaRPr lang="en-GB" dirty="0"/>
          </a:p>
        </p:txBody>
      </p:sp>
      <p:sp>
        <p:nvSpPr>
          <p:cNvPr id="6" name="Content Placeholder 2">
            <a:extLst>
              <a:ext uri="{FF2B5EF4-FFF2-40B4-BE49-F238E27FC236}">
                <a16:creationId xmlns:a16="http://schemas.microsoft.com/office/drawing/2014/main" id="{284A5E60-8033-A648-C1CC-505D0FFBAEF1}"/>
              </a:ext>
            </a:extLst>
          </p:cNvPr>
          <p:cNvSpPr txBox="1">
            <a:spLocks/>
          </p:cNvSpPr>
          <p:nvPr/>
        </p:nvSpPr>
        <p:spPr>
          <a:xfrm>
            <a:off x="943989" y="1372124"/>
            <a:ext cx="3427283" cy="5226485"/>
          </a:xfrm>
          <a:prstGeom prst="rect">
            <a:avLst/>
          </a:prstGeom>
        </p:spPr>
        <p:txBody>
          <a:bodyPr vert="horz" lIns="91440" tIns="45720" rIns="91440" bIns="45720" rtlCol="0" anchor="t">
            <a:normAutofit lnSpcReduction="10000"/>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Font typeface="Wingdings 3" charset="2"/>
              <a:buNone/>
            </a:pPr>
            <a:r>
              <a:rPr lang="en-GB" sz="1600" b="1" dirty="0">
                <a:latin typeface="Twinkl Light" panose="02000000000000000000" pitchFamily="2" charset="0"/>
              </a:rPr>
              <a:t>Before reading the book:</a:t>
            </a:r>
            <a:endParaRPr lang="en-GB" sz="1600" dirty="0">
              <a:latin typeface="Twinkl Light" panose="02000000000000000000" pitchFamily="2" charset="0"/>
              <a:cs typeface="Calibri"/>
            </a:endParaRPr>
          </a:p>
          <a:p>
            <a:pPr marL="0" indent="0">
              <a:buFont typeface="Wingdings 3" charset="2"/>
              <a:buNone/>
            </a:pPr>
            <a:r>
              <a:rPr lang="en-GB" sz="1600" dirty="0">
                <a:latin typeface="Twinkl Light" panose="02000000000000000000" pitchFamily="2" charset="0"/>
              </a:rPr>
              <a:t>• Can you point to the title? Or what is this? (Pointing to the title)</a:t>
            </a:r>
            <a:endParaRPr lang="en-GB" sz="1600" dirty="0">
              <a:latin typeface="Twinkl Light" panose="02000000000000000000" pitchFamily="2" charset="0"/>
              <a:cs typeface="Calibri"/>
            </a:endParaRPr>
          </a:p>
          <a:p>
            <a:pPr marL="0" indent="0">
              <a:buFont typeface="Wingdings 3" charset="2"/>
              <a:buNone/>
            </a:pPr>
            <a:r>
              <a:rPr lang="en-GB" sz="1600" dirty="0">
                <a:latin typeface="Twinkl Light" panose="02000000000000000000" pitchFamily="2" charset="0"/>
              </a:rPr>
              <a:t>• What do you think this story will be about? What might happen in the story?</a:t>
            </a:r>
            <a:endParaRPr lang="en-GB" sz="1600" dirty="0">
              <a:latin typeface="Twinkl Light" panose="02000000000000000000" pitchFamily="2" charset="0"/>
              <a:cs typeface="Calibri"/>
            </a:endParaRPr>
          </a:p>
          <a:p>
            <a:pPr marL="0" indent="0">
              <a:buFont typeface="Wingdings 3" charset="2"/>
              <a:buNone/>
            </a:pPr>
            <a:r>
              <a:rPr lang="en-GB" sz="1600" dirty="0">
                <a:latin typeface="Twinkl Light" panose="02000000000000000000" pitchFamily="2" charset="0"/>
              </a:rPr>
              <a:t>• What do we call the writing on the back of the book? (Blurb) or What does the blurb tell us? </a:t>
            </a:r>
            <a:endParaRPr lang="en-GB" sz="1600" dirty="0">
              <a:latin typeface="Twinkl Light" panose="02000000000000000000" pitchFamily="2" charset="0"/>
              <a:cs typeface="Calibri"/>
            </a:endParaRPr>
          </a:p>
          <a:p>
            <a:pPr marL="0" indent="0">
              <a:buFont typeface="Wingdings 3" charset="2"/>
              <a:buNone/>
            </a:pPr>
            <a:endParaRPr lang="en-GB" sz="1600" dirty="0">
              <a:latin typeface="Twinkl Light" panose="02000000000000000000" pitchFamily="2" charset="0"/>
              <a:cs typeface="Calibri"/>
            </a:endParaRPr>
          </a:p>
          <a:p>
            <a:pPr marL="0" indent="0">
              <a:buFont typeface="Wingdings 3" charset="2"/>
              <a:buNone/>
            </a:pPr>
            <a:r>
              <a:rPr lang="en-GB" sz="1600" b="1" dirty="0">
                <a:latin typeface="Twinkl Light" panose="02000000000000000000" pitchFamily="2" charset="0"/>
              </a:rPr>
              <a:t>During the reading of the book:</a:t>
            </a:r>
            <a:endParaRPr lang="en-GB" sz="1600" dirty="0">
              <a:latin typeface="Twinkl Light" panose="02000000000000000000" pitchFamily="2" charset="0"/>
              <a:cs typeface="Calibri"/>
            </a:endParaRPr>
          </a:p>
          <a:p>
            <a:pPr marL="0" indent="0">
              <a:buFont typeface="Wingdings 3" charset="2"/>
              <a:buNone/>
            </a:pPr>
            <a:r>
              <a:rPr lang="en-GB" sz="1600" dirty="0">
                <a:latin typeface="Twinkl Light" panose="02000000000000000000" pitchFamily="2" charset="0"/>
              </a:rPr>
              <a:t>• What is happening in the pictures?</a:t>
            </a:r>
            <a:endParaRPr lang="en-GB" sz="1600" dirty="0">
              <a:latin typeface="Twinkl Light" panose="02000000000000000000" pitchFamily="2" charset="0"/>
              <a:cs typeface="Calibri"/>
            </a:endParaRPr>
          </a:p>
          <a:p>
            <a:pPr marL="0" indent="0">
              <a:buFont typeface="Wingdings 3" charset="2"/>
              <a:buNone/>
            </a:pPr>
            <a:r>
              <a:rPr lang="en-GB" sz="1600" dirty="0">
                <a:latin typeface="Twinkl Light" panose="02000000000000000000" pitchFamily="2" charset="0"/>
              </a:rPr>
              <a:t>• What has happened so far? Is it what you expected to happen?</a:t>
            </a:r>
            <a:endParaRPr lang="en-GB" sz="1600" dirty="0">
              <a:latin typeface="Twinkl Light" panose="02000000000000000000" pitchFamily="2" charset="0"/>
              <a:cs typeface="Calibri"/>
            </a:endParaRPr>
          </a:p>
          <a:p>
            <a:pPr marL="0" indent="0">
              <a:buFont typeface="Wingdings 3" charset="2"/>
              <a:buNone/>
            </a:pPr>
            <a:r>
              <a:rPr lang="en-GB" sz="1600" dirty="0">
                <a:latin typeface="Twinkl Light" panose="02000000000000000000" pitchFamily="2" charset="0"/>
              </a:rPr>
              <a:t>• What might happen next? How do you think the story might end?</a:t>
            </a:r>
            <a:endParaRPr lang="en-GB" sz="1600" dirty="0">
              <a:latin typeface="Twinkl Light" panose="02000000000000000000" pitchFamily="2" charset="0"/>
              <a:cs typeface="Calibri"/>
            </a:endParaRPr>
          </a:p>
          <a:p>
            <a:pPr marL="0" indent="0">
              <a:buFont typeface="Wingdings 3" charset="2"/>
              <a:buNone/>
            </a:pPr>
            <a:r>
              <a:rPr lang="en-GB" sz="1600" dirty="0">
                <a:latin typeface="Twinkl Light" panose="02000000000000000000" pitchFamily="2" charset="0"/>
              </a:rPr>
              <a:t>• What sort of character is….? Is he/she friendly/ mean/nice…?</a:t>
            </a:r>
            <a:endParaRPr lang="en-GB" sz="1600" dirty="0">
              <a:latin typeface="Twinkl Light" panose="02000000000000000000" pitchFamily="2" charset="0"/>
              <a:cs typeface="Calibri"/>
            </a:endParaRPr>
          </a:p>
          <a:p>
            <a:endParaRPr lang="en-GB" sz="500" dirty="0"/>
          </a:p>
          <a:p>
            <a:endParaRPr lang="en-GB" sz="500" dirty="0"/>
          </a:p>
          <a:p>
            <a:endParaRPr lang="en-US" sz="500" dirty="0"/>
          </a:p>
        </p:txBody>
      </p:sp>
      <p:sp>
        <p:nvSpPr>
          <p:cNvPr id="7" name="Content Placeholder 3">
            <a:extLst>
              <a:ext uri="{FF2B5EF4-FFF2-40B4-BE49-F238E27FC236}">
                <a16:creationId xmlns:a16="http://schemas.microsoft.com/office/drawing/2014/main" id="{4F576027-3CC2-8BA1-1C75-75C98E65A0DF}"/>
              </a:ext>
            </a:extLst>
          </p:cNvPr>
          <p:cNvSpPr txBox="1">
            <a:spLocks/>
          </p:cNvSpPr>
          <p:nvPr/>
        </p:nvSpPr>
        <p:spPr>
          <a:xfrm>
            <a:off x="5568969" y="1280936"/>
            <a:ext cx="3197701" cy="5816900"/>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1600" b="1" dirty="0">
                <a:latin typeface="Twinkl Light" panose="02000000000000000000" pitchFamily="2" charset="0"/>
              </a:rPr>
              <a:t>At the end of the book:</a:t>
            </a:r>
            <a:endParaRPr lang="en-GB" sz="1600" dirty="0">
              <a:latin typeface="Twinkl Light" panose="02000000000000000000" pitchFamily="2" charset="0"/>
              <a:cs typeface="Calibri"/>
            </a:endParaRPr>
          </a:p>
          <a:p>
            <a:pPr marL="0" indent="0">
              <a:buFont typeface="Arial" panose="020B0604020202020204" pitchFamily="34" charset="0"/>
              <a:buNone/>
            </a:pPr>
            <a:r>
              <a:rPr lang="en-GB" sz="1600" dirty="0">
                <a:latin typeface="Twinkl Light" panose="02000000000000000000" pitchFamily="2" charset="0"/>
              </a:rPr>
              <a:t>• Did you like this book? Why? (Encourage children to develop their opinion about books by encouraging them to explain their reasons)</a:t>
            </a:r>
            <a:endParaRPr lang="en-GB" sz="1600" dirty="0">
              <a:latin typeface="Twinkl Light" panose="02000000000000000000" pitchFamily="2" charset="0"/>
              <a:cs typeface="Calibri"/>
            </a:endParaRPr>
          </a:p>
          <a:p>
            <a:r>
              <a:rPr lang="en-GB" sz="1600" dirty="0">
                <a:latin typeface="Twinkl Light" panose="02000000000000000000" pitchFamily="2" charset="0"/>
              </a:rPr>
              <a:t>What was your favourite part? Why?</a:t>
            </a:r>
            <a:endParaRPr lang="en-GB" sz="1600" dirty="0">
              <a:latin typeface="Twinkl Light" panose="02000000000000000000" pitchFamily="2" charset="0"/>
              <a:cs typeface="Calibri"/>
            </a:endParaRPr>
          </a:p>
          <a:p>
            <a:r>
              <a:rPr lang="en-GB" sz="1600" dirty="0">
                <a:latin typeface="Twinkl Light" panose="02000000000000000000" pitchFamily="2" charset="0"/>
              </a:rPr>
              <a:t>What was the most interesting/ exciting part of the book? Can you find it?</a:t>
            </a:r>
            <a:endParaRPr lang="en-GB" sz="1600" dirty="0">
              <a:latin typeface="Twinkl Light" panose="02000000000000000000" pitchFamily="2" charset="0"/>
              <a:cs typeface="Calibri"/>
            </a:endParaRPr>
          </a:p>
          <a:p>
            <a:r>
              <a:rPr lang="en-GB" sz="1600" dirty="0">
                <a:latin typeface="Twinkl Light" panose="02000000000000000000" pitchFamily="2" charset="0"/>
              </a:rPr>
              <a:t> What sort of character was….?</a:t>
            </a:r>
            <a:endParaRPr lang="en-GB" sz="1600" dirty="0">
              <a:latin typeface="Twinkl Light" panose="02000000000000000000" pitchFamily="2" charset="0"/>
              <a:cs typeface="Calibri"/>
            </a:endParaRPr>
          </a:p>
          <a:p>
            <a:r>
              <a:rPr lang="en-GB" sz="1600" dirty="0">
                <a:latin typeface="Twinkl Light" panose="02000000000000000000" pitchFamily="2" charset="0"/>
              </a:rPr>
              <a:t>Why did that character do … (give a situation/ event from the story)?</a:t>
            </a:r>
            <a:endParaRPr lang="en-GB" sz="1600" dirty="0">
              <a:latin typeface="Twinkl Light" panose="02000000000000000000" pitchFamily="2" charset="0"/>
              <a:cs typeface="Calibri"/>
            </a:endParaRPr>
          </a:p>
          <a:p>
            <a:r>
              <a:rPr lang="en-GB" sz="1600" dirty="0">
                <a:latin typeface="Twinkl Light" panose="02000000000000000000" pitchFamily="2" charset="0"/>
              </a:rPr>
              <a:t>What happened in the story?</a:t>
            </a:r>
            <a:endParaRPr lang="en-GB" sz="1600" dirty="0">
              <a:latin typeface="Twinkl Light" panose="02000000000000000000" pitchFamily="2" charset="0"/>
              <a:cs typeface="Calibri"/>
            </a:endParaRPr>
          </a:p>
          <a:p>
            <a:endParaRPr lang="en-US" sz="2000" dirty="0"/>
          </a:p>
        </p:txBody>
      </p:sp>
    </p:spTree>
    <p:extLst>
      <p:ext uri="{BB962C8B-B14F-4D97-AF65-F5344CB8AC3E}">
        <p14:creationId xmlns:p14="http://schemas.microsoft.com/office/powerpoint/2010/main" val="20315656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DDF299-4691-548A-888C-CBBB28AF24B7}"/>
              </a:ext>
            </a:extLst>
          </p:cNvPr>
          <p:cNvSpPr>
            <a:spLocks noGrp="1"/>
          </p:cNvSpPr>
          <p:nvPr>
            <p:ph type="title"/>
          </p:nvPr>
        </p:nvSpPr>
        <p:spPr/>
        <p:txBody>
          <a:bodyPr/>
          <a:lstStyle/>
          <a:p>
            <a:r>
              <a:rPr lang="en-GB" dirty="0"/>
              <a:t>Curriculum – Guided Reading</a:t>
            </a:r>
          </a:p>
        </p:txBody>
      </p:sp>
      <p:sp>
        <p:nvSpPr>
          <p:cNvPr id="3" name="Content Placeholder 2">
            <a:extLst>
              <a:ext uri="{FF2B5EF4-FFF2-40B4-BE49-F238E27FC236}">
                <a16:creationId xmlns:a16="http://schemas.microsoft.com/office/drawing/2014/main" id="{74B701B8-5C76-4D52-BF98-59916A834EB2}"/>
              </a:ext>
            </a:extLst>
          </p:cNvPr>
          <p:cNvSpPr>
            <a:spLocks noGrp="1"/>
          </p:cNvSpPr>
          <p:nvPr>
            <p:ph idx="1"/>
          </p:nvPr>
        </p:nvSpPr>
        <p:spPr>
          <a:xfrm>
            <a:off x="580057" y="1557474"/>
            <a:ext cx="8596668" cy="3880773"/>
          </a:xfrm>
        </p:spPr>
        <p:txBody>
          <a:bodyPr>
            <a:normAutofit/>
          </a:bodyPr>
          <a:lstStyle/>
          <a:p>
            <a:pPr marL="0" indent="0">
              <a:buNone/>
            </a:pPr>
            <a:r>
              <a:rPr lang="en-GB" sz="2400" dirty="0"/>
              <a:t>Our guided reading sessions take place on Tuesdays. Children will be set homework on their book, and it must be brought back to school the following Tuesday to discuss with their peers.</a:t>
            </a:r>
          </a:p>
        </p:txBody>
      </p:sp>
    </p:spTree>
    <p:extLst>
      <p:ext uri="{BB962C8B-B14F-4D97-AF65-F5344CB8AC3E}">
        <p14:creationId xmlns:p14="http://schemas.microsoft.com/office/powerpoint/2010/main" val="126669080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52E215-D237-BEA4-39CD-97B0AF777E0E}"/>
              </a:ext>
            </a:extLst>
          </p:cNvPr>
          <p:cNvSpPr>
            <a:spLocks noGrp="1"/>
          </p:cNvSpPr>
          <p:nvPr>
            <p:ph type="title"/>
          </p:nvPr>
        </p:nvSpPr>
        <p:spPr>
          <a:xfrm>
            <a:off x="375776" y="150778"/>
            <a:ext cx="8596668" cy="917643"/>
          </a:xfrm>
        </p:spPr>
        <p:txBody>
          <a:bodyPr>
            <a:normAutofit/>
          </a:bodyPr>
          <a:lstStyle/>
          <a:p>
            <a:r>
              <a:rPr lang="en-GB" dirty="0">
                <a:latin typeface="Twinkl Light" panose="02000000000000000000" pitchFamily="2" charset="0"/>
              </a:rPr>
              <a:t>Writing </a:t>
            </a:r>
          </a:p>
        </p:txBody>
      </p:sp>
      <p:pic>
        <p:nvPicPr>
          <p:cNvPr id="5" name="Picture 4">
            <a:extLst>
              <a:ext uri="{FF2B5EF4-FFF2-40B4-BE49-F238E27FC236}">
                <a16:creationId xmlns:a16="http://schemas.microsoft.com/office/drawing/2014/main" id="{9BA90F80-AFF9-8CAC-8FF8-75B83178F00E}"/>
              </a:ext>
            </a:extLst>
          </p:cNvPr>
          <p:cNvPicPr>
            <a:picLocks noChangeAspect="1"/>
          </p:cNvPicPr>
          <p:nvPr/>
        </p:nvPicPr>
        <p:blipFill>
          <a:blip r:embed="rId3"/>
          <a:srcRect l="15082" t="21594" r="17254" b="60289"/>
          <a:stretch>
            <a:fillRect/>
          </a:stretch>
        </p:blipFill>
        <p:spPr>
          <a:xfrm>
            <a:off x="188844" y="1474150"/>
            <a:ext cx="12003156" cy="3035055"/>
          </a:xfrm>
          <a:prstGeom prst="rect">
            <a:avLst/>
          </a:prstGeom>
        </p:spPr>
      </p:pic>
    </p:spTree>
    <p:extLst>
      <p:ext uri="{BB962C8B-B14F-4D97-AF65-F5344CB8AC3E}">
        <p14:creationId xmlns:p14="http://schemas.microsoft.com/office/powerpoint/2010/main" val="102969870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52E215-D237-BEA4-39CD-97B0AF777E0E}"/>
              </a:ext>
            </a:extLst>
          </p:cNvPr>
          <p:cNvSpPr>
            <a:spLocks noGrp="1"/>
          </p:cNvSpPr>
          <p:nvPr>
            <p:ph type="title"/>
          </p:nvPr>
        </p:nvSpPr>
        <p:spPr>
          <a:xfrm>
            <a:off x="375776" y="150778"/>
            <a:ext cx="8596668" cy="917643"/>
          </a:xfrm>
        </p:spPr>
        <p:txBody>
          <a:bodyPr>
            <a:normAutofit/>
          </a:bodyPr>
          <a:lstStyle/>
          <a:p>
            <a:r>
              <a:rPr lang="en-GB" dirty="0">
                <a:latin typeface="Twinkl Light" panose="02000000000000000000" pitchFamily="2" charset="0"/>
              </a:rPr>
              <a:t>Curriculum &amp; Enrichment Activities - Maths </a:t>
            </a:r>
          </a:p>
        </p:txBody>
      </p:sp>
      <p:sp>
        <p:nvSpPr>
          <p:cNvPr id="3" name="Content Placeholder 2">
            <a:extLst>
              <a:ext uri="{FF2B5EF4-FFF2-40B4-BE49-F238E27FC236}">
                <a16:creationId xmlns:a16="http://schemas.microsoft.com/office/drawing/2014/main" id="{512AA5F0-1504-E4C0-77E2-C8EF54066651}"/>
              </a:ext>
            </a:extLst>
          </p:cNvPr>
          <p:cNvSpPr txBox="1">
            <a:spLocks/>
          </p:cNvSpPr>
          <p:nvPr/>
        </p:nvSpPr>
        <p:spPr>
          <a:xfrm>
            <a:off x="-523934" y="2809672"/>
            <a:ext cx="9454225" cy="5108643"/>
          </a:xfrm>
          <a:prstGeom prst="rect">
            <a:avLst/>
          </a:prstGeom>
        </p:spPr>
        <p:txBody>
          <a:bodyPr vert="horz" lIns="91440" tIns="45720" rIns="91440" bIns="45720" rtlCol="0" anchor="ctr">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Font typeface="Wingdings 3" charset="2"/>
              <a:buNone/>
            </a:pPr>
            <a:r>
              <a:rPr lang="en-US" sz="3800" b="1" dirty="0">
                <a:latin typeface="Twinkl Light" panose="02000000000000000000" pitchFamily="2" charset="0"/>
              </a:rPr>
              <a:t> </a:t>
            </a:r>
          </a:p>
          <a:p>
            <a:pPr marL="0" indent="0">
              <a:buFont typeface="Wingdings 3" charset="2"/>
              <a:buNone/>
            </a:pPr>
            <a:endParaRPr lang="en-US" sz="1100" b="1" dirty="0">
              <a:latin typeface="Twinkl Light" panose="02000000000000000000" pitchFamily="2" charset="0"/>
            </a:endParaRPr>
          </a:p>
          <a:p>
            <a:pPr marL="0" indent="0">
              <a:buFont typeface="Wingdings 3" charset="2"/>
              <a:buNone/>
            </a:pPr>
            <a:endParaRPr lang="en-US" sz="2400" dirty="0">
              <a:solidFill>
                <a:srgbClr val="000000"/>
              </a:solidFill>
            </a:endParaRPr>
          </a:p>
        </p:txBody>
      </p:sp>
      <p:sp>
        <p:nvSpPr>
          <p:cNvPr id="5" name="TextBox 4">
            <a:extLst>
              <a:ext uri="{FF2B5EF4-FFF2-40B4-BE49-F238E27FC236}">
                <a16:creationId xmlns:a16="http://schemas.microsoft.com/office/drawing/2014/main" id="{01583B21-9DD4-C2BC-CD06-5797AE3B6A8D}"/>
              </a:ext>
            </a:extLst>
          </p:cNvPr>
          <p:cNvSpPr txBox="1"/>
          <p:nvPr/>
        </p:nvSpPr>
        <p:spPr>
          <a:xfrm>
            <a:off x="763621" y="1214045"/>
            <a:ext cx="9829800" cy="2862322"/>
          </a:xfrm>
          <a:prstGeom prst="rect">
            <a:avLst/>
          </a:prstGeom>
          <a:noFill/>
        </p:spPr>
        <p:txBody>
          <a:bodyPr wrap="square">
            <a:spAutoFit/>
          </a:bodyPr>
          <a:lstStyle/>
          <a:p>
            <a:r>
              <a:rPr lang="en-GB" u="sng" dirty="0"/>
              <a:t>Maths</a:t>
            </a:r>
          </a:p>
          <a:p>
            <a:r>
              <a:rPr lang="en-GB" sz="1800" dirty="0"/>
              <a:t>We continue to follow the White Rose curriculum. In the Autumn term we are covering place value and addition and subtraction. </a:t>
            </a:r>
          </a:p>
          <a:p>
            <a:endParaRPr lang="en-GB" dirty="0"/>
          </a:p>
          <a:p>
            <a:endParaRPr lang="en-GB" sz="1800" dirty="0"/>
          </a:p>
          <a:p>
            <a:endParaRPr lang="en-GB" dirty="0"/>
          </a:p>
          <a:p>
            <a:r>
              <a:rPr lang="en-GB" sz="1800" u="sng" dirty="0"/>
              <a:t>Multiplication check</a:t>
            </a:r>
          </a:p>
          <a:p>
            <a:r>
              <a:rPr lang="en-GB" dirty="0"/>
              <a:t>This will take place in the summer term and will be done on a computer. </a:t>
            </a:r>
            <a:r>
              <a:rPr lang="en-GB" dirty="0" err="1"/>
              <a:t>Chidlren</a:t>
            </a:r>
            <a:r>
              <a:rPr lang="en-GB" dirty="0"/>
              <a:t> will be asked a set of 25 random multiplication facts and will have 6 seconds to answer each question.</a:t>
            </a:r>
            <a:endParaRPr lang="en-GB" sz="1800" dirty="0"/>
          </a:p>
        </p:txBody>
      </p:sp>
      <p:pic>
        <p:nvPicPr>
          <p:cNvPr id="4098" name="Picture 2" descr="Times Tables Rock Stars: Play">
            <a:extLst>
              <a:ext uri="{FF2B5EF4-FFF2-40B4-BE49-F238E27FC236}">
                <a16:creationId xmlns:a16="http://schemas.microsoft.com/office/drawing/2014/main" id="{F8A11D2A-410B-567B-D407-B7DDC413228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39066" y="4520627"/>
            <a:ext cx="2905125" cy="15716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3756197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2A07272-FA52-7E64-AC44-B886DBBF00C7}"/>
              </a:ext>
            </a:extLst>
          </p:cNvPr>
          <p:cNvPicPr>
            <a:picLocks noChangeAspect="1"/>
          </p:cNvPicPr>
          <p:nvPr/>
        </p:nvPicPr>
        <p:blipFill>
          <a:blip r:embed="rId2"/>
          <a:srcRect l="14760" t="28226" r="22128" b="5249"/>
          <a:stretch>
            <a:fillRect/>
          </a:stretch>
        </p:blipFill>
        <p:spPr>
          <a:xfrm>
            <a:off x="700391" y="265876"/>
            <a:ext cx="10418323" cy="6177236"/>
          </a:xfrm>
          <a:prstGeom prst="rect">
            <a:avLst/>
          </a:prstGeom>
        </p:spPr>
      </p:pic>
    </p:spTree>
    <p:extLst>
      <p:ext uri="{BB962C8B-B14F-4D97-AF65-F5344CB8AC3E}">
        <p14:creationId xmlns:p14="http://schemas.microsoft.com/office/powerpoint/2010/main" val="363357774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F2B085-978F-8948-A054-BF58F6870E4E}"/>
              </a:ext>
            </a:extLst>
          </p:cNvPr>
          <p:cNvSpPr>
            <a:spLocks noGrp="1"/>
          </p:cNvSpPr>
          <p:nvPr>
            <p:ph type="title"/>
          </p:nvPr>
        </p:nvSpPr>
        <p:spPr/>
        <p:txBody>
          <a:bodyPr/>
          <a:lstStyle/>
          <a:p>
            <a:r>
              <a:rPr lang="en-GB" dirty="0"/>
              <a:t>PHSE &amp; RSE</a:t>
            </a:r>
          </a:p>
        </p:txBody>
      </p:sp>
      <p:sp>
        <p:nvSpPr>
          <p:cNvPr id="3" name="Content Placeholder 2">
            <a:extLst>
              <a:ext uri="{FF2B5EF4-FFF2-40B4-BE49-F238E27FC236}">
                <a16:creationId xmlns:a16="http://schemas.microsoft.com/office/drawing/2014/main" id="{F1D3F433-B2A2-5ED3-2612-6472192E4E19}"/>
              </a:ext>
            </a:extLst>
          </p:cNvPr>
          <p:cNvSpPr>
            <a:spLocks noGrp="1"/>
          </p:cNvSpPr>
          <p:nvPr>
            <p:ph idx="1"/>
          </p:nvPr>
        </p:nvSpPr>
        <p:spPr>
          <a:xfrm>
            <a:off x="838199" y="1624330"/>
            <a:ext cx="10661725" cy="4868545"/>
          </a:xfrm>
        </p:spPr>
        <p:txBody>
          <a:bodyPr>
            <a:normAutofit fontScale="92500" lnSpcReduction="20000"/>
          </a:bodyPr>
          <a:lstStyle/>
          <a:p>
            <a:pPr marL="0" indent="0">
              <a:buNone/>
            </a:pPr>
            <a:r>
              <a:rPr lang="en-GB" dirty="0"/>
              <a:t>We use </a:t>
            </a:r>
            <a:r>
              <a:rPr lang="en-GB" b="1" dirty="0"/>
              <a:t>SCARF</a:t>
            </a:r>
            <a:r>
              <a:rPr lang="en-GB" dirty="0"/>
              <a:t> - Safety, Caring, Achievement, Resilience, Friendship</a:t>
            </a:r>
          </a:p>
          <a:p>
            <a:pPr marL="0" indent="0">
              <a:buNone/>
            </a:pPr>
            <a:r>
              <a:rPr lang="en-GB" dirty="0"/>
              <a:t>6 themed units:</a:t>
            </a:r>
          </a:p>
          <a:p>
            <a:pPr marL="0" indent="0">
              <a:buNone/>
            </a:pPr>
            <a:r>
              <a:rPr lang="en-GB" dirty="0"/>
              <a:t>1. Me and My Relationships: includes content on feelings, emotions, conflict resolution and friendships; </a:t>
            </a:r>
          </a:p>
          <a:p>
            <a:pPr marL="0" indent="0">
              <a:buNone/>
            </a:pPr>
            <a:r>
              <a:rPr lang="en-GB" dirty="0"/>
              <a:t>2. Valuing Difference: a focus on respectful relationships and British values; </a:t>
            </a:r>
          </a:p>
          <a:p>
            <a:pPr marL="0" indent="0">
              <a:buNone/>
            </a:pPr>
            <a:r>
              <a:rPr lang="en-GB" dirty="0"/>
              <a:t>3. Keeping Myself Safe: looking at keeping ourselves healthy and safe </a:t>
            </a:r>
          </a:p>
          <a:p>
            <a:pPr marL="0" indent="0">
              <a:buNone/>
            </a:pPr>
            <a:r>
              <a:rPr lang="en-GB" dirty="0"/>
              <a:t>4. Rights and Responsibilities: learning about money, living the wider world and the environment; </a:t>
            </a:r>
          </a:p>
          <a:p>
            <a:pPr marL="0" indent="0">
              <a:buNone/>
            </a:pPr>
            <a:r>
              <a:rPr lang="en-GB" dirty="0"/>
              <a:t>5. Being My Best: developing skills in keeping healthy, developing a growth mindset (resilience), goal setting and achievement; </a:t>
            </a:r>
          </a:p>
          <a:p>
            <a:pPr marL="0" indent="0">
              <a:buNone/>
            </a:pPr>
            <a:r>
              <a:rPr lang="en-GB" dirty="0"/>
              <a:t>6. Growing and Changing: finding out about the human body, the changes that take place from birth to old age and being safe.</a:t>
            </a:r>
          </a:p>
          <a:p>
            <a:endParaRPr lang="en-GB" dirty="0"/>
          </a:p>
          <a:p>
            <a:r>
              <a:rPr lang="en-GB" dirty="0"/>
              <a:t>The whole curriculum, including the resources are available on our website: </a:t>
            </a:r>
            <a:r>
              <a:rPr lang="en-GB" dirty="0">
                <a:hlinkClick r:id="rId3"/>
              </a:rPr>
              <a:t>Woodlea Primary School - PSHE and RSE Curriculum</a:t>
            </a:r>
            <a:endParaRPr lang="en-GB" dirty="0"/>
          </a:p>
          <a:p>
            <a:r>
              <a:rPr lang="en-GB" dirty="0"/>
              <a:t>Before the summer units (RSE units) we send out specific information and invite parents into discuss the curriculum and ask questions</a:t>
            </a:r>
          </a:p>
          <a:p>
            <a:r>
              <a:rPr lang="en-GB" dirty="0"/>
              <a:t>There will also be workshops for parent in the summer term. </a:t>
            </a:r>
          </a:p>
        </p:txBody>
      </p:sp>
      <p:pic>
        <p:nvPicPr>
          <p:cNvPr id="4" name="Picture 3">
            <a:extLst>
              <a:ext uri="{FF2B5EF4-FFF2-40B4-BE49-F238E27FC236}">
                <a16:creationId xmlns:a16="http://schemas.microsoft.com/office/drawing/2014/main" id="{6D953104-F6F5-63A5-81E5-369407D7572D}"/>
              </a:ext>
            </a:extLst>
          </p:cNvPr>
          <p:cNvPicPr>
            <a:picLocks noChangeAspect="1"/>
          </p:cNvPicPr>
          <p:nvPr/>
        </p:nvPicPr>
        <p:blipFill>
          <a:blip r:embed="rId4"/>
          <a:stretch>
            <a:fillRect/>
          </a:stretch>
        </p:blipFill>
        <p:spPr>
          <a:xfrm>
            <a:off x="8041902" y="319405"/>
            <a:ext cx="3638550" cy="1304925"/>
          </a:xfrm>
          <a:prstGeom prst="rect">
            <a:avLst/>
          </a:prstGeom>
        </p:spPr>
      </p:pic>
    </p:spTree>
    <p:extLst>
      <p:ext uri="{BB962C8B-B14F-4D97-AF65-F5344CB8AC3E}">
        <p14:creationId xmlns:p14="http://schemas.microsoft.com/office/powerpoint/2010/main" val="130315358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4EEA87-6934-B804-A317-58E920D560A7}"/>
              </a:ext>
            </a:extLst>
          </p:cNvPr>
          <p:cNvSpPr>
            <a:spLocks noGrp="1"/>
          </p:cNvSpPr>
          <p:nvPr>
            <p:ph type="title"/>
          </p:nvPr>
        </p:nvSpPr>
        <p:spPr/>
        <p:txBody>
          <a:bodyPr/>
          <a:lstStyle/>
          <a:p>
            <a:r>
              <a:rPr lang="en-GB" dirty="0"/>
              <a:t>Home Learning</a:t>
            </a:r>
          </a:p>
        </p:txBody>
      </p:sp>
      <p:sp>
        <p:nvSpPr>
          <p:cNvPr id="3" name="Content Placeholder 2">
            <a:extLst>
              <a:ext uri="{FF2B5EF4-FFF2-40B4-BE49-F238E27FC236}">
                <a16:creationId xmlns:a16="http://schemas.microsoft.com/office/drawing/2014/main" id="{BD678D50-DE8A-78CC-8F9B-88CF75FA6F14}"/>
              </a:ext>
            </a:extLst>
          </p:cNvPr>
          <p:cNvSpPr>
            <a:spLocks noGrp="1"/>
          </p:cNvSpPr>
          <p:nvPr>
            <p:ph idx="1"/>
          </p:nvPr>
        </p:nvSpPr>
        <p:spPr>
          <a:xfrm>
            <a:off x="677334" y="1564242"/>
            <a:ext cx="8596668" cy="4568201"/>
          </a:xfrm>
        </p:spPr>
        <p:txBody>
          <a:bodyPr>
            <a:normAutofit/>
          </a:bodyPr>
          <a:lstStyle/>
          <a:p>
            <a:pPr marL="0" indent="0">
              <a:buNone/>
            </a:pPr>
            <a:r>
              <a:rPr lang="en-GB" b="1" dirty="0"/>
              <a:t>Reading</a:t>
            </a:r>
          </a:p>
          <a:p>
            <a:r>
              <a:rPr lang="en-GB" dirty="0"/>
              <a:t>Children should read for 20 minutes, four times a week.</a:t>
            </a:r>
          </a:p>
          <a:p>
            <a:r>
              <a:rPr lang="en-GB" dirty="0"/>
              <a:t>Guided reading homework. (Tuesday)</a:t>
            </a:r>
          </a:p>
          <a:p>
            <a:pPr marL="0" indent="0">
              <a:buNone/>
            </a:pPr>
            <a:endParaRPr lang="en-GB" b="1" dirty="0"/>
          </a:p>
          <a:p>
            <a:pPr marL="0" indent="0">
              <a:buNone/>
            </a:pPr>
            <a:r>
              <a:rPr lang="en-GB" b="1" dirty="0"/>
              <a:t>Spelling</a:t>
            </a:r>
          </a:p>
          <a:p>
            <a:r>
              <a:rPr lang="en-GB" dirty="0"/>
              <a:t>Spellings are at the </a:t>
            </a:r>
            <a:r>
              <a:rPr lang="en-GB" b="1" dirty="0"/>
              <a:t>front</a:t>
            </a:r>
            <a:r>
              <a:rPr lang="en-GB" dirty="0"/>
              <a:t> of the homework diaries, and they will be assessed every Thursday.</a:t>
            </a:r>
          </a:p>
          <a:p>
            <a:pPr marL="0" indent="0">
              <a:buNone/>
            </a:pPr>
            <a:endParaRPr lang="en-GB" b="1" dirty="0"/>
          </a:p>
          <a:p>
            <a:pPr marL="0" indent="0">
              <a:buNone/>
            </a:pPr>
            <a:r>
              <a:rPr lang="en-GB" b="1" dirty="0"/>
              <a:t>Maths / Times Tables</a:t>
            </a:r>
          </a:p>
          <a:p>
            <a:r>
              <a:rPr lang="en-GB" dirty="0">
                <a:solidFill>
                  <a:srgbClr val="404040"/>
                </a:solidFill>
              </a:rPr>
              <a:t>25 minutes per week.</a:t>
            </a:r>
            <a:endParaRPr lang="en-US" dirty="0">
              <a:solidFill>
                <a:srgbClr val="404040"/>
              </a:solidFill>
            </a:endParaRPr>
          </a:p>
        </p:txBody>
      </p:sp>
    </p:spTree>
    <p:extLst>
      <p:ext uri="{BB962C8B-B14F-4D97-AF65-F5344CB8AC3E}">
        <p14:creationId xmlns:p14="http://schemas.microsoft.com/office/powerpoint/2010/main" val="322113395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544738-7AD2-2292-55F2-AB9E1FE490D6}"/>
              </a:ext>
            </a:extLst>
          </p:cNvPr>
          <p:cNvSpPr>
            <a:spLocks noGrp="1"/>
          </p:cNvSpPr>
          <p:nvPr>
            <p:ph type="title"/>
          </p:nvPr>
        </p:nvSpPr>
        <p:spPr/>
        <p:txBody>
          <a:bodyPr/>
          <a:lstStyle/>
          <a:p>
            <a:r>
              <a:rPr lang="en-GB" dirty="0"/>
              <a:t>Carroty Wood </a:t>
            </a:r>
          </a:p>
        </p:txBody>
      </p:sp>
      <p:sp>
        <p:nvSpPr>
          <p:cNvPr id="3" name="Content Placeholder 2">
            <a:extLst>
              <a:ext uri="{FF2B5EF4-FFF2-40B4-BE49-F238E27FC236}">
                <a16:creationId xmlns:a16="http://schemas.microsoft.com/office/drawing/2014/main" id="{334835E8-8E03-EF5C-1324-C1D7A695BDDE}"/>
              </a:ext>
            </a:extLst>
          </p:cNvPr>
          <p:cNvSpPr>
            <a:spLocks noGrp="1"/>
          </p:cNvSpPr>
          <p:nvPr>
            <p:ph idx="1"/>
          </p:nvPr>
        </p:nvSpPr>
        <p:spPr>
          <a:xfrm>
            <a:off x="502236" y="1212143"/>
            <a:ext cx="8596668" cy="2216857"/>
          </a:xfrm>
        </p:spPr>
        <p:txBody>
          <a:bodyPr>
            <a:normAutofit lnSpcReduction="10000"/>
          </a:bodyPr>
          <a:lstStyle/>
          <a:p>
            <a:pPr algn="l" rtl="0" fontAlgn="base">
              <a:buFont typeface="Arial" panose="020B0604020202020204" pitchFamily="34" charset="0"/>
              <a:buChar char="•"/>
            </a:pPr>
            <a:r>
              <a:rPr lang="en-US" sz="2000" i="0" u="none" strike="noStrike" dirty="0">
                <a:solidFill>
                  <a:srgbClr val="404040"/>
                </a:solidFill>
                <a:effectLst/>
                <a:latin typeface="+mj-lt"/>
              </a:rPr>
              <a:t>In Year 4 the children are lucky enough to have the opportunity to attend a residential trip to Carroty Wood for 3 days and two nights</a:t>
            </a:r>
            <a:r>
              <a:rPr lang="en-US" sz="2000" i="0" dirty="0">
                <a:solidFill>
                  <a:srgbClr val="000000"/>
                </a:solidFill>
                <a:effectLst/>
                <a:latin typeface="+mj-lt"/>
              </a:rPr>
              <a:t>​</a:t>
            </a:r>
          </a:p>
          <a:p>
            <a:pPr algn="l" rtl="0" fontAlgn="base">
              <a:buFont typeface="Arial" panose="020B0604020202020204" pitchFamily="34" charset="0"/>
              <a:buChar char="•"/>
            </a:pPr>
            <a:r>
              <a:rPr lang="en-US" sz="2000" i="0" u="none" strike="noStrike" dirty="0">
                <a:solidFill>
                  <a:srgbClr val="404040"/>
                </a:solidFill>
                <a:effectLst/>
                <a:latin typeface="+mj-lt"/>
              </a:rPr>
              <a:t>Carroty Wood is part of the Rock UK </a:t>
            </a:r>
            <a:r>
              <a:rPr lang="en-GB" sz="2000" i="0" u="none" strike="noStrike" dirty="0">
                <a:solidFill>
                  <a:srgbClr val="404040"/>
                </a:solidFill>
                <a:effectLst/>
                <a:latin typeface="+mj-lt"/>
              </a:rPr>
              <a:t>organisation</a:t>
            </a:r>
            <a:r>
              <a:rPr lang="en-US" sz="2000" i="0" u="none" strike="noStrike" dirty="0">
                <a:solidFill>
                  <a:srgbClr val="404040"/>
                </a:solidFill>
                <a:effectLst/>
                <a:latin typeface="+mj-lt"/>
              </a:rPr>
              <a:t> and this specific location is just past Sevenoaks. </a:t>
            </a:r>
            <a:r>
              <a:rPr lang="en-US" sz="2000" i="0" dirty="0">
                <a:solidFill>
                  <a:srgbClr val="000000"/>
                </a:solidFill>
                <a:effectLst/>
                <a:latin typeface="+mj-lt"/>
              </a:rPr>
              <a:t>​</a:t>
            </a:r>
          </a:p>
          <a:p>
            <a:pPr algn="l" rtl="0" fontAlgn="base">
              <a:buFont typeface="Arial" panose="020B0604020202020204" pitchFamily="34" charset="0"/>
              <a:buChar char="•"/>
            </a:pPr>
            <a:r>
              <a:rPr lang="en-US" sz="2000" i="0" dirty="0">
                <a:solidFill>
                  <a:srgbClr val="404040"/>
                </a:solidFill>
                <a:effectLst/>
                <a:latin typeface="+mj-lt"/>
              </a:rPr>
              <a:t>Wednesday 22</a:t>
            </a:r>
            <a:r>
              <a:rPr lang="en-US" sz="2000" i="0" baseline="30000" dirty="0">
                <a:solidFill>
                  <a:srgbClr val="404040"/>
                </a:solidFill>
                <a:effectLst/>
                <a:latin typeface="+mj-lt"/>
              </a:rPr>
              <a:t>nd</a:t>
            </a:r>
            <a:r>
              <a:rPr lang="en-US" sz="2000" i="0" dirty="0">
                <a:solidFill>
                  <a:srgbClr val="404040"/>
                </a:solidFill>
                <a:effectLst/>
                <a:latin typeface="+mj-lt"/>
              </a:rPr>
              <a:t> April- Friday 24</a:t>
            </a:r>
            <a:r>
              <a:rPr lang="en-US" sz="2000" i="0" baseline="30000" dirty="0">
                <a:solidFill>
                  <a:srgbClr val="404040"/>
                </a:solidFill>
                <a:effectLst/>
                <a:latin typeface="+mj-lt"/>
              </a:rPr>
              <a:t>th</a:t>
            </a:r>
            <a:r>
              <a:rPr lang="en-US" sz="2000" i="0" dirty="0">
                <a:solidFill>
                  <a:srgbClr val="404040"/>
                </a:solidFill>
                <a:effectLst/>
                <a:latin typeface="+mj-lt"/>
              </a:rPr>
              <a:t> April </a:t>
            </a:r>
            <a:endParaRPr lang="en-US" sz="2000" i="0" dirty="0">
              <a:solidFill>
                <a:srgbClr val="000000"/>
              </a:solidFill>
              <a:effectLst/>
              <a:latin typeface="+mj-lt"/>
            </a:endParaRPr>
          </a:p>
          <a:p>
            <a:pPr algn="l" rtl="0" fontAlgn="base">
              <a:buFont typeface="Arial" panose="020B0604020202020204" pitchFamily="34" charset="0"/>
              <a:buChar char="•"/>
            </a:pPr>
            <a:r>
              <a:rPr lang="en-US" sz="2000" i="0" u="none" strike="noStrike" dirty="0">
                <a:solidFill>
                  <a:srgbClr val="404040"/>
                </a:solidFill>
                <a:effectLst/>
                <a:latin typeface="+mj-lt"/>
              </a:rPr>
              <a:t>There will be a separate Carroty Wood meeting next term</a:t>
            </a:r>
            <a:endParaRPr lang="en-US" sz="2000" i="0" dirty="0">
              <a:solidFill>
                <a:srgbClr val="000000"/>
              </a:solidFill>
              <a:effectLst/>
              <a:latin typeface="+mj-lt"/>
            </a:endParaRPr>
          </a:p>
          <a:p>
            <a:pPr marL="0" indent="0">
              <a:buNone/>
            </a:pPr>
            <a:endParaRPr lang="en-GB" dirty="0"/>
          </a:p>
        </p:txBody>
      </p:sp>
      <p:pic>
        <p:nvPicPr>
          <p:cNvPr id="5122" name="Picture 2" descr="Carroty Wood Directions | Rock UK">
            <a:extLst>
              <a:ext uri="{FF2B5EF4-FFF2-40B4-BE49-F238E27FC236}">
                <a16:creationId xmlns:a16="http://schemas.microsoft.com/office/drawing/2014/main" id="{7001393C-3964-DBC1-65B6-A95C2B85C4C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4207" y="3429000"/>
            <a:ext cx="6096000" cy="3238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8193334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291179-937A-9149-CC7B-864DA49CE614}"/>
              </a:ext>
            </a:extLst>
          </p:cNvPr>
          <p:cNvSpPr>
            <a:spLocks noGrp="1"/>
          </p:cNvSpPr>
          <p:nvPr>
            <p:ph type="title"/>
          </p:nvPr>
        </p:nvSpPr>
        <p:spPr>
          <a:xfrm>
            <a:off x="677334" y="609600"/>
            <a:ext cx="2938468" cy="5431762"/>
          </a:xfrm>
        </p:spPr>
        <p:txBody>
          <a:bodyPr anchor="ctr">
            <a:normAutofit/>
          </a:bodyPr>
          <a:lstStyle/>
          <a:p>
            <a:r>
              <a:rPr lang="en-GB"/>
              <a:t>Sponsored Walk – Monday 13</a:t>
            </a:r>
            <a:r>
              <a:rPr lang="en-GB" baseline="30000"/>
              <a:t>th</a:t>
            </a:r>
            <a:r>
              <a:rPr lang="en-GB"/>
              <a:t> October</a:t>
            </a:r>
          </a:p>
        </p:txBody>
      </p:sp>
      <p:sp>
        <p:nvSpPr>
          <p:cNvPr id="3" name="Content Placeholder 2">
            <a:extLst>
              <a:ext uri="{FF2B5EF4-FFF2-40B4-BE49-F238E27FC236}">
                <a16:creationId xmlns:a16="http://schemas.microsoft.com/office/drawing/2014/main" id="{24A54BD5-88CA-F3BC-804B-B78B82F645A8}"/>
              </a:ext>
            </a:extLst>
          </p:cNvPr>
          <p:cNvSpPr>
            <a:spLocks noGrp="1"/>
          </p:cNvSpPr>
          <p:nvPr>
            <p:ph idx="1"/>
          </p:nvPr>
        </p:nvSpPr>
        <p:spPr>
          <a:xfrm>
            <a:off x="3846889" y="609602"/>
            <a:ext cx="5424112" cy="3208334"/>
          </a:xfrm>
        </p:spPr>
        <p:txBody>
          <a:bodyPr>
            <a:normAutofit/>
          </a:bodyPr>
          <a:lstStyle/>
          <a:p>
            <a:r>
              <a:rPr lang="en-GB"/>
              <a:t>We are reviving a school tradition for raise funds but also explore the local area. </a:t>
            </a:r>
          </a:p>
          <a:p>
            <a:r>
              <a:rPr lang="en-GB"/>
              <a:t>There will be three routes, one for Lambs (school grounds), and different ones for KS1 and KS2. </a:t>
            </a:r>
          </a:p>
          <a:p>
            <a:r>
              <a:rPr lang="en-GB"/>
              <a:t>Children will be accompanied by school staff</a:t>
            </a:r>
          </a:p>
          <a:p>
            <a:r>
              <a:rPr lang="en-GB"/>
              <a:t>We will be sending out letters with more info shortly. </a:t>
            </a:r>
          </a:p>
          <a:p>
            <a:endParaRPr lang="en-GB"/>
          </a:p>
        </p:txBody>
      </p:sp>
      <p:pic>
        <p:nvPicPr>
          <p:cNvPr id="4" name="Picture 3" descr="Image result for walking shoes clip art">
            <a:extLst>
              <a:ext uri="{FF2B5EF4-FFF2-40B4-BE49-F238E27FC236}">
                <a16:creationId xmlns:a16="http://schemas.microsoft.com/office/drawing/2014/main" id="{0D6786F9-C666-1069-CF3F-62C8E2B38ED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bwMode="auto">
          <a:xfrm>
            <a:off x="4293135" y="4048918"/>
            <a:ext cx="4977866" cy="896015"/>
          </a:xfrm>
          <a:prstGeom prst="rect">
            <a:avLst/>
          </a:prstGeom>
          <a:noFill/>
        </p:spPr>
      </p:pic>
    </p:spTree>
    <p:extLst>
      <p:ext uri="{BB962C8B-B14F-4D97-AF65-F5344CB8AC3E}">
        <p14:creationId xmlns:p14="http://schemas.microsoft.com/office/powerpoint/2010/main" val="235218545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F926FF-07EB-852D-6BAF-51BDF50FBA3B}"/>
              </a:ext>
            </a:extLst>
          </p:cNvPr>
          <p:cNvSpPr>
            <a:spLocks noGrp="1"/>
          </p:cNvSpPr>
          <p:nvPr>
            <p:ph type="title"/>
          </p:nvPr>
        </p:nvSpPr>
        <p:spPr>
          <a:xfrm>
            <a:off x="572493" y="238539"/>
            <a:ext cx="11018520" cy="1434415"/>
          </a:xfrm>
        </p:spPr>
        <p:txBody>
          <a:bodyPr anchor="b">
            <a:normAutofit/>
          </a:bodyPr>
          <a:lstStyle/>
          <a:p>
            <a:r>
              <a:rPr lang="en-GB" sz="5400"/>
              <a:t>Communication</a:t>
            </a:r>
          </a:p>
        </p:txBody>
      </p:sp>
      <p:sp>
        <p:nvSpPr>
          <p:cNvPr id="3" name="Content Placeholder 2">
            <a:extLst>
              <a:ext uri="{FF2B5EF4-FFF2-40B4-BE49-F238E27FC236}">
                <a16:creationId xmlns:a16="http://schemas.microsoft.com/office/drawing/2014/main" id="{352B31C8-41AD-2D54-F250-D059DB2E26E0}"/>
              </a:ext>
            </a:extLst>
          </p:cNvPr>
          <p:cNvSpPr>
            <a:spLocks noGrp="1"/>
          </p:cNvSpPr>
          <p:nvPr>
            <p:ph idx="1"/>
          </p:nvPr>
        </p:nvSpPr>
        <p:spPr>
          <a:xfrm>
            <a:off x="572493" y="2071316"/>
            <a:ext cx="6713552" cy="4119172"/>
          </a:xfrm>
        </p:spPr>
        <p:txBody>
          <a:bodyPr anchor="t">
            <a:normAutofit lnSpcReduction="10000"/>
          </a:bodyPr>
          <a:lstStyle/>
          <a:p>
            <a:pPr marL="0" indent="0">
              <a:buNone/>
            </a:pPr>
            <a:r>
              <a:rPr lang="en-GB" sz="1500" dirty="0"/>
              <a:t>If you have a concern / worry / question we are here to listen.</a:t>
            </a:r>
          </a:p>
          <a:p>
            <a:pPr marL="0" indent="0">
              <a:buNone/>
            </a:pPr>
            <a:endParaRPr lang="en-GB" sz="1500" dirty="0"/>
          </a:p>
          <a:p>
            <a:pPr marL="0" indent="0">
              <a:buNone/>
            </a:pPr>
            <a:r>
              <a:rPr lang="en-GB" sz="1500" dirty="0"/>
              <a:t>As you know you can just email the school office to arrange a time to chat in person with the member of staff or arrange a meeting via teams: </a:t>
            </a:r>
            <a:r>
              <a:rPr lang="en-GB" sz="1500" dirty="0">
                <a:hlinkClick r:id="rId2"/>
              </a:rPr>
              <a:t>info@woodleatlt.co.uk</a:t>
            </a:r>
            <a:r>
              <a:rPr lang="en-GB" sz="1500" dirty="0"/>
              <a:t> </a:t>
            </a:r>
          </a:p>
          <a:p>
            <a:pPr marL="0" indent="0">
              <a:buNone/>
            </a:pPr>
            <a:endParaRPr lang="en-GB" sz="1500" dirty="0"/>
          </a:p>
          <a:p>
            <a:pPr marL="0" indent="0">
              <a:buNone/>
            </a:pPr>
            <a:r>
              <a:rPr lang="en-GB" sz="1500" dirty="0"/>
              <a:t>This helps us to: </a:t>
            </a:r>
          </a:p>
          <a:p>
            <a:pPr lvl="1"/>
            <a:r>
              <a:rPr lang="en-GB" sz="1500" dirty="0"/>
              <a:t>give you/ your child the time and focus you need. </a:t>
            </a:r>
          </a:p>
          <a:p>
            <a:pPr lvl="1"/>
            <a:r>
              <a:rPr lang="en-GB" sz="1500" dirty="0"/>
              <a:t>do any investigation which might be needed.</a:t>
            </a:r>
          </a:p>
          <a:p>
            <a:pPr marL="0" indent="0">
              <a:buNone/>
            </a:pPr>
            <a:r>
              <a:rPr lang="en-GB" sz="1500" dirty="0"/>
              <a:t>First port of call is always the class teacher unless it is feedback or a wider school concern and then a member of the senior leadership team should be referenced. </a:t>
            </a:r>
          </a:p>
          <a:p>
            <a:pPr marL="0" indent="0">
              <a:buNone/>
            </a:pPr>
            <a:endParaRPr lang="en-GB" sz="1500" dirty="0"/>
          </a:p>
          <a:p>
            <a:pPr marL="0" indent="0">
              <a:buNone/>
            </a:pPr>
            <a:r>
              <a:rPr lang="en-GB" sz="1500" dirty="0"/>
              <a:t>Please do give us time to respond as we are all teaching during the day. </a:t>
            </a:r>
          </a:p>
          <a:p>
            <a:pPr marL="0" indent="0">
              <a:buNone/>
            </a:pPr>
            <a:endParaRPr lang="en-GB" sz="1500" dirty="0"/>
          </a:p>
        </p:txBody>
      </p:sp>
      <p:pic>
        <p:nvPicPr>
          <p:cNvPr id="4" name="Picture 3">
            <a:extLst>
              <a:ext uri="{FF2B5EF4-FFF2-40B4-BE49-F238E27FC236}">
                <a16:creationId xmlns:a16="http://schemas.microsoft.com/office/drawing/2014/main" id="{31CF0A72-5F21-FC05-9DC5-4042BA87E219}"/>
              </a:ext>
            </a:extLst>
          </p:cNvPr>
          <p:cNvPicPr>
            <a:picLocks noChangeAspect="1"/>
          </p:cNvPicPr>
          <p:nvPr/>
        </p:nvPicPr>
        <p:blipFill>
          <a:blip r:embed="rId3"/>
          <a:srcRect t="2600" r="-2" b="-2"/>
          <a:stretch>
            <a:fillRect/>
          </a:stretch>
        </p:blipFill>
        <p:spPr>
          <a:xfrm>
            <a:off x="7675658" y="2093976"/>
            <a:ext cx="3941064" cy="4096512"/>
          </a:xfrm>
          <a:prstGeom prst="rect">
            <a:avLst/>
          </a:prstGeom>
        </p:spPr>
      </p:pic>
    </p:spTree>
    <p:extLst>
      <p:ext uri="{BB962C8B-B14F-4D97-AF65-F5344CB8AC3E}">
        <p14:creationId xmlns:p14="http://schemas.microsoft.com/office/powerpoint/2010/main" val="89310976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B5AA8A5-25CC-4295-892F-367FCDAF2B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09DD65AA-8280-4962-92F3-DF1CB53349D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79068" y="-8467"/>
            <a:ext cx="4766733" cy="6866467"/>
            <a:chOff x="7425267" y="-8467"/>
            <a:chExt cx="4766733" cy="6866467"/>
          </a:xfrm>
        </p:grpSpPr>
        <p:cxnSp>
          <p:nvCxnSpPr>
            <p:cNvPr id="12" name="Straight Connector 11">
              <a:extLst>
                <a:ext uri="{FF2B5EF4-FFF2-40B4-BE49-F238E27FC236}">
                  <a16:creationId xmlns:a16="http://schemas.microsoft.com/office/drawing/2014/main" id="{88942788-FC6D-44C2-BFC1-6F064710DA0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rgbClr val="BFBFBF">
                  <a:alpha val="75000"/>
                </a:srgbClr>
              </a:solidFill>
            </a:ln>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01093AC6-E5C2-4894-A520-5BE11049F27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rgbClr val="BFBFBF">
                  <a:alpha val="80000"/>
                </a:srgbClr>
              </a:solidFill>
            </a:ln>
          </p:spPr>
          <p:style>
            <a:lnRef idx="2">
              <a:schemeClr val="accent1"/>
            </a:lnRef>
            <a:fillRef idx="0">
              <a:schemeClr val="accent1"/>
            </a:fillRef>
            <a:effectRef idx="1">
              <a:schemeClr val="accent1"/>
            </a:effectRef>
            <a:fontRef idx="minor">
              <a:schemeClr val="tx1"/>
            </a:fontRef>
          </p:style>
        </p:cxnSp>
        <p:sp>
          <p:nvSpPr>
            <p:cNvPr id="14" name="Rectangle 23">
              <a:extLst>
                <a:ext uri="{FF2B5EF4-FFF2-40B4-BE49-F238E27FC236}">
                  <a16:creationId xmlns:a16="http://schemas.microsoft.com/office/drawing/2014/main" id="{F2EF9281-EAD8-4973-938C-52DECCD0F6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25">
              <a:extLst>
                <a:ext uri="{FF2B5EF4-FFF2-40B4-BE49-F238E27FC236}">
                  <a16:creationId xmlns:a16="http://schemas.microsoft.com/office/drawing/2014/main" id="{F4D52681-7A79-4750-8E02-7C30DBAFE9E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Isosceles Triangle 15">
              <a:extLst>
                <a:ext uri="{FF2B5EF4-FFF2-40B4-BE49-F238E27FC236}">
                  <a16:creationId xmlns:a16="http://schemas.microsoft.com/office/drawing/2014/main" id="{F132E88E-8003-49D3-88BD-E18DF69650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1">
                <a:lumMod val="75000"/>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Rectangle 27">
              <a:extLst>
                <a:ext uri="{FF2B5EF4-FFF2-40B4-BE49-F238E27FC236}">
                  <a16:creationId xmlns:a16="http://schemas.microsoft.com/office/drawing/2014/main" id="{8C986A99-157C-40D0-97AD-371B6F55E3F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6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Rectangle 28">
              <a:extLst>
                <a:ext uri="{FF2B5EF4-FFF2-40B4-BE49-F238E27FC236}">
                  <a16:creationId xmlns:a16="http://schemas.microsoft.com/office/drawing/2014/main" id="{264123D5-6D32-4F54-BAD5-43A5BAF6AF6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Rectangle 29">
              <a:extLst>
                <a:ext uri="{FF2B5EF4-FFF2-40B4-BE49-F238E27FC236}">
                  <a16:creationId xmlns:a16="http://schemas.microsoft.com/office/drawing/2014/main" id="{5FCA8C06-6A3E-4C39-9EF2-11798733198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Isosceles Triangle 19">
              <a:extLst>
                <a:ext uri="{FF2B5EF4-FFF2-40B4-BE49-F238E27FC236}">
                  <a16:creationId xmlns:a16="http://schemas.microsoft.com/office/drawing/2014/main" id="{3F93416A-6C44-4D77-A94A-DEBC035EA6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a:extLst>
              <a:ext uri="{FF2B5EF4-FFF2-40B4-BE49-F238E27FC236}">
                <a16:creationId xmlns:a16="http://schemas.microsoft.com/office/drawing/2014/main" id="{B6E46476-6E24-7DBA-AC93-FF4EB7C5FF79}"/>
              </a:ext>
            </a:extLst>
          </p:cNvPr>
          <p:cNvSpPr>
            <a:spLocks noGrp="1"/>
          </p:cNvSpPr>
          <p:nvPr>
            <p:ph type="title"/>
          </p:nvPr>
        </p:nvSpPr>
        <p:spPr>
          <a:xfrm>
            <a:off x="652481" y="1382486"/>
            <a:ext cx="3547581" cy="4093028"/>
          </a:xfrm>
        </p:spPr>
        <p:txBody>
          <a:bodyPr anchor="ctr">
            <a:normAutofit/>
          </a:bodyPr>
          <a:lstStyle/>
          <a:p>
            <a:r>
              <a:rPr lang="en-GB" sz="4400" dirty="0">
                <a:solidFill>
                  <a:schemeClr val="accent1">
                    <a:lumMod val="75000"/>
                  </a:schemeClr>
                </a:solidFill>
                <a:latin typeface="Twinkl Light" panose="02000000000000000000" pitchFamily="2" charset="0"/>
              </a:rPr>
              <a:t>Our School Values</a:t>
            </a:r>
          </a:p>
        </p:txBody>
      </p:sp>
      <p:sp>
        <p:nvSpPr>
          <p:cNvPr id="22" name="Rectangle 21">
            <a:extLst>
              <a:ext uri="{FF2B5EF4-FFF2-40B4-BE49-F238E27FC236}">
                <a16:creationId xmlns:a16="http://schemas.microsoft.com/office/drawing/2014/main" id="{24C6BC13-FB1E-48CC-B421-3D06039728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42625" y="0"/>
            <a:ext cx="644937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descr="A blue circle with white text and blue tree with green leaves and blue letters&#10;&#10;AI-generated content may be incorrect.">
            <a:extLst>
              <a:ext uri="{FF2B5EF4-FFF2-40B4-BE49-F238E27FC236}">
                <a16:creationId xmlns:a16="http://schemas.microsoft.com/office/drawing/2014/main" id="{EE844FE7-D05C-EE85-B968-A283ABC5C3C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28508" y="532525"/>
            <a:ext cx="8291652" cy="6007823"/>
          </a:xfrm>
          <a:prstGeom prst="rect">
            <a:avLst/>
          </a:prstGeom>
        </p:spPr>
      </p:pic>
    </p:spTree>
    <p:extLst>
      <p:ext uri="{BB962C8B-B14F-4D97-AF65-F5344CB8AC3E}">
        <p14:creationId xmlns:p14="http://schemas.microsoft.com/office/powerpoint/2010/main" val="145374522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0FB3E1-3B4F-67FB-294E-5C8D98D9CB4A}"/>
              </a:ext>
            </a:extLst>
          </p:cNvPr>
          <p:cNvSpPr>
            <a:spLocks noGrp="1"/>
          </p:cNvSpPr>
          <p:nvPr>
            <p:ph type="title"/>
          </p:nvPr>
        </p:nvSpPr>
        <p:spPr/>
        <p:txBody>
          <a:bodyPr/>
          <a:lstStyle/>
          <a:p>
            <a:r>
              <a:rPr lang="en-GB" dirty="0">
                <a:latin typeface="Twinkl Light" panose="02000000000000000000" pitchFamily="2" charset="0"/>
              </a:rPr>
              <a:t>Any Questions?</a:t>
            </a:r>
          </a:p>
        </p:txBody>
      </p:sp>
    </p:spTree>
    <p:extLst>
      <p:ext uri="{BB962C8B-B14F-4D97-AF65-F5344CB8AC3E}">
        <p14:creationId xmlns:p14="http://schemas.microsoft.com/office/powerpoint/2010/main" val="584244654"/>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9a9d7a46-ecbc-4db7-863d-8b6a44650f06" xsi:nil="true"/>
    <lcf76f155ced4ddcb4097134ff3c332f xmlns="73460600-3757-4913-a7c0-8be1c1a52995">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57400204F6638946BAA2E3AD6088B7CB" ma:contentTypeVersion="16" ma:contentTypeDescription="Create a new document." ma:contentTypeScope="" ma:versionID="e807378d9c714e1288df46490346c8d7">
  <xsd:schema xmlns:xsd="http://www.w3.org/2001/XMLSchema" xmlns:xs="http://www.w3.org/2001/XMLSchema" xmlns:p="http://schemas.microsoft.com/office/2006/metadata/properties" xmlns:ns2="73460600-3757-4913-a7c0-8be1c1a52995" xmlns:ns3="9a9d7a46-ecbc-4db7-863d-8b6a44650f06" targetNamespace="http://schemas.microsoft.com/office/2006/metadata/properties" ma:root="true" ma:fieldsID="d775ad4ddfd8aa1273ab888aaa046d77" ns2:_="" ns3:_="">
    <xsd:import namespace="73460600-3757-4913-a7c0-8be1c1a52995"/>
    <xsd:import namespace="9a9d7a46-ecbc-4db7-863d-8b6a44650f06"/>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LengthInSeconds" minOccurs="0"/>
                <xsd:element ref="ns2:MediaServiceLocation" minOccurs="0"/>
                <xsd:element ref="ns2:MediaServiceGenerationTime" minOccurs="0"/>
                <xsd:element ref="ns2:MediaServiceEventHashCode"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3460600-3757-4913-a7c0-8be1c1a5299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LengthInSeconds" ma:index="13" nillable="true" ma:displayName="MediaLengthInSeconds" ma:hidden="true" ma:internalName="MediaLengthInSeconds" ma:readOnly="true">
      <xsd:simpleType>
        <xsd:restriction base="dms:Unknown"/>
      </xsd:simpleType>
    </xsd:element>
    <xsd:element name="MediaServiceLocation" ma:index="14" nillable="true" ma:displayName="Location" ma:description="" ma:indexed="true" ma:internalName="MediaServiceLocation"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3eff384b-3835-4fa9-b0d9-88b67f277db2"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a9d7a46-ecbc-4db7-863d-8b6a44650f06"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1bd8630d-c855-45bc-8ce8-d94939e01f74}" ma:internalName="TaxCatchAll" ma:showField="CatchAllData" ma:web="9a9d7a46-ecbc-4db7-863d-8b6a44650f06">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75C780E-1F72-4935-983E-C7729ED96AE7}">
  <ds:schemaRefs>
    <ds:schemaRef ds:uri="http://schemas.microsoft.com/office/2006/metadata/properties"/>
    <ds:schemaRef ds:uri="http://schemas.microsoft.com/office/infopath/2007/PartnerControls"/>
    <ds:schemaRef ds:uri="9a9d7a46-ecbc-4db7-863d-8b6a44650f06"/>
    <ds:schemaRef ds:uri="73460600-3757-4913-a7c0-8be1c1a52995"/>
  </ds:schemaRefs>
</ds:datastoreItem>
</file>

<file path=customXml/itemProps2.xml><?xml version="1.0" encoding="utf-8"?>
<ds:datastoreItem xmlns:ds="http://schemas.openxmlformats.org/officeDocument/2006/customXml" ds:itemID="{81AE42D5-6E59-46C3-97E6-D55128F04B2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3460600-3757-4913-a7c0-8be1c1a52995"/>
    <ds:schemaRef ds:uri="9a9d7a46-ecbc-4db7-863d-8b6a44650f0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DBE9C005-60F2-4062-A85E-9A3FA51A2A5D}">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Facet</Template>
  <TotalTime>0</TotalTime>
  <Words>1907</Words>
  <Application>Microsoft Office PowerPoint</Application>
  <PresentationFormat>Widescreen</PresentationFormat>
  <Paragraphs>232</Paragraphs>
  <Slides>23</Slides>
  <Notes>3</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23</vt:i4>
      </vt:variant>
    </vt:vector>
  </HeadingPairs>
  <TitlesOfParts>
    <vt:vector size="33" baseType="lpstr">
      <vt:lpstr>Aptos</vt:lpstr>
      <vt:lpstr>Arial</vt:lpstr>
      <vt:lpstr>Calibri</vt:lpstr>
      <vt:lpstr>Gill Sans MT</vt:lpstr>
      <vt:lpstr>Trebuchet MS</vt:lpstr>
      <vt:lpstr>Twinkl Light</vt:lpstr>
      <vt:lpstr>Verdana</vt:lpstr>
      <vt:lpstr>Wingdings</vt:lpstr>
      <vt:lpstr>Wingdings 3</vt:lpstr>
      <vt:lpstr>Facet</vt:lpstr>
      <vt:lpstr>Meet the Teacher</vt:lpstr>
      <vt:lpstr>The Year 4 Team</vt:lpstr>
      <vt:lpstr>School Day</vt:lpstr>
      <vt:lpstr>Absence and Lateness procedures</vt:lpstr>
      <vt:lpstr>Absence and Lateness</vt:lpstr>
      <vt:lpstr>PowerPoint Presentation</vt:lpstr>
      <vt:lpstr>Curriculum &amp; Enrichment Activities </vt:lpstr>
      <vt:lpstr>PE &amp; Outdoors clothing</vt:lpstr>
      <vt:lpstr>Curriculum &amp; Enrichment Activities - Reading</vt:lpstr>
      <vt:lpstr>PowerPoint Presentation</vt:lpstr>
      <vt:lpstr>PowerPoint Presentation</vt:lpstr>
      <vt:lpstr>Curriculum &amp; Enrichment Activities - Reading </vt:lpstr>
      <vt:lpstr>Curriculum – Guided Reading</vt:lpstr>
      <vt:lpstr>Writing </vt:lpstr>
      <vt:lpstr>Curriculum &amp; Enrichment Activities - Maths </vt:lpstr>
      <vt:lpstr>PowerPoint Presentation</vt:lpstr>
      <vt:lpstr>PHSE &amp; RSE</vt:lpstr>
      <vt:lpstr>Home Learning</vt:lpstr>
      <vt:lpstr>Carroty Wood </vt:lpstr>
      <vt:lpstr>Sponsored Walk – Monday 13th October</vt:lpstr>
      <vt:lpstr>Communication</vt:lpstr>
      <vt:lpstr>Our School Values</vt:lpstr>
      <vt:lpstr>Any 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Nina Gambier</dc:creator>
  <cp:lastModifiedBy>Scott-Clark, Hattie</cp:lastModifiedBy>
  <cp:revision>8</cp:revision>
  <dcterms:created xsi:type="dcterms:W3CDTF">2024-09-13T08:02:51Z</dcterms:created>
  <dcterms:modified xsi:type="dcterms:W3CDTF">2025-09-18T07:00:15Z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0x01010057400204F6638946BAA2E3AD6088B7CB</vt:lpwstr>
  </property>
  <property fmtid="{D5CDD505-2E9C-101B-9397-08002B2CF9AE}" pid="3" name="MediaServiceImageTags">
    <vt:lpwstr/>
  </property>
</Properties>
</file>