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257" r:id="rId6"/>
    <p:sldId id="258" r:id="rId7"/>
    <p:sldId id="259" r:id="rId8"/>
    <p:sldId id="270" r:id="rId9"/>
    <p:sldId id="260" r:id="rId10"/>
    <p:sldId id="261" r:id="rId11"/>
    <p:sldId id="262" r:id="rId12"/>
    <p:sldId id="263" r:id="rId13"/>
    <p:sldId id="264" r:id="rId14"/>
    <p:sldId id="265" r:id="rId15"/>
    <p:sldId id="266" r:id="rId16"/>
    <p:sldId id="268" r:id="rId17"/>
    <p:sldId id="26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CA3533-2042-9B26-C755-6B0B1CE94F29}" v="30" dt="2026-09-10T16:46:32.471"/>
    <p1510:client id="{A6B6EE40-F3AB-6A41-CC6B-0E60FF90F328}" v="1192" dt="2026-09-09T20:12:04.9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094500-CAEB-483F-BEC9-9F82591CAC74}" type="datetimeFigureOut">
              <a:rPr lang="en-GB" smtClean="0"/>
              <a:t>22/09/2026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203792-0552-495B-87E5-F7BD8147C32B}" type="slidenum">
              <a:rPr lang="en-GB" smtClean="0"/>
              <a:t>‹#›</a:t>
            </a:fld>
            <a:endParaRPr lang="en-GB"/>
          </a:p>
        </p:txBody>
      </p:sp>
    </p:spTree>
    <p:extLst>
      <p:ext uri="{BB962C8B-B14F-4D97-AF65-F5344CB8AC3E}">
        <p14:creationId xmlns:p14="http://schemas.microsoft.com/office/powerpoint/2010/main" val="28855372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 to meet the teacher. Yes, Mrs Varndell is still me. I was once Miss Southwell and over the summer holiday’s I thought it would be a good idea to get married, so my new name is Mrs Varndell.. Don’t worry, I am still getting used to it, so if I don’t respond, it’s because its still new to me. My wonderful teaching assistant is Mrs Howell who will support me and of course the children throughout the academic year. Myself and Mrs Howell have been working together for the last 3 years and have created a team which is a well-oiled cog, however, every year is different, and we adjust in the best interest of the child/children. </a:t>
            </a:r>
          </a:p>
        </p:txBody>
      </p:sp>
      <p:sp>
        <p:nvSpPr>
          <p:cNvPr id="4" name="Slide Number Placeholder 3"/>
          <p:cNvSpPr>
            <a:spLocks noGrp="1"/>
          </p:cNvSpPr>
          <p:nvPr>
            <p:ph type="sldNum" sz="quarter" idx="5"/>
          </p:nvPr>
        </p:nvSpPr>
        <p:spPr/>
        <p:txBody>
          <a:bodyPr/>
          <a:lstStyle/>
          <a:p>
            <a:fld id="{AD203792-0552-495B-87E5-F7BD8147C32B}" type="slidenum">
              <a:rPr lang="en-GB" smtClean="0"/>
              <a:t>2</a:t>
            </a:fld>
            <a:endParaRPr lang="en-GB"/>
          </a:p>
        </p:txBody>
      </p:sp>
    </p:spTree>
    <p:extLst>
      <p:ext uri="{BB962C8B-B14F-4D97-AF65-F5344CB8AC3E}">
        <p14:creationId xmlns:p14="http://schemas.microsoft.com/office/powerpoint/2010/main" val="1558264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have taught in three schools, each school offering different experiences and children, shaping and moulding to the teacher I am today. This will be my tenth year of teacher… I know…where has the time gone! Within Early years, you have to be flexible and work with the children to get the best possible results and thinking on your toes is essential, I am often sat at home </a:t>
            </a:r>
            <a:r>
              <a:rPr lang="en-GB" dirty="0" err="1"/>
              <a:t>reseaching</a:t>
            </a:r>
            <a:r>
              <a:rPr lang="en-GB" dirty="0"/>
              <a:t> dinosaur names, the latest princess, why does it rain and how to get playdough out of my clothes….. Hence my famous line… I will figure it out.  </a:t>
            </a:r>
          </a:p>
        </p:txBody>
      </p:sp>
      <p:sp>
        <p:nvSpPr>
          <p:cNvPr id="4" name="Slide Number Placeholder 3"/>
          <p:cNvSpPr>
            <a:spLocks noGrp="1"/>
          </p:cNvSpPr>
          <p:nvPr>
            <p:ph type="sldNum" sz="quarter" idx="5"/>
          </p:nvPr>
        </p:nvSpPr>
        <p:spPr/>
        <p:txBody>
          <a:bodyPr/>
          <a:lstStyle/>
          <a:p>
            <a:fld id="{AD203792-0552-495B-87E5-F7BD8147C32B}" type="slidenum">
              <a:rPr lang="en-GB" smtClean="0"/>
              <a:t>3</a:t>
            </a:fld>
            <a:endParaRPr lang="en-GB"/>
          </a:p>
        </p:txBody>
      </p:sp>
    </p:spTree>
    <p:extLst>
      <p:ext uri="{BB962C8B-B14F-4D97-AF65-F5344CB8AC3E}">
        <p14:creationId xmlns:p14="http://schemas.microsoft.com/office/powerpoint/2010/main" val="4362484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typical day in a reception class, however, is subject to change. I will go into further detail about each session. PE will be on a Friday morning, your child can come to school in their PE kits. PE will start after October half term, we need to ensure the children are settled and in routines before we introduce PE. </a:t>
            </a:r>
          </a:p>
        </p:txBody>
      </p:sp>
      <p:sp>
        <p:nvSpPr>
          <p:cNvPr id="4" name="Slide Number Placeholder 3"/>
          <p:cNvSpPr>
            <a:spLocks noGrp="1"/>
          </p:cNvSpPr>
          <p:nvPr>
            <p:ph type="sldNum" sz="quarter" idx="5"/>
          </p:nvPr>
        </p:nvSpPr>
        <p:spPr/>
        <p:txBody>
          <a:bodyPr/>
          <a:lstStyle/>
          <a:p>
            <a:fld id="{AD203792-0552-495B-87E5-F7BD8147C32B}" type="slidenum">
              <a:rPr lang="en-GB" smtClean="0"/>
              <a:t>4</a:t>
            </a:fld>
            <a:endParaRPr lang="en-GB"/>
          </a:p>
        </p:txBody>
      </p:sp>
    </p:spTree>
    <p:extLst>
      <p:ext uri="{BB962C8B-B14F-4D97-AF65-F5344CB8AC3E}">
        <p14:creationId xmlns:p14="http://schemas.microsoft.com/office/powerpoint/2010/main" val="29591173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7FF18-98E5-D9C0-0D04-7A2D3C0C1B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6664C7-9D7D-FDE3-5C72-43EF20B42E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725506-D80D-88D0-A879-0CED3C1A28CC}"/>
              </a:ext>
            </a:extLst>
          </p:cNvPr>
          <p:cNvSpPr>
            <a:spLocks noGrp="1"/>
          </p:cNvSpPr>
          <p:nvPr>
            <p:ph type="body" idx="1"/>
          </p:nvPr>
        </p:nvSpPr>
        <p:spPr/>
        <p:txBody>
          <a:bodyPr/>
          <a:lstStyle/>
          <a:p>
            <a:r>
              <a:rPr lang="en-GB" dirty="0"/>
              <a:t>I have taught in three schools, each school offering different experiences and children, shaping and moulding to the teacher I am today. This will be my tenth year of teacher… I know…where has the time gone! Within Early years, you have to be flexible and work with the children to get the best possible results and thinking on your toes is essential, I am often sat at home </a:t>
            </a:r>
            <a:r>
              <a:rPr lang="en-GB" dirty="0" err="1"/>
              <a:t>reseaching</a:t>
            </a:r>
            <a:r>
              <a:rPr lang="en-GB" dirty="0"/>
              <a:t> dinosaur names, the latest princess, why does it rain and how to get playdough out of my clothes….. Hence my famous line… I will figure it out.  </a:t>
            </a:r>
          </a:p>
        </p:txBody>
      </p:sp>
      <p:sp>
        <p:nvSpPr>
          <p:cNvPr id="4" name="Slide Number Placeholder 3">
            <a:extLst>
              <a:ext uri="{FF2B5EF4-FFF2-40B4-BE49-F238E27FC236}">
                <a16:creationId xmlns:a16="http://schemas.microsoft.com/office/drawing/2014/main" id="{F0E14FD4-AFAC-E1DF-EDD9-22ED763DCC3C}"/>
              </a:ext>
            </a:extLst>
          </p:cNvPr>
          <p:cNvSpPr>
            <a:spLocks noGrp="1"/>
          </p:cNvSpPr>
          <p:nvPr>
            <p:ph type="sldNum" sz="quarter" idx="5"/>
          </p:nvPr>
        </p:nvSpPr>
        <p:spPr/>
        <p:txBody>
          <a:bodyPr/>
          <a:lstStyle/>
          <a:p>
            <a:fld id="{AD203792-0552-495B-87E5-F7BD8147C32B}" type="slidenum">
              <a:rPr lang="en-GB" smtClean="0"/>
              <a:t>5</a:t>
            </a:fld>
            <a:endParaRPr lang="en-GB"/>
          </a:p>
        </p:txBody>
      </p:sp>
    </p:spTree>
    <p:extLst>
      <p:ext uri="{BB962C8B-B14F-4D97-AF65-F5344CB8AC3E}">
        <p14:creationId xmlns:p14="http://schemas.microsoft.com/office/powerpoint/2010/main" val="20111033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highly recommend you attend this workshop as I will go through the sounds, provide resources and how best to support your child at home. </a:t>
            </a:r>
          </a:p>
        </p:txBody>
      </p:sp>
      <p:sp>
        <p:nvSpPr>
          <p:cNvPr id="4" name="Slide Number Placeholder 3"/>
          <p:cNvSpPr>
            <a:spLocks noGrp="1"/>
          </p:cNvSpPr>
          <p:nvPr>
            <p:ph type="sldNum" sz="quarter" idx="5"/>
          </p:nvPr>
        </p:nvSpPr>
        <p:spPr/>
        <p:txBody>
          <a:bodyPr/>
          <a:lstStyle/>
          <a:p>
            <a:fld id="{AD203792-0552-495B-87E5-F7BD8147C32B}" type="slidenum">
              <a:rPr lang="en-GB" smtClean="0"/>
              <a:t>6</a:t>
            </a:fld>
            <a:endParaRPr lang="en-GB"/>
          </a:p>
        </p:txBody>
      </p:sp>
    </p:spTree>
    <p:extLst>
      <p:ext uri="{BB962C8B-B14F-4D97-AF65-F5344CB8AC3E}">
        <p14:creationId xmlns:p14="http://schemas.microsoft.com/office/powerpoint/2010/main" val="5337047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Your child will be heard three times a week with an adult, this will take place on Monday, Wednesday, Thursday. By Thursday your child will be confident in reading their guided reading book and should be feeling proud and excited to share their reading skills and knowledge. </a:t>
            </a:r>
          </a:p>
          <a:p>
            <a:r>
              <a:rPr lang="en-GB" dirty="0"/>
              <a:t>We will collect in all books the following Monday……… this will give you Thursday evening, Friday, Saturday and Sunday to read at home with your child. </a:t>
            </a:r>
          </a:p>
          <a:p>
            <a:r>
              <a:rPr lang="en-GB" dirty="0"/>
              <a:t>It all sounds very confusing, however, once we start and get into routine it will become part of your weekly timetables. </a:t>
            </a:r>
          </a:p>
          <a:p>
            <a:r>
              <a:rPr lang="en-GB" dirty="0"/>
              <a:t>Guided reading will start when the children have learnt some sounds and are beginning to segment and blend CVC words. I will not hand out books with words, until I am confident they are ready, as this will damage a child confidence and takes away the enjoyment of reading. </a:t>
            </a:r>
          </a:p>
          <a:p>
            <a:r>
              <a:rPr lang="en-GB" dirty="0"/>
              <a:t>Each child will be given a yellow reading record, this is to be filled out each time you read with your child. This is important as it makes me aware of who needs additional reading time at school, if not being heard at school. </a:t>
            </a:r>
          </a:p>
        </p:txBody>
      </p:sp>
      <p:sp>
        <p:nvSpPr>
          <p:cNvPr id="4" name="Slide Number Placeholder 3"/>
          <p:cNvSpPr>
            <a:spLocks noGrp="1"/>
          </p:cNvSpPr>
          <p:nvPr>
            <p:ph type="sldNum" sz="quarter" idx="5"/>
          </p:nvPr>
        </p:nvSpPr>
        <p:spPr/>
        <p:txBody>
          <a:bodyPr/>
          <a:lstStyle/>
          <a:p>
            <a:fld id="{AD203792-0552-495B-87E5-F7BD8147C32B}" type="slidenum">
              <a:rPr lang="en-GB" smtClean="0"/>
              <a:t>7</a:t>
            </a:fld>
            <a:endParaRPr lang="en-GB"/>
          </a:p>
        </p:txBody>
      </p:sp>
    </p:spTree>
    <p:extLst>
      <p:ext uri="{BB962C8B-B14F-4D97-AF65-F5344CB8AC3E}">
        <p14:creationId xmlns:p14="http://schemas.microsoft.com/office/powerpoint/2010/main" val="2871089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just want to share with you the Early Years curriculum for Maths. I have provided you the curriculum, I just want to give you some time to digest and read. As you can see we only use numbers to 20. We verbally count to 20. Our role in EYFS is to ensure each child has a DEEP understanding of numbers to 10. Number bond facts are essential, alongside </a:t>
            </a:r>
            <a:r>
              <a:rPr lang="en-GB" dirty="0" err="1"/>
              <a:t>subertising</a:t>
            </a:r>
            <a:r>
              <a:rPr lang="en-GB" dirty="0"/>
              <a:t>. You maybe thinking ‘But my child already knows numbers 0-5’. White rose has developed a programme where a child embeds and deepens mathematical thinking and talking. </a:t>
            </a:r>
          </a:p>
          <a:p>
            <a:r>
              <a:rPr lang="en-GB" dirty="0"/>
              <a:t>As teachers we will challenge and allow children to problem solve with numbers to 10, developing a mastery approach. </a:t>
            </a:r>
          </a:p>
          <a:p>
            <a:r>
              <a:rPr lang="en-GB" dirty="0"/>
              <a:t>Maths is taught daily as a whole class </a:t>
            </a:r>
          </a:p>
          <a:p>
            <a:r>
              <a:rPr lang="en-GB" dirty="0"/>
              <a:t>Maths is embedded within the provision </a:t>
            </a:r>
          </a:p>
          <a:p>
            <a:endParaRPr lang="en-GB" dirty="0"/>
          </a:p>
        </p:txBody>
      </p:sp>
      <p:sp>
        <p:nvSpPr>
          <p:cNvPr id="4" name="Slide Number Placeholder 3"/>
          <p:cNvSpPr>
            <a:spLocks noGrp="1"/>
          </p:cNvSpPr>
          <p:nvPr>
            <p:ph type="sldNum" sz="quarter" idx="5"/>
          </p:nvPr>
        </p:nvSpPr>
        <p:spPr/>
        <p:txBody>
          <a:bodyPr/>
          <a:lstStyle/>
          <a:p>
            <a:fld id="{AD203792-0552-495B-87E5-F7BD8147C32B}" type="slidenum">
              <a:rPr lang="en-GB" smtClean="0"/>
              <a:t>8</a:t>
            </a:fld>
            <a:endParaRPr lang="en-GB"/>
          </a:p>
        </p:txBody>
      </p:sp>
    </p:spTree>
    <p:extLst>
      <p:ext uri="{BB962C8B-B14F-4D97-AF65-F5344CB8AC3E}">
        <p14:creationId xmlns:p14="http://schemas.microsoft.com/office/powerpoint/2010/main" val="20598660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many blueberries can you see? How do you know? What other numbers can you see? </a:t>
            </a:r>
          </a:p>
          <a:p>
            <a:r>
              <a:rPr lang="en-GB" dirty="0"/>
              <a:t>Our aim is for each child to be fluent with their </a:t>
            </a:r>
            <a:r>
              <a:rPr lang="en-GB" dirty="0" err="1"/>
              <a:t>subertising</a:t>
            </a:r>
            <a:r>
              <a:rPr lang="en-GB" dirty="0"/>
              <a:t> as this is the foundations of number and will ensure a strong grasps of number patterns as they work through the school. </a:t>
            </a:r>
          </a:p>
        </p:txBody>
      </p:sp>
      <p:sp>
        <p:nvSpPr>
          <p:cNvPr id="4" name="Slide Number Placeholder 3"/>
          <p:cNvSpPr>
            <a:spLocks noGrp="1"/>
          </p:cNvSpPr>
          <p:nvPr>
            <p:ph type="sldNum" sz="quarter" idx="5"/>
          </p:nvPr>
        </p:nvSpPr>
        <p:spPr/>
        <p:txBody>
          <a:bodyPr/>
          <a:lstStyle/>
          <a:p>
            <a:fld id="{AD203792-0552-495B-87E5-F7BD8147C32B}" type="slidenum">
              <a:rPr lang="en-GB" smtClean="0"/>
              <a:t>9</a:t>
            </a:fld>
            <a:endParaRPr lang="en-GB"/>
          </a:p>
        </p:txBody>
      </p:sp>
    </p:spTree>
    <p:extLst>
      <p:ext uri="{BB962C8B-B14F-4D97-AF65-F5344CB8AC3E}">
        <p14:creationId xmlns:p14="http://schemas.microsoft.com/office/powerpoint/2010/main" val="2798606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Drawing club is amazing, every child enjoys it and looks forward to the sessions. Drawing club is a daily session at the beginning of the day. I will start by reading a story………. This is followed by vocabulary and actions which the children repeat and use within their story telling. They then draw a picture based on the theme… which is followed by a secret word and number. </a:t>
            </a:r>
          </a:p>
        </p:txBody>
      </p:sp>
      <p:sp>
        <p:nvSpPr>
          <p:cNvPr id="4" name="Slide Number Placeholder 3"/>
          <p:cNvSpPr>
            <a:spLocks noGrp="1"/>
          </p:cNvSpPr>
          <p:nvPr>
            <p:ph type="sldNum" sz="quarter" idx="5"/>
          </p:nvPr>
        </p:nvSpPr>
        <p:spPr/>
        <p:txBody>
          <a:bodyPr/>
          <a:lstStyle/>
          <a:p>
            <a:fld id="{AD203792-0552-495B-87E5-F7BD8147C32B}" type="slidenum">
              <a:rPr lang="en-GB" smtClean="0"/>
              <a:t>10</a:t>
            </a:fld>
            <a:endParaRPr lang="en-GB"/>
          </a:p>
        </p:txBody>
      </p:sp>
    </p:spTree>
    <p:extLst>
      <p:ext uri="{BB962C8B-B14F-4D97-AF65-F5344CB8AC3E}">
        <p14:creationId xmlns:p14="http://schemas.microsoft.com/office/powerpoint/2010/main" val="26746636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D203792-0552-495B-87E5-F7BD8147C32B}" type="slidenum">
              <a:rPr lang="en-GB" smtClean="0"/>
              <a:t>11</a:t>
            </a:fld>
            <a:endParaRPr lang="en-GB"/>
          </a:p>
        </p:txBody>
      </p:sp>
    </p:spTree>
    <p:extLst>
      <p:ext uri="{BB962C8B-B14F-4D97-AF65-F5344CB8AC3E}">
        <p14:creationId xmlns:p14="http://schemas.microsoft.com/office/powerpoint/2010/main" val="41805901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speaks for itself. I am such an </a:t>
            </a:r>
            <a:r>
              <a:rPr lang="en-GB" dirty="0" err="1"/>
              <a:t>avocate</a:t>
            </a:r>
            <a:r>
              <a:rPr lang="en-GB" dirty="0"/>
              <a:t> for play and the importance of this enriching resource. Each day is different and the children lead the play, us adults facilitate this by prompting, suggesting and enhancing their play experiences. </a:t>
            </a:r>
          </a:p>
        </p:txBody>
      </p:sp>
      <p:sp>
        <p:nvSpPr>
          <p:cNvPr id="4" name="Slide Number Placeholder 3"/>
          <p:cNvSpPr>
            <a:spLocks noGrp="1"/>
          </p:cNvSpPr>
          <p:nvPr>
            <p:ph type="sldNum" sz="quarter" idx="5"/>
          </p:nvPr>
        </p:nvSpPr>
        <p:spPr/>
        <p:txBody>
          <a:bodyPr/>
          <a:lstStyle/>
          <a:p>
            <a:fld id="{AD203792-0552-495B-87E5-F7BD8147C32B}" type="slidenum">
              <a:rPr lang="en-GB" smtClean="0"/>
              <a:t>12</a:t>
            </a:fld>
            <a:endParaRPr lang="en-GB"/>
          </a:p>
        </p:txBody>
      </p:sp>
    </p:spTree>
    <p:extLst>
      <p:ext uri="{BB962C8B-B14F-4D97-AF65-F5344CB8AC3E}">
        <p14:creationId xmlns:p14="http://schemas.microsoft.com/office/powerpoint/2010/main" val="42744082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However, be mindful, they are very busy people and would greatly love a reduce in emails and phone calls. Please read everything they have sent you the information is there!!! If I feel there is a need to communicate after school with you, I will contact you and either prewarn a meeting after school or a phone call at a more convenient time. My door is always open and a I am friendly and approachable!! </a:t>
            </a:r>
          </a:p>
          <a:p>
            <a:r>
              <a:rPr lang="en-GB" dirty="0"/>
              <a:t>Is there a </a:t>
            </a:r>
            <a:r>
              <a:rPr lang="en-GB" dirty="0" err="1"/>
              <a:t>Whatsapp</a:t>
            </a:r>
            <a:r>
              <a:rPr lang="en-GB" dirty="0"/>
              <a:t> group chat up and running? Who is the classroom reps? </a:t>
            </a:r>
          </a:p>
        </p:txBody>
      </p:sp>
      <p:sp>
        <p:nvSpPr>
          <p:cNvPr id="4" name="Slide Number Placeholder 3"/>
          <p:cNvSpPr>
            <a:spLocks noGrp="1"/>
          </p:cNvSpPr>
          <p:nvPr>
            <p:ph type="sldNum" sz="quarter" idx="5"/>
          </p:nvPr>
        </p:nvSpPr>
        <p:spPr/>
        <p:txBody>
          <a:bodyPr/>
          <a:lstStyle/>
          <a:p>
            <a:fld id="{AD203792-0552-495B-87E5-F7BD8147C32B}" type="slidenum">
              <a:rPr lang="en-GB" smtClean="0"/>
              <a:t>13</a:t>
            </a:fld>
            <a:endParaRPr lang="en-GB"/>
          </a:p>
        </p:txBody>
      </p:sp>
    </p:spTree>
    <p:extLst>
      <p:ext uri="{BB962C8B-B14F-4D97-AF65-F5344CB8AC3E}">
        <p14:creationId xmlns:p14="http://schemas.microsoft.com/office/powerpoint/2010/main" val="414060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C403E-3E3C-E243-7294-399A77FF68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FFB8E32-4D0F-3F1E-93B0-A07D44FFE4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486F856-A6AF-F16E-EAD8-F15B04F618B5}"/>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0AFB95FB-F1ED-7EDF-596D-5B575D764E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C5ECD9-7840-6441-B75D-C67DA5AB178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302031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4DFAA1-9EA6-6C09-E994-74F51EE68CE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130F59-F560-A2ED-A1B5-09F20B87BE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F0E666-8781-3A7B-F3D2-826D85D58CD7}"/>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6C257E4E-C777-F707-9400-5767E07532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A789FFE-75C5-4957-63A6-5B64468D376A}"/>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360201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D2BF6-A971-9F07-9871-85CEFA268BC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62A7653-E606-B923-3E86-4EC8E43A56E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D673508-CD44-1CD4-1A6B-3169852E0E8F}"/>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DE55110C-654D-F449-403B-62959B5760C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1620C1-0E25-A547-F5A3-230EAEA76D32}"/>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2047774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6935-B980-43F6-4FC4-FB8E6D4FDB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D49632-072C-A739-6175-ED7053D529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7CDB612-7302-7E89-B1C6-03874E98837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F707DB-4CD2-F58A-7661-42D6241DE333}"/>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6" name="Footer Placeholder 5">
            <a:extLst>
              <a:ext uri="{FF2B5EF4-FFF2-40B4-BE49-F238E27FC236}">
                <a16:creationId xmlns:a16="http://schemas.microsoft.com/office/drawing/2014/main" id="{2B8612A9-27F4-94DD-0588-D87EB3A895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BA2172-4634-EEEF-4105-8E1071E3A3F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343884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C88C7-A6EF-8C5F-187E-0053522000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8D3658F-A857-EF63-271E-64B6A110371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22D5B2B-5AA6-3493-A128-44543D6211E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96AD6F1-F28E-0273-460C-E7F34E4495C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63727D7-4963-2046-8A9E-1CF1A2BEF0F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540EC39-AB82-1049-D98A-9492E09C01CF}"/>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8" name="Footer Placeholder 7">
            <a:extLst>
              <a:ext uri="{FF2B5EF4-FFF2-40B4-BE49-F238E27FC236}">
                <a16:creationId xmlns:a16="http://schemas.microsoft.com/office/drawing/2014/main" id="{DF86573D-B419-6145-68A0-10E7A2C0691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3AE7B46-1EB7-CF74-6231-E85E3F311F07}"/>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63511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37A2F-DBDA-9D9C-1EB8-C92714468C4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085B546-2452-BF5F-AD33-49F864131818}"/>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4" name="Footer Placeholder 3">
            <a:extLst>
              <a:ext uri="{FF2B5EF4-FFF2-40B4-BE49-F238E27FC236}">
                <a16:creationId xmlns:a16="http://schemas.microsoft.com/office/drawing/2014/main" id="{B969D71D-10A0-3A3E-E717-BD8809FBEEB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5FB3C1E-6187-5426-E51E-94289B463D99}"/>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41098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25A64B9-F893-4EC2-37AD-0DF241986143}"/>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3" name="Footer Placeholder 2">
            <a:extLst>
              <a:ext uri="{FF2B5EF4-FFF2-40B4-BE49-F238E27FC236}">
                <a16:creationId xmlns:a16="http://schemas.microsoft.com/office/drawing/2014/main" id="{D8FEECE1-1CA5-2647-C334-7870B65C571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319414-04AA-AD20-418E-E81B56B4F05B}"/>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1232466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51683-8FC9-156A-20A0-5E9EE8784B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B5279ED-04FE-0028-8504-6C19FE6740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845BD23-3FBE-74B0-2B5F-723C462F83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5CD7E90-3DA0-8978-EDBF-6ABD6F617E12}"/>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6" name="Footer Placeholder 5">
            <a:extLst>
              <a:ext uri="{FF2B5EF4-FFF2-40B4-BE49-F238E27FC236}">
                <a16:creationId xmlns:a16="http://schemas.microsoft.com/office/drawing/2014/main" id="{5510A728-34BF-5BE7-E0A5-02D2A344CD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C5C81E2-2767-1AFA-38BB-ECADF2DB9C06}"/>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68441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6B260-1AD2-E9F7-C79C-0CD22D24DA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1A8A56F-0C61-2BCE-AA39-DD83A30544C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7908EF6-094A-CCA5-B396-A52F5D051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5B3144-25ED-CDA3-9AA6-65D0D547DB49}"/>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6" name="Footer Placeholder 5">
            <a:extLst>
              <a:ext uri="{FF2B5EF4-FFF2-40B4-BE49-F238E27FC236}">
                <a16:creationId xmlns:a16="http://schemas.microsoft.com/office/drawing/2014/main" id="{A806984B-8F8F-1ACD-561E-33620AD1F5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090916-9CCB-B56C-44FC-8E26B9F76254}"/>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97033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C13F4-BDD2-EDAA-1E29-0FD4B477505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ECD400-3AEC-DD6D-C9BB-A57A238D26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4D263E-B312-AE99-56F4-F4CDD6122F6C}"/>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299A0BA2-C88E-34E5-E7A5-79C06728F0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F0D64B-E7BF-988D-E403-24EC0484660B}"/>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1834914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1CE1D00-C22F-CE67-7E0C-7EAB11663D0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C5453F-DD60-28D3-C2EA-E21A4D938EF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5B625-AC34-AD02-F78F-D5BFFDB039B5}"/>
              </a:ext>
            </a:extLst>
          </p:cNvPr>
          <p:cNvSpPr>
            <a:spLocks noGrp="1"/>
          </p:cNvSpPr>
          <p:nvPr>
            <p:ph type="dt" sz="half" idx="10"/>
          </p:nvPr>
        </p:nvSpPr>
        <p:spPr/>
        <p:txBody>
          <a:body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B6E364EE-BB35-5F75-BA2A-EC60C44BD1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F2F805-6034-099E-38DF-6017A4885D10}"/>
              </a:ext>
            </a:extLst>
          </p:cNvPr>
          <p:cNvSpPr>
            <a:spLocks noGrp="1"/>
          </p:cNvSpPr>
          <p:nvPr>
            <p:ph type="sldNum" sz="quarter" idx="12"/>
          </p:nvPr>
        </p:nvSpPr>
        <p:spPr/>
        <p:txBody>
          <a:bodyPr/>
          <a:lstStyle/>
          <a:p>
            <a:fld id="{AAB2867C-8039-49F8-A492-AC3B0B84B3D7}" type="slidenum">
              <a:rPr lang="en-GB" smtClean="0"/>
              <a:t>‹#›</a:t>
            </a:fld>
            <a:endParaRPr lang="en-GB"/>
          </a:p>
        </p:txBody>
      </p:sp>
    </p:spTree>
    <p:extLst>
      <p:ext uri="{BB962C8B-B14F-4D97-AF65-F5344CB8AC3E}">
        <p14:creationId xmlns:p14="http://schemas.microsoft.com/office/powerpoint/2010/main" val="3566466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D00FDC9-8A7B-F9FA-0D73-3F474F8CF1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3D3D521-505A-B44F-CCB2-E3BBBAB6F47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64D5E-4A02-14DB-B2A9-8CB94A0BCD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504FAE4-D6C7-4A64-99E7-55BC3FCA4D5D}" type="datetimeFigureOut">
              <a:rPr lang="en-GB" smtClean="0"/>
              <a:t>22/09/2026</a:t>
            </a:fld>
            <a:endParaRPr lang="en-GB"/>
          </a:p>
        </p:txBody>
      </p:sp>
      <p:sp>
        <p:nvSpPr>
          <p:cNvPr id="5" name="Footer Placeholder 4">
            <a:extLst>
              <a:ext uri="{FF2B5EF4-FFF2-40B4-BE49-F238E27FC236}">
                <a16:creationId xmlns:a16="http://schemas.microsoft.com/office/drawing/2014/main" id="{C50541AA-FDDE-2845-A70D-2B3665087E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80FD2A4-DCB4-0B49-E305-8EC0839D6D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AB2867C-8039-49F8-A492-AC3B0B84B3D7}" type="slidenum">
              <a:rPr lang="en-GB" smtClean="0"/>
              <a:t>‹#›</a:t>
            </a:fld>
            <a:endParaRPr lang="en-GB"/>
          </a:p>
        </p:txBody>
      </p:sp>
    </p:spTree>
    <p:extLst>
      <p:ext uri="{BB962C8B-B14F-4D97-AF65-F5344CB8AC3E}">
        <p14:creationId xmlns:p14="http://schemas.microsoft.com/office/powerpoint/2010/main" val="25727989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info@woodleatlt.co.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6A7EFB6A-553B-CC09-C1C4-94298203A32D}"/>
              </a:ext>
            </a:extLst>
          </p:cNvPr>
          <p:cNvSpPr>
            <a:spLocks noGrp="1"/>
          </p:cNvSpPr>
          <p:nvPr>
            <p:ph type="ctrTitle"/>
          </p:nvPr>
        </p:nvSpPr>
        <p:spPr>
          <a:xfrm>
            <a:off x="1301261" y="590062"/>
            <a:ext cx="5409655" cy="2838938"/>
          </a:xfrm>
        </p:spPr>
        <p:txBody>
          <a:bodyPr>
            <a:normAutofit/>
          </a:bodyPr>
          <a:lstStyle/>
          <a:p>
            <a:pPr algn="l"/>
            <a:r>
              <a:rPr lang="en-GB" sz="5600">
                <a:solidFill>
                  <a:srgbClr val="FFFFFF"/>
                </a:solidFill>
              </a:rPr>
              <a:t>Meet the Teacher</a:t>
            </a:r>
            <a:endParaRPr lang="en-GB" sz="5600"/>
          </a:p>
        </p:txBody>
      </p:sp>
      <p:sp>
        <p:nvSpPr>
          <p:cNvPr id="3" name="Subtitle 2">
            <a:extLst>
              <a:ext uri="{FF2B5EF4-FFF2-40B4-BE49-F238E27FC236}">
                <a16:creationId xmlns:a16="http://schemas.microsoft.com/office/drawing/2014/main" id="{F93DD8C3-A335-8AE1-CBD2-617188251089}"/>
              </a:ext>
            </a:extLst>
          </p:cNvPr>
          <p:cNvSpPr>
            <a:spLocks noGrp="1"/>
          </p:cNvSpPr>
          <p:nvPr>
            <p:ph type="subTitle" idx="1"/>
          </p:nvPr>
        </p:nvSpPr>
        <p:spPr>
          <a:xfrm>
            <a:off x="5642044" y="4698614"/>
            <a:ext cx="5088650" cy="1198120"/>
          </a:xfrm>
        </p:spPr>
        <p:txBody>
          <a:bodyPr vert="horz" lIns="91440" tIns="45720" rIns="91440" bIns="45720" rtlCol="0" anchor="t">
            <a:normAutofit/>
          </a:bodyPr>
          <a:lstStyle/>
          <a:p>
            <a:pPr algn="r"/>
            <a:r>
              <a:rPr lang="en-GB" sz="2800">
                <a:solidFill>
                  <a:srgbClr val="FFFFFF"/>
                </a:solidFill>
              </a:rPr>
              <a:t>Reception – Lambs Class</a:t>
            </a:r>
          </a:p>
        </p:txBody>
      </p:sp>
      <p:sp>
        <p:nvSpPr>
          <p:cNvPr id="10"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176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2"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763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4"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20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6" name="Straight Connector 15">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496322"/>
            <a:ext cx="0" cy="335280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92509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41A82-2910-B845-1DF9-0C98EE3085C6}"/>
              </a:ext>
            </a:extLst>
          </p:cNvPr>
          <p:cNvSpPr>
            <a:spLocks noGrp="1"/>
          </p:cNvSpPr>
          <p:nvPr>
            <p:ph type="title"/>
          </p:nvPr>
        </p:nvSpPr>
        <p:spPr/>
        <p:txBody>
          <a:bodyPr/>
          <a:lstStyle/>
          <a:p>
            <a:r>
              <a:rPr lang="en-GB" dirty="0">
                <a:latin typeface="Twinkl" panose="02000000000000000000" pitchFamily="2" charset="0"/>
              </a:rPr>
              <a:t>Who will be looking after your child? </a:t>
            </a:r>
          </a:p>
        </p:txBody>
      </p:sp>
      <p:sp>
        <p:nvSpPr>
          <p:cNvPr id="3" name="Content Placeholder 2">
            <a:extLst>
              <a:ext uri="{FF2B5EF4-FFF2-40B4-BE49-F238E27FC236}">
                <a16:creationId xmlns:a16="http://schemas.microsoft.com/office/drawing/2014/main" id="{F155CC49-0613-A25D-2FCC-414FA93F0471}"/>
              </a:ext>
            </a:extLst>
          </p:cNvPr>
          <p:cNvSpPr>
            <a:spLocks noGrp="1"/>
          </p:cNvSpPr>
          <p:nvPr>
            <p:ph idx="1"/>
          </p:nvPr>
        </p:nvSpPr>
        <p:spPr/>
        <p:txBody>
          <a:bodyPr vert="horz" lIns="91440" tIns="45720" rIns="91440" bIns="45720" rtlCol="0" anchor="t">
            <a:normAutofit/>
          </a:bodyPr>
          <a:lstStyle/>
          <a:p>
            <a:pPr>
              <a:lnSpc>
                <a:spcPct val="100000"/>
              </a:lnSpc>
            </a:pPr>
            <a:r>
              <a:rPr lang="en-GB" sz="3200" dirty="0">
                <a:solidFill>
                  <a:srgbClr val="404040"/>
                </a:solidFill>
                <a:latin typeface="Twinkl"/>
              </a:rPr>
              <a:t>Mrs Evans (Class Teacher – Monday, Tuesday and Wednesday)</a:t>
            </a:r>
            <a:endParaRPr lang="en-US" sz="3200">
              <a:solidFill>
                <a:srgbClr val="404040"/>
              </a:solidFill>
              <a:latin typeface="Twinkl"/>
            </a:endParaRPr>
          </a:p>
          <a:p>
            <a:pPr>
              <a:lnSpc>
                <a:spcPct val="100000"/>
              </a:lnSpc>
            </a:pPr>
            <a:r>
              <a:rPr lang="en-GB" sz="3200" dirty="0">
                <a:solidFill>
                  <a:srgbClr val="404040"/>
                </a:solidFill>
                <a:latin typeface="Twinkl"/>
              </a:rPr>
              <a:t>Mrs Standing (Class Teacher – Thursday and Friday)</a:t>
            </a:r>
            <a:endParaRPr lang="en-US" sz="3200" dirty="0">
              <a:latin typeface="Twinkl"/>
            </a:endParaRPr>
          </a:p>
          <a:p>
            <a:pPr>
              <a:lnSpc>
                <a:spcPct val="100000"/>
              </a:lnSpc>
            </a:pPr>
            <a:r>
              <a:rPr lang="en-GB" sz="3200" dirty="0">
                <a:solidFill>
                  <a:srgbClr val="404040"/>
                </a:solidFill>
                <a:latin typeface="Twinkl"/>
              </a:rPr>
              <a:t>Miss Blakeney (Teaching Assistant) </a:t>
            </a:r>
            <a:endParaRPr lang="en-US" sz="3200">
              <a:latin typeface="Twinkl"/>
            </a:endParaRPr>
          </a:p>
          <a:p>
            <a:pPr>
              <a:lnSpc>
                <a:spcPct val="100000"/>
              </a:lnSpc>
            </a:pPr>
            <a:r>
              <a:rPr lang="en-GB" sz="3200" dirty="0">
                <a:solidFill>
                  <a:srgbClr val="404040"/>
                </a:solidFill>
                <a:latin typeface="Twinkl"/>
              </a:rPr>
              <a:t>Miss </a:t>
            </a:r>
            <a:r>
              <a:rPr lang="en-GB" sz="3200" dirty="0" err="1">
                <a:solidFill>
                  <a:srgbClr val="404040"/>
                </a:solidFill>
                <a:latin typeface="Twinkl"/>
              </a:rPr>
              <a:t>Gulless</a:t>
            </a:r>
            <a:r>
              <a:rPr lang="en-GB" sz="3200" dirty="0">
                <a:solidFill>
                  <a:srgbClr val="404040"/>
                </a:solidFill>
                <a:latin typeface="Twinkl"/>
              </a:rPr>
              <a:t> (Teaching Assistant) </a:t>
            </a:r>
            <a:endParaRPr lang="en-US" sz="3200">
              <a:latin typeface="Twinkl"/>
            </a:endParaRPr>
          </a:p>
          <a:p>
            <a:pPr>
              <a:lnSpc>
                <a:spcPct val="100000"/>
              </a:lnSpc>
            </a:pPr>
            <a:r>
              <a:rPr lang="en-GB" sz="3200" dirty="0">
                <a:solidFill>
                  <a:srgbClr val="404040"/>
                </a:solidFill>
                <a:latin typeface="Twinkl"/>
              </a:rPr>
              <a:t>Mrs Gregory (Teaching Assistant)</a:t>
            </a:r>
            <a:endParaRPr lang="en-GB" sz="3200" dirty="0">
              <a:solidFill>
                <a:srgbClr val="404040"/>
              </a:solidFill>
              <a:latin typeface="Twinkl" panose="02000000000000000000" pitchFamily="2" charset="0"/>
            </a:endParaRPr>
          </a:p>
          <a:p>
            <a:endParaRPr lang="en-GB" dirty="0">
              <a:latin typeface="Twinkl" panose="02000000000000000000" pitchFamily="2" charset="0"/>
            </a:endParaRPr>
          </a:p>
        </p:txBody>
      </p:sp>
    </p:spTree>
    <p:extLst>
      <p:ext uri="{BB962C8B-B14F-4D97-AF65-F5344CB8AC3E}">
        <p14:creationId xmlns:p14="http://schemas.microsoft.com/office/powerpoint/2010/main" val="2591236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024002-1209-E5AB-5D6A-1B3B8BE225B5}"/>
              </a:ext>
            </a:extLst>
          </p:cNvPr>
          <p:cNvSpPr>
            <a:spLocks noGrp="1"/>
          </p:cNvSpPr>
          <p:nvPr>
            <p:ph type="title"/>
          </p:nvPr>
        </p:nvSpPr>
        <p:spPr>
          <a:xfrm>
            <a:off x="797668" y="1396686"/>
            <a:ext cx="4241260" cy="4064628"/>
          </a:xfrm>
        </p:spPr>
        <p:txBody>
          <a:bodyPr>
            <a:normAutofit/>
          </a:bodyPr>
          <a:lstStyle/>
          <a:p>
            <a:r>
              <a:rPr lang="en-GB" dirty="0">
                <a:solidFill>
                  <a:srgbClr val="FFFFFF"/>
                </a:solidFill>
                <a:latin typeface="Twinkl"/>
              </a:rPr>
              <a:t>Who are we?</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7F707995-55F2-AD40-189D-7B472613F0E2}"/>
              </a:ext>
            </a:extLst>
          </p:cNvPr>
          <p:cNvSpPr>
            <a:spLocks noGrp="1"/>
          </p:cNvSpPr>
          <p:nvPr>
            <p:ph idx="1"/>
          </p:nvPr>
        </p:nvSpPr>
        <p:spPr>
          <a:xfrm>
            <a:off x="5370153" y="1526033"/>
            <a:ext cx="5536397" cy="3935281"/>
          </a:xfrm>
        </p:spPr>
        <p:txBody>
          <a:bodyPr vert="horz" lIns="91440" tIns="45720" rIns="91440" bIns="45720" rtlCol="0" anchor="t">
            <a:normAutofit/>
          </a:bodyPr>
          <a:lstStyle/>
          <a:p>
            <a:r>
              <a:rPr lang="en-GB" sz="2400" dirty="0">
                <a:latin typeface="Twinkl"/>
              </a:rPr>
              <a:t>Experienced class teachers, both teaching for over 20 years</a:t>
            </a:r>
            <a:endParaRPr lang="en-US" dirty="0"/>
          </a:p>
          <a:p>
            <a:r>
              <a:rPr lang="en-GB" sz="2400" dirty="0">
                <a:latin typeface="Twinkl"/>
              </a:rPr>
              <a:t>Experienced in leading Early Years in a number of schools</a:t>
            </a:r>
          </a:p>
          <a:p>
            <a:r>
              <a:rPr lang="en-GB" sz="2400" dirty="0">
                <a:latin typeface="Twinkl"/>
              </a:rPr>
              <a:t>Assistant Heads at previous schools</a:t>
            </a:r>
          </a:p>
          <a:p>
            <a:r>
              <a:rPr lang="en-GB" sz="2400" dirty="0">
                <a:latin typeface="Twinkl"/>
              </a:rPr>
              <a:t>Parents – girl mum and a boy mum</a:t>
            </a:r>
          </a:p>
          <a:p>
            <a:endParaRPr lang="en-GB" sz="2400" dirty="0">
              <a:latin typeface="Twinkl"/>
            </a:endParaRPr>
          </a:p>
          <a:p>
            <a:endParaRPr lang="en-GB" sz="2400" dirty="0"/>
          </a:p>
        </p:txBody>
      </p:sp>
    </p:spTree>
    <p:extLst>
      <p:ext uri="{BB962C8B-B14F-4D97-AF65-F5344CB8AC3E}">
        <p14:creationId xmlns:p14="http://schemas.microsoft.com/office/powerpoint/2010/main" val="24081265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ECF25-DF90-33A2-E42D-75BA1AD7BCCE}"/>
              </a:ext>
            </a:extLst>
          </p:cNvPr>
          <p:cNvSpPr>
            <a:spLocks noGrp="1"/>
          </p:cNvSpPr>
          <p:nvPr>
            <p:ph type="title"/>
          </p:nvPr>
        </p:nvSpPr>
        <p:spPr>
          <a:xfrm>
            <a:off x="686834" y="1153572"/>
            <a:ext cx="3200400" cy="4461163"/>
          </a:xfrm>
        </p:spPr>
        <p:txBody>
          <a:bodyPr>
            <a:normAutofit/>
          </a:bodyPr>
          <a:lstStyle/>
          <a:p>
            <a:r>
              <a:rPr lang="en-GB" dirty="0">
                <a:solidFill>
                  <a:srgbClr val="FFFFFF"/>
                </a:solidFill>
                <a:latin typeface="Twinkl"/>
              </a:rPr>
              <a:t>A day in the life of a reception </a:t>
            </a:r>
            <a:r>
              <a:rPr lang="en-GB">
                <a:solidFill>
                  <a:srgbClr val="FFFFFF"/>
                </a:solidFill>
                <a:latin typeface="Twinkl"/>
              </a:rPr>
              <a:t>child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95E7D2C8-4CD3-1D54-DDE1-DB7332F32298}"/>
              </a:ext>
            </a:extLst>
          </p:cNvPr>
          <p:cNvSpPr>
            <a:spLocks noGrp="1"/>
          </p:cNvSpPr>
          <p:nvPr>
            <p:ph idx="1"/>
          </p:nvPr>
        </p:nvSpPr>
        <p:spPr>
          <a:xfrm>
            <a:off x="4447308" y="591344"/>
            <a:ext cx="6906491" cy="5585619"/>
          </a:xfrm>
        </p:spPr>
        <p:txBody>
          <a:bodyPr anchor="ctr">
            <a:normAutofit fontScale="85000" lnSpcReduction="20000"/>
          </a:bodyPr>
          <a:lstStyle/>
          <a:p>
            <a:pPr marL="0" indent="0">
              <a:buNone/>
            </a:pPr>
            <a:r>
              <a:rPr lang="en-GB" sz="2000" dirty="0">
                <a:latin typeface="Twinkl"/>
              </a:rPr>
              <a:t>Reception gate will open between 8:35-8:50 a.m.</a:t>
            </a:r>
            <a:endParaRPr lang="en-US"/>
          </a:p>
          <a:p>
            <a:pPr marL="0" indent="0">
              <a:buNone/>
            </a:pPr>
            <a:endParaRPr lang="en-GB" sz="2000" dirty="0">
              <a:latin typeface="Twinkl"/>
            </a:endParaRPr>
          </a:p>
          <a:p>
            <a:pPr marL="0" indent="0">
              <a:buNone/>
            </a:pPr>
            <a:r>
              <a:rPr lang="en-GB" sz="2000" dirty="0">
                <a:latin typeface="Twinkl"/>
              </a:rPr>
              <a:t>Throughout the day:</a:t>
            </a:r>
          </a:p>
          <a:p>
            <a:r>
              <a:rPr lang="en-GB" sz="2000" dirty="0">
                <a:latin typeface="Twinkl"/>
              </a:rPr>
              <a:t>Discover and learn for child initiated continuous provision</a:t>
            </a:r>
          </a:p>
          <a:p>
            <a:r>
              <a:rPr lang="en-GB" sz="2000" dirty="0">
                <a:latin typeface="Twinkl"/>
              </a:rPr>
              <a:t>Indoor/ outdoor provision</a:t>
            </a:r>
          </a:p>
          <a:p>
            <a:r>
              <a:rPr lang="en-GB" sz="2000" dirty="0">
                <a:latin typeface="Twinkl"/>
              </a:rPr>
              <a:t>Snack / milk provided</a:t>
            </a:r>
          </a:p>
          <a:p>
            <a:pPr marL="0" indent="0">
              <a:buNone/>
            </a:pPr>
            <a:endParaRPr lang="en-GB" sz="2000" dirty="0">
              <a:latin typeface="Twinkl"/>
            </a:endParaRPr>
          </a:p>
          <a:p>
            <a:pPr marL="0" indent="0">
              <a:buNone/>
            </a:pPr>
            <a:r>
              <a:rPr lang="en-GB" sz="2000" dirty="0">
                <a:latin typeface="Twinkl"/>
              </a:rPr>
              <a:t>Planned adult focus sessions:</a:t>
            </a:r>
          </a:p>
          <a:p>
            <a:r>
              <a:rPr lang="en-GB" sz="2000" dirty="0">
                <a:latin typeface="Twinkl"/>
              </a:rPr>
              <a:t>Phonics</a:t>
            </a:r>
          </a:p>
          <a:p>
            <a:r>
              <a:rPr lang="en-GB" sz="2000" dirty="0">
                <a:latin typeface="Twinkl"/>
              </a:rPr>
              <a:t>Drawing club</a:t>
            </a:r>
            <a:endParaRPr lang="en-GB">
              <a:latin typeface="Twinkl"/>
            </a:endParaRPr>
          </a:p>
          <a:p>
            <a:r>
              <a:rPr lang="en-GB" sz="2000" dirty="0">
                <a:latin typeface="Twinkl" panose="02000000000000000000" pitchFamily="2" charset="0"/>
              </a:rPr>
              <a:t>Guided reading</a:t>
            </a:r>
          </a:p>
          <a:p>
            <a:r>
              <a:rPr lang="en-GB" sz="2000" dirty="0">
                <a:latin typeface="Twinkl" panose="02000000000000000000" pitchFamily="2" charset="0"/>
              </a:rPr>
              <a:t>Maths</a:t>
            </a:r>
          </a:p>
          <a:p>
            <a:r>
              <a:rPr lang="en-GB" sz="2000" dirty="0">
                <a:latin typeface="Twinkl"/>
              </a:rPr>
              <a:t>Topic based learning</a:t>
            </a:r>
            <a:endParaRPr lang="en-GB"/>
          </a:p>
          <a:p>
            <a:r>
              <a:rPr lang="en-GB" sz="2000" dirty="0">
                <a:latin typeface="Twinkl" panose="02000000000000000000" pitchFamily="2" charset="0"/>
              </a:rPr>
              <a:t>Story</a:t>
            </a:r>
          </a:p>
          <a:p>
            <a:r>
              <a:rPr lang="en-GB" sz="2000" dirty="0">
                <a:latin typeface="Twinkl"/>
              </a:rPr>
              <a:t>PE – Fridays starting next week</a:t>
            </a:r>
          </a:p>
          <a:p>
            <a:endParaRPr lang="en-GB" sz="2000" dirty="0">
              <a:latin typeface="Twinkl" panose="02000000000000000000" pitchFamily="2" charset="0"/>
            </a:endParaRPr>
          </a:p>
          <a:p>
            <a:pPr marL="0" indent="0">
              <a:buNone/>
            </a:pPr>
            <a:r>
              <a:rPr lang="en-GB" sz="2000" dirty="0">
                <a:latin typeface="Twinkl"/>
              </a:rPr>
              <a:t>Home time:</a:t>
            </a:r>
          </a:p>
          <a:p>
            <a:r>
              <a:rPr lang="en-GB" sz="2000" dirty="0">
                <a:latin typeface="Twinkl"/>
              </a:rPr>
              <a:t>3:15 p.m.</a:t>
            </a:r>
            <a:endParaRPr lang="en-GB" sz="2000" dirty="0">
              <a:latin typeface="Twinkl" panose="02000000000000000000" pitchFamily="2" charset="0"/>
            </a:endParaRPr>
          </a:p>
        </p:txBody>
      </p:sp>
    </p:spTree>
    <p:extLst>
      <p:ext uri="{BB962C8B-B14F-4D97-AF65-F5344CB8AC3E}">
        <p14:creationId xmlns:p14="http://schemas.microsoft.com/office/powerpoint/2010/main" val="3327743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DE1C38E-16D4-A374-4841-980E0BBC047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843D67A-4481-4F1B-F998-0FF2EF7A9F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0A91C31C-7C30-4CF0-DF1C-40229A7562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EA561B-3FE4-6EB9-59B5-D172A6ECC917}"/>
              </a:ext>
            </a:extLst>
          </p:cNvPr>
          <p:cNvSpPr>
            <a:spLocks noGrp="1"/>
          </p:cNvSpPr>
          <p:nvPr>
            <p:ph type="title"/>
          </p:nvPr>
        </p:nvSpPr>
        <p:spPr>
          <a:xfrm>
            <a:off x="797668" y="1396686"/>
            <a:ext cx="4241260" cy="4064628"/>
          </a:xfrm>
        </p:spPr>
        <p:txBody>
          <a:bodyPr>
            <a:normAutofit/>
          </a:bodyPr>
          <a:lstStyle/>
          <a:p>
            <a:r>
              <a:rPr lang="en-GB" dirty="0">
                <a:solidFill>
                  <a:srgbClr val="FFFFFF"/>
                </a:solidFill>
                <a:latin typeface="Twinkl"/>
              </a:rPr>
              <a:t>What does my </a:t>
            </a:r>
            <a:r>
              <a:rPr lang="en-GB">
                <a:solidFill>
                  <a:srgbClr val="FFFFFF"/>
                </a:solidFill>
                <a:latin typeface="Twinkl"/>
              </a:rPr>
              <a:t>child need?</a:t>
            </a:r>
            <a:endParaRPr lang="en-US"/>
          </a:p>
        </p:txBody>
      </p:sp>
      <p:sp>
        <p:nvSpPr>
          <p:cNvPr id="12" name="Arc 11">
            <a:extLst>
              <a:ext uri="{FF2B5EF4-FFF2-40B4-BE49-F238E27FC236}">
                <a16:creationId xmlns:a16="http://schemas.microsoft.com/office/drawing/2014/main" id="{C33D8B76-2E89-D28F-1184-D626F52FC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AE476C98-BFCB-F237-FE79-442B26F09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48013BA-3EA6-9EC3-7E1D-BBB5AA870DB9}"/>
              </a:ext>
            </a:extLst>
          </p:cNvPr>
          <p:cNvSpPr>
            <a:spLocks noGrp="1"/>
          </p:cNvSpPr>
          <p:nvPr>
            <p:ph idx="1"/>
          </p:nvPr>
        </p:nvSpPr>
        <p:spPr>
          <a:xfrm>
            <a:off x="5370153" y="1526033"/>
            <a:ext cx="5536397" cy="4737921"/>
          </a:xfrm>
        </p:spPr>
        <p:txBody>
          <a:bodyPr vert="horz" lIns="91440" tIns="45720" rIns="91440" bIns="45720" rtlCol="0" anchor="t">
            <a:normAutofit fontScale="92500" lnSpcReduction="20000"/>
          </a:bodyPr>
          <a:lstStyle/>
          <a:p>
            <a:pPr marL="0" indent="0">
              <a:buNone/>
            </a:pPr>
            <a:r>
              <a:rPr lang="en-GB" sz="2400">
                <a:latin typeface="Twinkl"/>
              </a:rPr>
              <a:t>Please bring in daily:</a:t>
            </a:r>
            <a:endParaRPr lang="en-GB" sz="2400" dirty="0">
              <a:latin typeface="Twinkl"/>
            </a:endParaRPr>
          </a:p>
          <a:p>
            <a:r>
              <a:rPr lang="en-GB" sz="2400">
                <a:latin typeface="Twinkl"/>
              </a:rPr>
              <a:t>Waterbottle</a:t>
            </a:r>
            <a:endParaRPr lang="en-GB" sz="2400" dirty="0">
              <a:latin typeface="Twinkl"/>
            </a:endParaRPr>
          </a:p>
          <a:p>
            <a:r>
              <a:rPr lang="en-GB" sz="2400">
                <a:latin typeface="Twinkl"/>
              </a:rPr>
              <a:t>Book bag</a:t>
            </a:r>
            <a:endParaRPr lang="en-GB" sz="2400" dirty="0">
              <a:latin typeface="Twinkl"/>
            </a:endParaRPr>
          </a:p>
          <a:p>
            <a:r>
              <a:rPr lang="en-GB" sz="2400">
                <a:latin typeface="Twinkl"/>
              </a:rPr>
              <a:t>Coat (weather dependent)</a:t>
            </a:r>
            <a:endParaRPr lang="en-GB" sz="2400" dirty="0">
              <a:latin typeface="Twinkl"/>
            </a:endParaRPr>
          </a:p>
          <a:p>
            <a:r>
              <a:rPr lang="en-GB" sz="2400">
                <a:latin typeface="Twinkl"/>
              </a:rPr>
              <a:t>Suncream and hat (weather dependent)</a:t>
            </a:r>
            <a:endParaRPr lang="en-GB" sz="2400" dirty="0">
              <a:latin typeface="Twinkl"/>
            </a:endParaRPr>
          </a:p>
          <a:p>
            <a:endParaRPr lang="en-GB" sz="2400" dirty="0">
              <a:latin typeface="Twinkl"/>
            </a:endParaRPr>
          </a:p>
          <a:p>
            <a:pPr marL="0" indent="0">
              <a:buNone/>
            </a:pPr>
            <a:r>
              <a:rPr lang="en-GB" sz="2400">
                <a:latin typeface="Twinkl"/>
              </a:rPr>
              <a:t>To keep in school:</a:t>
            </a:r>
            <a:endParaRPr lang="en-GB" sz="2400" dirty="0">
              <a:latin typeface="Twinkl"/>
            </a:endParaRPr>
          </a:p>
          <a:p>
            <a:r>
              <a:rPr lang="en-GB" sz="2400">
                <a:latin typeface="Twinkl"/>
              </a:rPr>
              <a:t>Outdoor shoes / wellies</a:t>
            </a:r>
            <a:endParaRPr lang="en-GB" sz="2400" dirty="0">
              <a:latin typeface="Twinkl"/>
            </a:endParaRPr>
          </a:p>
          <a:p>
            <a:r>
              <a:rPr lang="en-GB" sz="2400">
                <a:latin typeface="Twinkl"/>
              </a:rPr>
              <a:t>Spare clothes bag</a:t>
            </a:r>
            <a:endParaRPr lang="en-GB" sz="2400" dirty="0">
              <a:latin typeface="Twinkl"/>
            </a:endParaRPr>
          </a:p>
          <a:p>
            <a:endParaRPr lang="en-GB" sz="2400" dirty="0">
              <a:latin typeface="Twinkl"/>
            </a:endParaRPr>
          </a:p>
          <a:p>
            <a:pPr marL="0" indent="0">
              <a:buNone/>
            </a:pPr>
            <a:r>
              <a:rPr lang="en-GB" sz="2400">
                <a:latin typeface="Twinkl"/>
              </a:rPr>
              <a:t>Wear PE kit all day on PE days</a:t>
            </a:r>
            <a:endParaRPr lang="en-GB" sz="2400" dirty="0">
              <a:latin typeface="Twinkl"/>
            </a:endParaRPr>
          </a:p>
          <a:p>
            <a:pPr marL="0" indent="0">
              <a:buNone/>
            </a:pPr>
            <a:endParaRPr lang="en-GB" sz="2400" dirty="0">
              <a:latin typeface="Twinkl"/>
            </a:endParaRPr>
          </a:p>
          <a:p>
            <a:pPr marL="0" indent="0">
              <a:buNone/>
            </a:pPr>
            <a:r>
              <a:rPr lang="en-GB" sz="2400">
                <a:latin typeface="Twinkl"/>
              </a:rPr>
              <a:t>NAME EVERYTHING!</a:t>
            </a:r>
            <a:endParaRPr lang="en-GB" sz="2400" dirty="0">
              <a:latin typeface="Twinkl"/>
            </a:endParaRPr>
          </a:p>
          <a:p>
            <a:endParaRPr lang="en-GB" sz="2400" dirty="0">
              <a:latin typeface="Twinkl"/>
            </a:endParaRPr>
          </a:p>
          <a:p>
            <a:endParaRPr lang="en-GB" sz="2400" dirty="0">
              <a:latin typeface="Twinkl"/>
            </a:endParaRPr>
          </a:p>
          <a:p>
            <a:endParaRPr lang="en-GB" sz="2400" dirty="0"/>
          </a:p>
        </p:txBody>
      </p:sp>
    </p:spTree>
    <p:extLst>
      <p:ext uri="{BB962C8B-B14F-4D97-AF65-F5344CB8AC3E}">
        <p14:creationId xmlns:p14="http://schemas.microsoft.com/office/powerpoint/2010/main" val="17769809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1A947B-D1B2-6D74-7EF4-6AC5C0852F68}"/>
              </a:ext>
            </a:extLst>
          </p:cNvPr>
          <p:cNvSpPr>
            <a:spLocks noGrp="1"/>
          </p:cNvSpPr>
          <p:nvPr>
            <p:ph type="title"/>
          </p:nvPr>
        </p:nvSpPr>
        <p:spPr>
          <a:xfrm>
            <a:off x="686834" y="1153572"/>
            <a:ext cx="3200400" cy="4461163"/>
          </a:xfrm>
        </p:spPr>
        <p:txBody>
          <a:bodyPr>
            <a:normAutofit/>
          </a:bodyPr>
          <a:lstStyle/>
          <a:p>
            <a:r>
              <a:rPr lang="en-GB" dirty="0">
                <a:solidFill>
                  <a:srgbClr val="FFFFFF"/>
                </a:solidFill>
                <a:latin typeface="Twinkl" panose="02000000000000000000" pitchFamily="2" charset="0"/>
              </a:rPr>
              <a:t>Phonics</a:t>
            </a:r>
          </a:p>
        </p:txBody>
      </p:sp>
      <p:sp>
        <p:nvSpPr>
          <p:cNvPr id="21"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D63A79E-E9F0-ECA3-3B39-CF8B475458BC}"/>
              </a:ext>
            </a:extLst>
          </p:cNvPr>
          <p:cNvSpPr>
            <a:spLocks noGrp="1"/>
          </p:cNvSpPr>
          <p:nvPr>
            <p:ph idx="1"/>
          </p:nvPr>
        </p:nvSpPr>
        <p:spPr>
          <a:xfrm>
            <a:off x="4447308" y="591344"/>
            <a:ext cx="6906491" cy="5585619"/>
          </a:xfrm>
        </p:spPr>
        <p:txBody>
          <a:bodyPr anchor="ctr">
            <a:normAutofit/>
          </a:bodyPr>
          <a:lstStyle/>
          <a:p>
            <a:r>
              <a:rPr lang="en-GB" sz="2400" dirty="0">
                <a:latin typeface="Twinkl"/>
              </a:rPr>
              <a:t>Phonics is taught daily using Little Wandle Letters and Sounds. </a:t>
            </a:r>
            <a:endParaRPr lang="en-GB" sz="2400" dirty="0">
              <a:latin typeface="Twinkl" panose="02000000000000000000" pitchFamily="2" charset="0"/>
            </a:endParaRPr>
          </a:p>
          <a:p>
            <a:r>
              <a:rPr lang="en-GB" sz="2400" dirty="0">
                <a:latin typeface="Arial"/>
                <a:cs typeface="Arial"/>
              </a:rPr>
              <a:t>Phonics is </a:t>
            </a:r>
            <a:r>
              <a:rPr lang="en-GB" sz="2400" b="1" dirty="0">
                <a:latin typeface="Arial"/>
                <a:cs typeface="Arial"/>
              </a:rPr>
              <a:t>a method for teaching children to read and write by learning and linking sounds together.</a:t>
            </a:r>
            <a:endParaRPr lang="en-GB" sz="2400" dirty="0">
              <a:latin typeface="Arial"/>
              <a:cs typeface="Arial"/>
            </a:endParaRPr>
          </a:p>
          <a:p>
            <a:r>
              <a:rPr lang="en-GB" sz="2400" dirty="0">
                <a:latin typeface="Twinkl"/>
              </a:rPr>
              <a:t>Part of phonics is listening and attention including, rhyming, alliteration and oral blending and segmenting.</a:t>
            </a:r>
            <a:endParaRPr lang="en-GB" dirty="0"/>
          </a:p>
          <a:p>
            <a:r>
              <a:rPr lang="en-GB" sz="2400" dirty="0">
                <a:latin typeface="Twinkl"/>
              </a:rPr>
              <a:t>Any particular sounds that children are finding a challenge will be addressed through linked provision, play and regular focused teaching.</a:t>
            </a:r>
            <a:endParaRPr lang="en-GB" dirty="0"/>
          </a:p>
          <a:p>
            <a:r>
              <a:rPr lang="en-GB" sz="2400" dirty="0">
                <a:latin typeface="Twinkl"/>
              </a:rPr>
              <a:t>We will be holding a phonics workshop on </a:t>
            </a:r>
            <a:r>
              <a:rPr lang="en-GB" sz="2400" b="1" dirty="0">
                <a:latin typeface="Twinkl"/>
              </a:rPr>
              <a:t>Monday 28th September at 6 p.m.</a:t>
            </a:r>
          </a:p>
        </p:txBody>
      </p:sp>
    </p:spTree>
    <p:extLst>
      <p:ext uri="{BB962C8B-B14F-4D97-AF65-F5344CB8AC3E}">
        <p14:creationId xmlns:p14="http://schemas.microsoft.com/office/powerpoint/2010/main" val="3299921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6CE6BD0-1748-484C-68DD-0BA9BA6EE20F}"/>
              </a:ext>
            </a:extLst>
          </p:cNvPr>
          <p:cNvSpPr>
            <a:spLocks noGrp="1"/>
          </p:cNvSpPr>
          <p:nvPr>
            <p:ph type="title"/>
          </p:nvPr>
        </p:nvSpPr>
        <p:spPr>
          <a:xfrm>
            <a:off x="1171074" y="1396686"/>
            <a:ext cx="3240506" cy="4064628"/>
          </a:xfrm>
        </p:spPr>
        <p:txBody>
          <a:bodyPr>
            <a:normAutofit/>
          </a:bodyPr>
          <a:lstStyle/>
          <a:p>
            <a:r>
              <a:rPr lang="en-GB">
                <a:solidFill>
                  <a:srgbClr val="FFFFFF"/>
                </a:solidFill>
                <a:latin typeface="Twinkl" panose="02000000000000000000" pitchFamily="2" charset="0"/>
              </a:rPr>
              <a:t>Reading</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B6B449A3-9E8F-50EF-920A-0CB9E4F95098}"/>
              </a:ext>
            </a:extLst>
          </p:cNvPr>
          <p:cNvSpPr>
            <a:spLocks noGrp="1"/>
          </p:cNvSpPr>
          <p:nvPr>
            <p:ph idx="1"/>
          </p:nvPr>
        </p:nvSpPr>
        <p:spPr>
          <a:xfrm>
            <a:off x="5370153" y="1526033"/>
            <a:ext cx="6476854" cy="4936187"/>
          </a:xfrm>
        </p:spPr>
        <p:txBody>
          <a:bodyPr vert="horz" lIns="91440" tIns="45720" rIns="91440" bIns="45720" rtlCol="0" anchor="t">
            <a:noAutofit/>
          </a:bodyPr>
          <a:lstStyle/>
          <a:p>
            <a:pPr marL="0" indent="0">
              <a:buNone/>
            </a:pPr>
            <a:r>
              <a:rPr lang="en-GB" sz="2000">
                <a:latin typeface="Twinkl"/>
              </a:rPr>
              <a:t>Group reading sessions will happened three times a week.</a:t>
            </a:r>
            <a:endParaRPr lang="en-US"/>
          </a:p>
          <a:p>
            <a:r>
              <a:rPr lang="en-GB" sz="2000" b="1" dirty="0">
                <a:latin typeface="Twinkl"/>
              </a:rPr>
              <a:t>First read</a:t>
            </a:r>
            <a:r>
              <a:rPr lang="en-GB" sz="2000" dirty="0">
                <a:latin typeface="Twinkl"/>
              </a:rPr>
              <a:t> will be identifying the title, what it might be about and the skill of decoding the words.</a:t>
            </a:r>
          </a:p>
          <a:p>
            <a:r>
              <a:rPr lang="en-GB" sz="2000" b="1" dirty="0">
                <a:latin typeface="Twinkl"/>
              </a:rPr>
              <a:t>Second read</a:t>
            </a:r>
            <a:r>
              <a:rPr lang="en-GB" sz="2000">
                <a:latin typeface="Twinkl"/>
              </a:rPr>
              <a:t> will focus on fluency and prosody (expression).</a:t>
            </a:r>
          </a:p>
          <a:p>
            <a:r>
              <a:rPr lang="en-GB" sz="2000" b="1" dirty="0">
                <a:latin typeface="Twinkl"/>
              </a:rPr>
              <a:t>Third read</a:t>
            </a:r>
            <a:r>
              <a:rPr lang="en-GB" sz="2000">
                <a:latin typeface="Twinkl"/>
              </a:rPr>
              <a:t> will focus on comprehension.</a:t>
            </a:r>
          </a:p>
          <a:p>
            <a:pPr marL="0" indent="0">
              <a:buNone/>
            </a:pPr>
            <a:endParaRPr lang="en-GB" sz="2000" dirty="0">
              <a:latin typeface="Twinkl" panose="02000000000000000000" pitchFamily="2" charset="0"/>
            </a:endParaRPr>
          </a:p>
          <a:p>
            <a:pPr marL="0" indent="0">
              <a:buNone/>
            </a:pPr>
            <a:r>
              <a:rPr lang="en-GB" sz="2000" dirty="0">
                <a:latin typeface="Twinkl"/>
              </a:rPr>
              <a:t>Once the cycle of three reads in school is complete they will then take their reading book home to celebrate their reading </a:t>
            </a:r>
            <a:r>
              <a:rPr lang="en-GB" sz="2000">
                <a:latin typeface="Twinkl"/>
              </a:rPr>
              <a:t>success by sharing their book with you.</a:t>
            </a:r>
          </a:p>
          <a:p>
            <a:pPr marL="0" indent="0">
              <a:buNone/>
            </a:pPr>
            <a:endParaRPr lang="en-GB" sz="2000" dirty="0">
              <a:latin typeface="Twinkl" panose="02000000000000000000" pitchFamily="2" charset="0"/>
            </a:endParaRPr>
          </a:p>
          <a:p>
            <a:pPr marL="0" indent="0">
              <a:buNone/>
            </a:pPr>
            <a:r>
              <a:rPr lang="en-GB" sz="2000" dirty="0">
                <a:latin typeface="Twinkl"/>
              </a:rPr>
              <a:t>In addition each child will take a book home for </a:t>
            </a:r>
            <a:r>
              <a:rPr lang="en-GB" sz="2000" b="1" dirty="0">
                <a:latin typeface="Twinkl"/>
              </a:rPr>
              <a:t>pleasure</a:t>
            </a:r>
            <a:r>
              <a:rPr lang="en-GB" sz="2000" dirty="0">
                <a:latin typeface="Twinkl"/>
              </a:rPr>
              <a:t>. A </a:t>
            </a:r>
            <a:r>
              <a:rPr lang="en-GB" sz="2000">
                <a:latin typeface="Twinkl"/>
              </a:rPr>
              <a:t>book from the library, this will happen on a Wednesday. </a:t>
            </a:r>
          </a:p>
          <a:p>
            <a:pPr marL="0" indent="0">
              <a:buNone/>
            </a:pPr>
            <a:endParaRPr lang="en-GB" sz="1500" dirty="0"/>
          </a:p>
          <a:p>
            <a:pPr marL="0" indent="0">
              <a:buNone/>
            </a:pPr>
            <a:endParaRPr lang="en-GB" sz="1500" dirty="0"/>
          </a:p>
          <a:p>
            <a:endParaRPr lang="en-GB" sz="1500" dirty="0"/>
          </a:p>
        </p:txBody>
      </p:sp>
    </p:spTree>
    <p:extLst>
      <p:ext uri="{BB962C8B-B14F-4D97-AF65-F5344CB8AC3E}">
        <p14:creationId xmlns:p14="http://schemas.microsoft.com/office/powerpoint/2010/main" val="1826209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D136C6-8A5A-E072-9695-0B76172C3779}"/>
              </a:ext>
            </a:extLst>
          </p:cNvPr>
          <p:cNvSpPr>
            <a:spLocks noGrp="1"/>
          </p:cNvSpPr>
          <p:nvPr>
            <p:ph type="title"/>
          </p:nvPr>
        </p:nvSpPr>
        <p:spPr>
          <a:xfrm>
            <a:off x="956826" y="1112969"/>
            <a:ext cx="3937298" cy="4166010"/>
          </a:xfrm>
        </p:spPr>
        <p:txBody>
          <a:bodyPr>
            <a:normAutofit/>
          </a:bodyPr>
          <a:lstStyle/>
          <a:p>
            <a:r>
              <a:rPr lang="en-GB">
                <a:solidFill>
                  <a:srgbClr val="FFFFFF"/>
                </a:solidFill>
                <a:latin typeface="Twinkl" panose="02000000000000000000" pitchFamily="2" charset="0"/>
              </a:rPr>
              <a:t>Maths</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1BD1825-A061-8A0E-29F7-A86542955055}"/>
              </a:ext>
            </a:extLst>
          </p:cNvPr>
          <p:cNvSpPr>
            <a:spLocks noGrp="1"/>
          </p:cNvSpPr>
          <p:nvPr>
            <p:ph idx="1"/>
          </p:nvPr>
        </p:nvSpPr>
        <p:spPr>
          <a:xfrm>
            <a:off x="6096000" y="820880"/>
            <a:ext cx="5257799" cy="4889350"/>
          </a:xfrm>
        </p:spPr>
        <p:txBody>
          <a:bodyPr anchor="t">
            <a:normAutofit/>
          </a:bodyPr>
          <a:lstStyle/>
          <a:p>
            <a:pPr marL="0" indent="0">
              <a:buNone/>
            </a:pPr>
            <a:r>
              <a:rPr lang="en-GB" sz="2400">
                <a:latin typeface="Twinkl"/>
              </a:rPr>
              <a:t>Taught through adult led sessions both whole class and in small groups.</a:t>
            </a:r>
          </a:p>
          <a:p>
            <a:pPr marL="0" indent="0">
              <a:buNone/>
            </a:pPr>
            <a:r>
              <a:rPr lang="en-GB" sz="2400" dirty="0">
                <a:latin typeface="Twinkl"/>
              </a:rPr>
              <a:t>Taught practically using concrete </a:t>
            </a:r>
            <a:r>
              <a:rPr lang="en-GB" sz="2400">
                <a:latin typeface="Twinkl"/>
              </a:rPr>
              <a:t>resources to deepen understanding.</a:t>
            </a:r>
          </a:p>
          <a:p>
            <a:pPr marL="0" indent="0">
              <a:buNone/>
            </a:pPr>
            <a:r>
              <a:rPr lang="en-GB" sz="2400" dirty="0">
                <a:latin typeface="Twinkl"/>
              </a:rPr>
              <a:t>Strong focus on understanding the depth </a:t>
            </a:r>
            <a:r>
              <a:rPr lang="en-GB" sz="2400">
                <a:latin typeface="Twinkl"/>
              </a:rPr>
              <a:t>of number e.g. </a:t>
            </a:r>
            <a:endParaRPr lang="en-GB"/>
          </a:p>
          <a:p>
            <a:r>
              <a:rPr lang="en-GB" sz="2400">
                <a:latin typeface="Twinkl"/>
              </a:rPr>
              <a:t>Composition of number </a:t>
            </a:r>
            <a:endParaRPr lang="en-GB" sz="2400" dirty="0">
              <a:latin typeface="Twinkl"/>
            </a:endParaRPr>
          </a:p>
          <a:p>
            <a:r>
              <a:rPr lang="en-GB" sz="2400">
                <a:latin typeface="Twinkl"/>
              </a:rPr>
              <a:t>Manipulating numbers</a:t>
            </a:r>
            <a:endParaRPr lang="en-GB" sz="2400" dirty="0">
              <a:latin typeface="Twinkl"/>
            </a:endParaRPr>
          </a:p>
          <a:p>
            <a:r>
              <a:rPr lang="en-GB" sz="2400">
                <a:latin typeface="Twinkl"/>
              </a:rPr>
              <a:t>Reasoning through talk</a:t>
            </a:r>
            <a:endParaRPr lang="en-GB" sz="2400" dirty="0">
              <a:latin typeface="Twinkl"/>
            </a:endParaRPr>
          </a:p>
          <a:p>
            <a:r>
              <a:rPr lang="en-GB" sz="2400">
                <a:latin typeface="Twinkl"/>
              </a:rPr>
              <a:t>Fluency</a:t>
            </a:r>
            <a:endParaRPr lang="en-GB" sz="2400" dirty="0">
              <a:latin typeface="Twinkl"/>
            </a:endParaRPr>
          </a:p>
          <a:p>
            <a:r>
              <a:rPr lang="en-GB" sz="2400">
                <a:latin typeface="Twinkl"/>
              </a:rPr>
              <a:t>Problem solving</a:t>
            </a:r>
            <a:endParaRPr lang="en-GB" sz="2400" dirty="0">
              <a:latin typeface="Twinkl"/>
            </a:endParaRPr>
          </a:p>
          <a:p>
            <a:pPr marL="0" indent="0">
              <a:buNone/>
            </a:pPr>
            <a:endParaRPr lang="en-GB" sz="1500" b="1" dirty="0">
              <a:latin typeface="Twinkl"/>
            </a:endParaRPr>
          </a:p>
          <a:p>
            <a:pPr marL="0" indent="0">
              <a:buNone/>
            </a:pPr>
            <a:endParaRPr lang="en-GB" sz="1500" b="1" dirty="0">
              <a:latin typeface="Twinkl"/>
            </a:endParaRPr>
          </a:p>
          <a:p>
            <a:pPr marL="0" indent="0">
              <a:buNone/>
            </a:pPr>
            <a:endParaRPr lang="en-GB" sz="1500" dirty="0">
              <a:latin typeface="Twinkl"/>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951044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EDA9B5-9197-C57C-E4FF-932380DBD0E3}"/>
              </a:ext>
            </a:extLst>
          </p:cNvPr>
          <p:cNvSpPr>
            <a:spLocks noGrp="1"/>
          </p:cNvSpPr>
          <p:nvPr>
            <p:ph type="title"/>
          </p:nvPr>
        </p:nvSpPr>
        <p:spPr>
          <a:xfrm>
            <a:off x="640080" y="325369"/>
            <a:ext cx="4368602" cy="1956841"/>
          </a:xfrm>
        </p:spPr>
        <p:txBody>
          <a:bodyPr anchor="b">
            <a:normAutofit/>
          </a:bodyPr>
          <a:lstStyle/>
          <a:p>
            <a:r>
              <a:rPr lang="en-GB" sz="5400">
                <a:latin typeface="Twinkl"/>
              </a:rPr>
              <a:t>Subitising</a:t>
            </a:r>
            <a:r>
              <a:rPr lang="en-GB" sz="5400" dirty="0"/>
              <a:t> </a:t>
            </a:r>
          </a:p>
        </p:txBody>
      </p:sp>
      <p:sp>
        <p:nvSpPr>
          <p:cNvPr id="103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564692A-C540-9A69-9D77-A68C5D8DBB71}"/>
              </a:ext>
            </a:extLst>
          </p:cNvPr>
          <p:cNvSpPr>
            <a:spLocks noGrp="1"/>
          </p:cNvSpPr>
          <p:nvPr>
            <p:ph idx="1"/>
          </p:nvPr>
        </p:nvSpPr>
        <p:spPr>
          <a:xfrm>
            <a:off x="640080" y="2872899"/>
            <a:ext cx="4243589" cy="3320668"/>
          </a:xfrm>
        </p:spPr>
        <p:txBody>
          <a:bodyPr>
            <a:normAutofit/>
          </a:bodyPr>
          <a:lstStyle/>
          <a:p>
            <a:r>
              <a:rPr lang="en-GB" sz="2200" dirty="0">
                <a:latin typeface="Twinkl" panose="02000000000000000000" pitchFamily="2" charset="0"/>
              </a:rPr>
              <a:t>Subitising is the ability to instantly recognise the number of objects in a small group without counting them.</a:t>
            </a:r>
          </a:p>
          <a:p>
            <a:r>
              <a:rPr lang="en-GB" sz="2200" dirty="0">
                <a:latin typeface="Twinkl" panose="02000000000000000000" pitchFamily="2" charset="0"/>
              </a:rPr>
              <a:t>For example: </a:t>
            </a:r>
          </a:p>
        </p:txBody>
      </p:sp>
      <p:pic>
        <p:nvPicPr>
          <p:cNvPr id="1026" name="Picture 2" descr="Early Maths - All About Subitising">
            <a:extLst>
              <a:ext uri="{FF2B5EF4-FFF2-40B4-BE49-F238E27FC236}">
                <a16:creationId xmlns:a16="http://schemas.microsoft.com/office/drawing/2014/main" id="{027B25A6-5DF1-CE2B-7681-64763727DB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1876" r="-2" b="8863"/>
          <a:stretch>
            <a:fillRect/>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151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40546" y="1011045"/>
            <a:ext cx="4369859"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BFB2ED-8AF7-B53C-921D-01126B569BE1}"/>
              </a:ext>
            </a:extLst>
          </p:cNvPr>
          <p:cNvSpPr>
            <a:spLocks noGrp="1"/>
          </p:cNvSpPr>
          <p:nvPr>
            <p:ph type="title"/>
          </p:nvPr>
        </p:nvSpPr>
        <p:spPr>
          <a:xfrm>
            <a:off x="956826" y="1112969"/>
            <a:ext cx="3937298" cy="4166010"/>
          </a:xfrm>
        </p:spPr>
        <p:txBody>
          <a:bodyPr>
            <a:normAutofit/>
          </a:bodyPr>
          <a:lstStyle/>
          <a:p>
            <a:r>
              <a:rPr lang="en-GB">
                <a:solidFill>
                  <a:srgbClr val="FFFFFF"/>
                </a:solidFill>
                <a:latin typeface="Twinkl" panose="02000000000000000000" pitchFamily="2" charset="0"/>
              </a:rPr>
              <a:t>Drawing Club </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DF3C2E0F-FA95-A008-FEAA-21323C8A47BC}"/>
              </a:ext>
            </a:extLst>
          </p:cNvPr>
          <p:cNvSpPr>
            <a:spLocks noGrp="1"/>
          </p:cNvSpPr>
          <p:nvPr>
            <p:ph idx="1"/>
          </p:nvPr>
        </p:nvSpPr>
        <p:spPr>
          <a:xfrm>
            <a:off x="6096000" y="820880"/>
            <a:ext cx="5257799" cy="4889350"/>
          </a:xfrm>
        </p:spPr>
        <p:txBody>
          <a:bodyPr anchor="t">
            <a:normAutofit/>
          </a:bodyPr>
          <a:lstStyle/>
          <a:p>
            <a:pPr marL="0" indent="0">
              <a:buNone/>
            </a:pPr>
            <a:r>
              <a:rPr lang="en-GB" sz="2400" dirty="0">
                <a:latin typeface="Twinkl"/>
              </a:rPr>
              <a:t>A </a:t>
            </a:r>
            <a:r>
              <a:rPr lang="en-GB" sz="2400">
                <a:latin typeface="Twinkl"/>
              </a:rPr>
              <a:t>literacy</a:t>
            </a:r>
            <a:r>
              <a:rPr lang="en-GB" sz="2400" dirty="0">
                <a:latin typeface="Twinkl"/>
              </a:rPr>
              <a:t> approach by </a:t>
            </a:r>
            <a:r>
              <a:rPr lang="en-GB" sz="2400">
                <a:latin typeface="Twinkl"/>
              </a:rPr>
              <a:t>Greg Bottrill</a:t>
            </a:r>
            <a:r>
              <a:rPr lang="en-GB" sz="2400" dirty="0">
                <a:latin typeface="Twinkl"/>
              </a:rPr>
              <a:t>, uses storytelling and drawing as a framework </a:t>
            </a:r>
            <a:r>
              <a:rPr lang="en-GB" sz="2400">
                <a:latin typeface="Twinkl"/>
              </a:rPr>
              <a:t>to develop oracy and early writing skills.</a:t>
            </a:r>
            <a:endParaRPr lang="en-US">
              <a:latin typeface="Aptos" panose="02110004020202020204"/>
            </a:endParaRPr>
          </a:p>
          <a:p>
            <a:pPr marL="0" indent="0">
              <a:buNone/>
            </a:pPr>
            <a:r>
              <a:rPr lang="en-GB" sz="2400">
                <a:latin typeface="Twinkl"/>
              </a:rPr>
              <a:t>Skills:</a:t>
            </a:r>
            <a:endParaRPr lang="en-GB" sz="2400" dirty="0">
              <a:latin typeface="Twinkl"/>
            </a:endParaRPr>
          </a:p>
          <a:p>
            <a:r>
              <a:rPr lang="en-GB" sz="2400">
                <a:latin typeface="Twinkl"/>
              </a:rPr>
              <a:t>Imagination</a:t>
            </a:r>
            <a:endParaRPr lang="en-GB" sz="2400" dirty="0">
              <a:latin typeface="Twinkl"/>
            </a:endParaRPr>
          </a:p>
          <a:p>
            <a:r>
              <a:rPr lang="en-GB" sz="2400">
                <a:latin typeface="Twinkl"/>
              </a:rPr>
              <a:t>Vocabularly development</a:t>
            </a:r>
          </a:p>
          <a:p>
            <a:r>
              <a:rPr lang="en-GB" sz="2400">
                <a:latin typeface="Twinkl"/>
              </a:rPr>
              <a:t>Mark-making/writing</a:t>
            </a:r>
            <a:endParaRPr lang="en-GB" sz="2400" dirty="0">
              <a:latin typeface="Twinkl"/>
            </a:endParaRPr>
          </a:p>
          <a:p>
            <a:r>
              <a:rPr lang="en-GB" sz="2400">
                <a:latin typeface="Twinkl"/>
              </a:rPr>
              <a:t>Conversation</a:t>
            </a:r>
          </a:p>
          <a:p>
            <a:r>
              <a:rPr lang="en-GB" sz="2400">
                <a:latin typeface="Twinkl"/>
              </a:rPr>
              <a:t>Listening and attention</a:t>
            </a:r>
            <a:endParaRPr lang="en-GB" sz="2400" dirty="0">
              <a:latin typeface="Twinkl"/>
            </a:endParaRP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18308"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1252227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32B30-FFA6-4DE0-D08B-A8FA292D64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BF5F75F-19DF-2681-F41E-94EE2B457641}"/>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922EF465-190D-2DFB-0DD8-B8D73B7C05C1}"/>
              </a:ext>
            </a:extLst>
          </p:cNvPr>
          <p:cNvPicPr>
            <a:picLocks noChangeAspect="1"/>
          </p:cNvPicPr>
          <p:nvPr/>
        </p:nvPicPr>
        <p:blipFill>
          <a:blip r:embed="rId3"/>
          <a:srcRect l="26373" t="40897" r="26979" b="12859"/>
          <a:stretch>
            <a:fillRect/>
          </a:stretch>
        </p:blipFill>
        <p:spPr>
          <a:xfrm>
            <a:off x="522513" y="245879"/>
            <a:ext cx="11585751" cy="6161327"/>
          </a:xfrm>
          <a:prstGeom prst="rect">
            <a:avLst/>
          </a:prstGeom>
        </p:spPr>
      </p:pic>
    </p:spTree>
    <p:extLst>
      <p:ext uri="{BB962C8B-B14F-4D97-AF65-F5344CB8AC3E}">
        <p14:creationId xmlns:p14="http://schemas.microsoft.com/office/powerpoint/2010/main" val="7948903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FF56B8-64A3-1C31-413B-418BF19701B5}"/>
              </a:ext>
            </a:extLst>
          </p:cNvPr>
          <p:cNvSpPr>
            <a:spLocks noGrp="1"/>
          </p:cNvSpPr>
          <p:nvPr>
            <p:ph type="title"/>
          </p:nvPr>
        </p:nvSpPr>
        <p:spPr>
          <a:xfrm>
            <a:off x="686834" y="1153572"/>
            <a:ext cx="3200400" cy="4461163"/>
          </a:xfrm>
        </p:spPr>
        <p:txBody>
          <a:bodyPr>
            <a:normAutofit/>
          </a:bodyPr>
          <a:lstStyle/>
          <a:p>
            <a:r>
              <a:rPr lang="en-GB">
                <a:solidFill>
                  <a:srgbClr val="FFFFFF"/>
                </a:solidFill>
                <a:latin typeface="Twinkl"/>
              </a:rPr>
              <a:t>Discover and Learn </a:t>
            </a:r>
            <a:r>
              <a:rPr lang="en-GB" dirty="0">
                <a:solidFill>
                  <a:srgbClr val="FFFFFF"/>
                </a:solidFill>
                <a:latin typeface="Twinkl"/>
              </a:rPr>
              <a: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64D1D1E-8D5E-F0FE-B04E-0BECFC762F59}"/>
              </a:ext>
            </a:extLst>
          </p:cNvPr>
          <p:cNvSpPr>
            <a:spLocks noGrp="1"/>
          </p:cNvSpPr>
          <p:nvPr>
            <p:ph idx="1"/>
          </p:nvPr>
        </p:nvSpPr>
        <p:spPr>
          <a:xfrm>
            <a:off x="4447308" y="591344"/>
            <a:ext cx="6906491" cy="5585619"/>
          </a:xfrm>
        </p:spPr>
        <p:txBody>
          <a:bodyPr anchor="ctr">
            <a:normAutofit fontScale="85000" lnSpcReduction="20000"/>
          </a:bodyPr>
          <a:lstStyle/>
          <a:p>
            <a:pPr marL="0" indent="0">
              <a:buNone/>
            </a:pPr>
            <a:r>
              <a:rPr lang="en-GB" sz="2600" b="1">
                <a:latin typeface="Twinkl"/>
                <a:ea typeface="+mn-lt"/>
                <a:cs typeface="+mn-lt"/>
              </a:rPr>
              <a:t>The Importance of Play</a:t>
            </a:r>
          </a:p>
          <a:p>
            <a:r>
              <a:rPr lang="en-GB" sz="2600">
                <a:latin typeface="Twinkl"/>
                <a:ea typeface="+mn-lt"/>
                <a:cs typeface="+mn-lt"/>
              </a:rPr>
              <a:t>Play underpins the EYFS. It also underpins </a:t>
            </a:r>
            <a:r>
              <a:rPr lang="en-GB" sz="2600" dirty="0">
                <a:latin typeface="Twinkl"/>
                <a:ea typeface="+mn-lt"/>
                <a:cs typeface="+mn-lt"/>
              </a:rPr>
              <a:t>learning and all aspects of children’s development. </a:t>
            </a:r>
            <a:endParaRPr lang="en-GB">
              <a:latin typeface="Aptos" panose="02110004020202020204"/>
              <a:ea typeface="+mn-lt"/>
              <a:cs typeface="+mn-lt"/>
            </a:endParaRPr>
          </a:p>
          <a:p>
            <a:r>
              <a:rPr lang="en-GB" sz="2600">
                <a:latin typeface="Twinkl"/>
                <a:ea typeface="+mn-lt"/>
                <a:cs typeface="+mn-lt"/>
              </a:rPr>
              <a:t>Through play children develop </a:t>
            </a:r>
            <a:endParaRPr lang="en-GB">
              <a:latin typeface="Aptos" panose="02110004020202020204"/>
              <a:ea typeface="+mn-lt"/>
              <a:cs typeface="+mn-lt"/>
            </a:endParaRPr>
          </a:p>
          <a:p>
            <a:pPr lvl="1">
              <a:buFont typeface="Courier New" panose="020B0604020202020204" pitchFamily="34" charset="0"/>
              <a:buChar char="o"/>
            </a:pPr>
            <a:r>
              <a:rPr lang="en-GB" sz="2200">
                <a:latin typeface="Twinkl"/>
                <a:ea typeface="+mn-lt"/>
                <a:cs typeface="+mn-lt"/>
              </a:rPr>
              <a:t>Language skills </a:t>
            </a:r>
            <a:endParaRPr lang="en-GB">
              <a:latin typeface="Aptos" panose="02110004020202020204"/>
              <a:ea typeface="+mn-lt"/>
              <a:cs typeface="+mn-lt"/>
            </a:endParaRPr>
          </a:p>
          <a:p>
            <a:pPr lvl="1">
              <a:buFont typeface="Courier New" panose="020B0604020202020204" pitchFamily="34" charset="0"/>
              <a:buChar char="o"/>
            </a:pPr>
            <a:r>
              <a:rPr lang="en-GB" sz="2200">
                <a:latin typeface="Twinkl"/>
                <a:ea typeface="+mn-lt"/>
                <a:cs typeface="+mn-lt"/>
              </a:rPr>
              <a:t>Emotional regulation</a:t>
            </a:r>
            <a:endParaRPr lang="en-GB">
              <a:latin typeface="Aptos" panose="02110004020202020204"/>
              <a:ea typeface="+mn-lt"/>
              <a:cs typeface="+mn-lt"/>
            </a:endParaRPr>
          </a:p>
          <a:p>
            <a:pPr lvl="1">
              <a:buFont typeface="Courier New" panose="020B0604020202020204" pitchFamily="34" charset="0"/>
              <a:buChar char="o"/>
            </a:pPr>
            <a:r>
              <a:rPr lang="en-GB" sz="2200">
                <a:latin typeface="Twinkl"/>
                <a:ea typeface="+mn-lt"/>
                <a:cs typeface="+mn-lt"/>
              </a:rPr>
              <a:t>Social skills</a:t>
            </a:r>
          </a:p>
          <a:p>
            <a:pPr lvl="1">
              <a:buFont typeface="Courier New" panose="020B0604020202020204" pitchFamily="34" charset="0"/>
              <a:buChar char="o"/>
            </a:pPr>
            <a:r>
              <a:rPr lang="en-GB" sz="2200">
                <a:latin typeface="Twinkl"/>
                <a:ea typeface="+mn-lt"/>
                <a:cs typeface="+mn-lt"/>
              </a:rPr>
              <a:t>Problem solving</a:t>
            </a:r>
            <a:endParaRPr lang="en-GB" sz="2200" dirty="0">
              <a:latin typeface="Twinkl"/>
              <a:ea typeface="+mn-lt"/>
              <a:cs typeface="+mn-lt"/>
            </a:endParaRPr>
          </a:p>
          <a:p>
            <a:pPr lvl="1">
              <a:buFont typeface="Courier New" panose="020B0604020202020204" pitchFamily="34" charset="0"/>
              <a:buChar char="o"/>
            </a:pPr>
            <a:r>
              <a:rPr lang="en-GB" sz="2200">
                <a:latin typeface="Twinkl"/>
                <a:ea typeface="+mn-lt"/>
                <a:cs typeface="+mn-lt"/>
              </a:rPr>
              <a:t>Creativity</a:t>
            </a:r>
            <a:endParaRPr lang="en-GB" sz="2200" dirty="0">
              <a:latin typeface="Twinkl"/>
              <a:ea typeface="+mn-lt"/>
              <a:cs typeface="+mn-lt"/>
            </a:endParaRPr>
          </a:p>
          <a:p>
            <a:pPr lvl="1">
              <a:buFont typeface="Courier New" panose="020B0604020202020204" pitchFamily="34" charset="0"/>
              <a:buChar char="o"/>
            </a:pPr>
            <a:r>
              <a:rPr lang="en-GB" sz="2200">
                <a:latin typeface="Twinkl"/>
                <a:ea typeface="+mn-lt"/>
                <a:cs typeface="+mn-lt"/>
              </a:rPr>
              <a:t>Exploring the world around them</a:t>
            </a:r>
            <a:endParaRPr lang="en-GB" sz="2200" dirty="0">
              <a:latin typeface="Twinkl"/>
              <a:ea typeface="+mn-lt"/>
              <a:cs typeface="+mn-lt"/>
            </a:endParaRPr>
          </a:p>
          <a:p>
            <a:pPr lvl="1">
              <a:buFont typeface="Courier New" panose="020B0604020202020204" pitchFamily="34" charset="0"/>
              <a:buChar char="o"/>
            </a:pPr>
            <a:r>
              <a:rPr lang="en-GB" sz="2200">
                <a:latin typeface="Twinkl"/>
                <a:ea typeface="+mn-lt"/>
                <a:cs typeface="+mn-lt"/>
              </a:rPr>
              <a:t>Awe and wonder</a:t>
            </a:r>
            <a:endParaRPr lang="en-GB" sz="2200" dirty="0">
              <a:latin typeface="Twinkl"/>
              <a:ea typeface="+mn-lt"/>
              <a:cs typeface="+mn-lt"/>
            </a:endParaRPr>
          </a:p>
          <a:p>
            <a:pPr lvl="1">
              <a:buFont typeface="Courier New" panose="020B0604020202020204" pitchFamily="34" charset="0"/>
              <a:buChar char="o"/>
            </a:pPr>
            <a:r>
              <a:rPr lang="en-GB" sz="2200">
                <a:latin typeface="Twinkl"/>
                <a:ea typeface="+mn-lt"/>
                <a:cs typeface="+mn-lt"/>
              </a:rPr>
              <a:t>Risk taking</a:t>
            </a:r>
            <a:endParaRPr lang="en-GB" sz="2200" dirty="0">
              <a:latin typeface="Twinkl"/>
              <a:ea typeface="+mn-lt"/>
              <a:cs typeface="+mn-lt"/>
            </a:endParaRPr>
          </a:p>
          <a:p>
            <a:pPr lvl="1">
              <a:buFont typeface="Courier New" panose="020B0604020202020204" pitchFamily="34" charset="0"/>
              <a:buChar char="o"/>
            </a:pPr>
            <a:r>
              <a:rPr lang="en-GB" sz="2200">
                <a:latin typeface="Twinkl"/>
                <a:ea typeface="+mn-lt"/>
                <a:cs typeface="+mn-lt"/>
              </a:rPr>
              <a:t>The list is endless</a:t>
            </a:r>
            <a:endParaRPr lang="en-GB" sz="2200" dirty="0">
              <a:latin typeface="Twinkl"/>
              <a:ea typeface="+mn-lt"/>
              <a:cs typeface="+mn-lt"/>
            </a:endParaRPr>
          </a:p>
          <a:p>
            <a:r>
              <a:rPr lang="en-GB" sz="2600">
                <a:latin typeface="Twinkl"/>
                <a:ea typeface="+mn-lt"/>
                <a:cs typeface="+mn-lt"/>
              </a:rPr>
              <a:t>Play takes place indoors and outdoors.</a:t>
            </a:r>
          </a:p>
          <a:p>
            <a:r>
              <a:rPr lang="en-GB" sz="2600">
                <a:latin typeface="Twinkl"/>
                <a:ea typeface="+mn-lt"/>
                <a:cs typeface="+mn-lt"/>
              </a:rPr>
              <a:t>Children have choice over their play.</a:t>
            </a:r>
            <a:endParaRPr lang="en-GB" sz="2600">
              <a:latin typeface="Twinkl"/>
            </a:endParaRPr>
          </a:p>
          <a:p>
            <a:r>
              <a:rPr lang="en-GB" sz="2600">
                <a:latin typeface="Twinkl"/>
              </a:rPr>
              <a:t>Resources are always available.</a:t>
            </a:r>
            <a:endParaRPr lang="en-GB" sz="2600" dirty="0">
              <a:latin typeface="Twinkl"/>
            </a:endParaRPr>
          </a:p>
          <a:p>
            <a:r>
              <a:rPr lang="en-GB" sz="2600">
                <a:latin typeface="Twinkl"/>
              </a:rPr>
              <a:t>Enhancements are added based on interests and next steps in learning.</a:t>
            </a:r>
          </a:p>
        </p:txBody>
      </p:sp>
    </p:spTree>
    <p:extLst>
      <p:ext uri="{BB962C8B-B14F-4D97-AF65-F5344CB8AC3E}">
        <p14:creationId xmlns:p14="http://schemas.microsoft.com/office/powerpoint/2010/main" val="1237292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9020BADE-C96F-D326-070C-BB20FF578ABF}"/>
              </a:ext>
            </a:extLst>
          </p:cNvPr>
          <p:cNvSpPr>
            <a:spLocks noGrp="1"/>
          </p:cNvSpPr>
          <p:nvPr>
            <p:ph type="title"/>
          </p:nvPr>
        </p:nvSpPr>
        <p:spPr>
          <a:xfrm>
            <a:off x="838200" y="365125"/>
            <a:ext cx="10515600" cy="1325563"/>
          </a:xfrm>
        </p:spPr>
        <p:txBody>
          <a:bodyPr>
            <a:normAutofit/>
          </a:bodyPr>
          <a:lstStyle/>
          <a:p>
            <a:r>
              <a:rPr lang="en-GB" dirty="0">
                <a:latin typeface="Twinkl" panose="02000000000000000000" pitchFamily="2" charset="0"/>
              </a:rPr>
              <a:t>Communication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5B23AEB-5BA4-5960-5261-8CE03EBB392C}"/>
              </a:ext>
            </a:extLst>
          </p:cNvPr>
          <p:cNvSpPr>
            <a:spLocks noGrp="1"/>
          </p:cNvSpPr>
          <p:nvPr>
            <p:ph idx="1"/>
          </p:nvPr>
        </p:nvSpPr>
        <p:spPr>
          <a:xfrm>
            <a:off x="838200" y="1825625"/>
            <a:ext cx="10515600" cy="4351338"/>
          </a:xfrm>
        </p:spPr>
        <p:txBody>
          <a:bodyPr vert="horz" lIns="91440" tIns="45720" rIns="91440" bIns="45720" rtlCol="0" anchor="t">
            <a:normAutofit lnSpcReduction="10000"/>
          </a:bodyPr>
          <a:lstStyle/>
          <a:p>
            <a:r>
              <a:rPr lang="en-GB" sz="2400">
                <a:latin typeface="Twinkl"/>
              </a:rPr>
              <a:t>We will always be on the gate during drop off and pick up. </a:t>
            </a:r>
            <a:endParaRPr lang="en-GB">
              <a:latin typeface="Aptos" panose="02110004020202020204"/>
            </a:endParaRPr>
          </a:p>
          <a:p>
            <a:pPr lvl="1">
              <a:buFont typeface="Courier New" panose="020B0604020202020204" pitchFamily="34" charset="0"/>
              <a:buChar char="o"/>
            </a:pPr>
            <a:r>
              <a:rPr lang="en-GB" sz="2000">
                <a:latin typeface="Twinkl"/>
              </a:rPr>
              <a:t>The mornings can busy and our main focus is settling the children.  However, please let us know if it is something that will affect your child that day.</a:t>
            </a:r>
            <a:endParaRPr lang="en-GB">
              <a:latin typeface="Twinkl"/>
            </a:endParaRPr>
          </a:p>
          <a:p>
            <a:pPr lvl="1">
              <a:buFont typeface="Courier New" panose="020B0604020202020204" pitchFamily="34" charset="0"/>
              <a:buChar char="o"/>
            </a:pPr>
            <a:r>
              <a:rPr lang="en-GB" sz="2400">
                <a:latin typeface="Twinkl"/>
              </a:rPr>
              <a:t>After school is usually the best time to have a conversation should you need to.</a:t>
            </a:r>
          </a:p>
          <a:p>
            <a:pPr marL="457200" lvl="1" indent="0">
              <a:buNone/>
            </a:pPr>
            <a:endParaRPr lang="en-GB" sz="2400" dirty="0">
              <a:latin typeface="Twinkl" panose="02000000000000000000" pitchFamily="2" charset="0"/>
            </a:endParaRPr>
          </a:p>
          <a:p>
            <a:r>
              <a:rPr lang="en-GB" sz="2400">
                <a:latin typeface="Twinkl"/>
              </a:rPr>
              <a:t>Weekly Lambs Learning Letter </a:t>
            </a:r>
            <a:endParaRPr lang="en-GB" sz="2400" dirty="0">
              <a:latin typeface="Twinkl" panose="02000000000000000000" pitchFamily="2" charset="0"/>
            </a:endParaRPr>
          </a:p>
          <a:p>
            <a:r>
              <a:rPr lang="en-GB" sz="2400">
                <a:latin typeface="Twinkl"/>
              </a:rPr>
              <a:t>The Woodlea Word emailed</a:t>
            </a:r>
            <a:endParaRPr lang="en-GB" sz="2400" dirty="0">
              <a:latin typeface="Twinkl"/>
            </a:endParaRPr>
          </a:p>
          <a:p>
            <a:r>
              <a:rPr lang="en-GB" sz="2400">
                <a:latin typeface="Twinkl"/>
              </a:rPr>
              <a:t>You can also contact the office by email </a:t>
            </a:r>
            <a:r>
              <a:rPr lang="en-GB" sz="2400" dirty="0">
                <a:latin typeface="Twinkl"/>
                <a:hlinkClick r:id="rId3"/>
              </a:rPr>
              <a:t>info@woodleatlt.co.uk</a:t>
            </a:r>
          </a:p>
          <a:p>
            <a:r>
              <a:rPr lang="en-GB" sz="2400">
                <a:latin typeface="Twinkl"/>
              </a:rPr>
              <a:t>Parent Consulation evenings </a:t>
            </a:r>
            <a:endParaRPr lang="en-GB" sz="2400" dirty="0">
              <a:latin typeface="Twinkl"/>
            </a:endParaRPr>
          </a:p>
          <a:p>
            <a:r>
              <a:rPr lang="en-GB" sz="2400">
                <a:latin typeface="Twinkl"/>
              </a:rPr>
              <a:t>Annual written report</a:t>
            </a:r>
            <a:endParaRPr lang="en-GB" sz="2400" dirty="0">
              <a:latin typeface="Twinkl"/>
            </a:endParaRPr>
          </a:p>
          <a:p>
            <a:endParaRPr lang="en-GB" sz="2400" dirty="0"/>
          </a:p>
        </p:txBody>
      </p:sp>
    </p:spTree>
    <p:extLst>
      <p:ext uri="{BB962C8B-B14F-4D97-AF65-F5344CB8AC3E}">
        <p14:creationId xmlns:p14="http://schemas.microsoft.com/office/powerpoint/2010/main" val="1926049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D3C4F039-7920-0001-F149-BE9B02E03A9A}"/>
              </a:ext>
            </a:extLst>
          </p:cNvPr>
          <p:cNvSpPr>
            <a:spLocks noGrp="1"/>
          </p:cNvSpPr>
          <p:nvPr>
            <p:ph type="title"/>
          </p:nvPr>
        </p:nvSpPr>
        <p:spPr>
          <a:xfrm>
            <a:off x="838200" y="401221"/>
            <a:ext cx="10515600" cy="1348065"/>
          </a:xfrm>
        </p:spPr>
        <p:txBody>
          <a:bodyPr>
            <a:normAutofit/>
          </a:bodyPr>
          <a:lstStyle/>
          <a:p>
            <a:r>
              <a:rPr lang="en-GB" sz="5400">
                <a:solidFill>
                  <a:srgbClr val="FFFFFF"/>
                </a:solidFill>
                <a:latin typeface="Twinkl" panose="02000000000000000000" pitchFamily="2" charset="0"/>
              </a:rPr>
              <a:t>Any Questions………….. </a:t>
            </a:r>
          </a:p>
        </p:txBody>
      </p:sp>
      <p:sp>
        <p:nvSpPr>
          <p:cNvPr id="3" name="Content Placeholder 2">
            <a:extLst>
              <a:ext uri="{FF2B5EF4-FFF2-40B4-BE49-F238E27FC236}">
                <a16:creationId xmlns:a16="http://schemas.microsoft.com/office/drawing/2014/main" id="{5E9CD8B2-2432-C848-B87D-0D29077FEF1B}"/>
              </a:ext>
            </a:extLst>
          </p:cNvPr>
          <p:cNvSpPr>
            <a:spLocks noGrp="1"/>
          </p:cNvSpPr>
          <p:nvPr>
            <p:ph idx="1"/>
          </p:nvPr>
        </p:nvSpPr>
        <p:spPr>
          <a:xfrm>
            <a:off x="838200" y="2586789"/>
            <a:ext cx="10515600" cy="3590174"/>
          </a:xfrm>
        </p:spPr>
        <p:txBody>
          <a:bodyPr>
            <a:normAutofit/>
          </a:bodyPr>
          <a:lstStyle/>
          <a:p>
            <a:endParaRPr lang="en-GB" sz="2200" dirty="0"/>
          </a:p>
        </p:txBody>
      </p:sp>
    </p:spTree>
    <p:extLst>
      <p:ext uri="{BB962C8B-B14F-4D97-AF65-F5344CB8AC3E}">
        <p14:creationId xmlns:p14="http://schemas.microsoft.com/office/powerpoint/2010/main" val="2730665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a9d7a46-ecbc-4db7-863d-8b6a44650f06" xsi:nil="true"/>
    <lcf76f155ced4ddcb4097134ff3c332f xmlns="73460600-3757-4913-a7c0-8be1c1a52995">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7400204F6638946BAA2E3AD6088B7CB" ma:contentTypeVersion="16" ma:contentTypeDescription="Create a new document." ma:contentTypeScope="" ma:versionID="940abbdea14d32a0da5131e7af42d2cb">
  <xsd:schema xmlns:xsd="http://www.w3.org/2001/XMLSchema" xmlns:xs="http://www.w3.org/2001/XMLSchema" xmlns:p="http://schemas.microsoft.com/office/2006/metadata/properties" xmlns:ns2="73460600-3757-4913-a7c0-8be1c1a52995" xmlns:ns3="9a9d7a46-ecbc-4db7-863d-8b6a44650f06" targetNamespace="http://schemas.microsoft.com/office/2006/metadata/properties" ma:root="true" ma:fieldsID="9467b4f7c5d70a1f8a69930221df250c" ns2:_="" ns3:_="">
    <xsd:import namespace="73460600-3757-4913-a7c0-8be1c1a52995"/>
    <xsd:import namespace="9a9d7a46-ecbc-4db7-863d-8b6a44650f0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460600-3757-4913-a7c0-8be1c1a5299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Location" ma:index="14" nillable="true" ma:displayName="Location" ma:description="" ma:indexed="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eff384b-3835-4fa9-b0d9-88b67f277db2"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9d7a46-ecbc-4db7-863d-8b6a44650f0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bd8630d-c855-45bc-8ce8-d94939e01f74}" ma:internalName="TaxCatchAll" ma:showField="CatchAllData" ma:web="9a9d7a46-ecbc-4db7-863d-8b6a44650f0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3C7BEEC-19FD-4877-9B03-EE2C1C13017E}">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http://purl.org/dc/terms/"/>
    <ds:schemaRef ds:uri="http://purl.org/dc/dcmitype/"/>
    <ds:schemaRef ds:uri="http://schemas.microsoft.com/office/2006/documentManagement/types"/>
    <ds:schemaRef ds:uri="9a9d7a46-ecbc-4db7-863d-8b6a44650f06"/>
    <ds:schemaRef ds:uri="73460600-3757-4913-a7c0-8be1c1a52995"/>
    <ds:schemaRef ds:uri="http://www.w3.org/XML/1998/namespace"/>
  </ds:schemaRefs>
</ds:datastoreItem>
</file>

<file path=customXml/itemProps2.xml><?xml version="1.0" encoding="utf-8"?>
<ds:datastoreItem xmlns:ds="http://schemas.openxmlformats.org/officeDocument/2006/customXml" ds:itemID="{3488400D-A3DD-48EF-BC0C-FDEAC5A65989}">
  <ds:schemaRefs>
    <ds:schemaRef ds:uri="http://schemas.microsoft.com/sharepoint/v3/contenttype/forms"/>
  </ds:schemaRefs>
</ds:datastoreItem>
</file>

<file path=customXml/itemProps3.xml><?xml version="1.0" encoding="utf-8"?>
<ds:datastoreItem xmlns:ds="http://schemas.openxmlformats.org/officeDocument/2006/customXml" ds:itemID="{7B534EA4-4916-4B7C-A3CE-AD18D35041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460600-3757-4913-a7c0-8be1c1a52995"/>
    <ds:schemaRef ds:uri="9a9d7a46-ecbc-4db7-863d-8b6a44650f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2124</Words>
  <Application>Microsoft Office PowerPoint</Application>
  <PresentationFormat>Widescreen</PresentationFormat>
  <Paragraphs>110</Paragraphs>
  <Slides>14</Slides>
  <Notes>12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Meet the Teacher</vt:lpstr>
      <vt:lpstr>Who will be looking after your child? </vt:lpstr>
      <vt:lpstr>Who are we?</vt:lpstr>
      <vt:lpstr>A day in the life of a reception child </vt:lpstr>
      <vt:lpstr>What does my child need?</vt:lpstr>
      <vt:lpstr>Phonics</vt:lpstr>
      <vt:lpstr>Reading</vt:lpstr>
      <vt:lpstr>Maths</vt:lpstr>
      <vt:lpstr>Subitising </vt:lpstr>
      <vt:lpstr>Drawing Club </vt:lpstr>
      <vt:lpstr>PowerPoint Presentation</vt:lpstr>
      <vt:lpstr>Discover and Learn  </vt:lpstr>
      <vt:lpstr>Communication </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Southwell, Georgina</dc:creator>
  <cp:lastModifiedBy>Kayleigh Evans</cp:lastModifiedBy>
  <cp:revision>316</cp:revision>
  <dcterms:created xsi:type="dcterms:W3CDTF">2025-09-03T10:16:17Z</dcterms:created>
  <dcterms:modified xsi:type="dcterms:W3CDTF">2026-09-22T09:43:12Z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0x01010057400204F6638946BAA2E3AD6088B7CB</vt:lpwstr>
  </property>
  <property fmtid="{D5CDD505-2E9C-101B-9397-08002B2CF9AE}" pid="3" name="MediaServiceImageTags">
    <vt:lpwstr/>
  </property>
</Properties>
</file>